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BBF8E-A670-4DAC-8675-5CCB2ED2D04E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4C465-DE52-46B0-B0A3-7C159CADC4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BBF8E-A670-4DAC-8675-5CCB2ED2D04E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4C465-DE52-46B0-B0A3-7C159CADC4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BBF8E-A670-4DAC-8675-5CCB2ED2D04E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1294C465-DE52-46B0-B0A3-7C159CADC4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BBF8E-A670-4DAC-8675-5CCB2ED2D04E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4C465-DE52-46B0-B0A3-7C159CADC4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BBF8E-A670-4DAC-8675-5CCB2ED2D04E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4C465-DE52-46B0-B0A3-7C159CADC4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BBF8E-A670-4DAC-8675-5CCB2ED2D04E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4C465-DE52-46B0-B0A3-7C159CADC4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BBF8E-A670-4DAC-8675-5CCB2ED2D04E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4C465-DE52-46B0-B0A3-7C159CADC4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BBF8E-A670-4DAC-8675-5CCB2ED2D04E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4C465-DE52-46B0-B0A3-7C159CADC4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BBF8E-A670-4DAC-8675-5CCB2ED2D04E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4C465-DE52-46B0-B0A3-7C159CADC4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BBF8E-A670-4DAC-8675-5CCB2ED2D04E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4C465-DE52-46B0-B0A3-7C159CADC4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BBF8E-A670-4DAC-8675-5CCB2ED2D04E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4C465-DE52-46B0-B0A3-7C159CADC4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0DBBF8E-A670-4DAC-8675-5CCB2ED2D04E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294C465-DE52-46B0-B0A3-7C159CADC43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office.mic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70003" y="1052736"/>
            <a:ext cx="8373616" cy="2044824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2000" b="0" dirty="0">
                <a:solidFill>
                  <a:schemeClr val="bg2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Název školy: ZŠ Varnsdorf, Edisonova 2821, okres Děčín, příspěvková organizace</a:t>
            </a:r>
            <a:br>
              <a:rPr lang="cs-CZ" sz="2000" b="0" dirty="0">
                <a:solidFill>
                  <a:schemeClr val="bg2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bg2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Člověk a příroda, Přírodopis, </a:t>
            </a:r>
            <a:r>
              <a:rPr lang="cs-CZ" sz="2000" b="0" dirty="0" smtClean="0">
                <a:solidFill>
                  <a:schemeClr val="bg2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Sluneční soustava</a:t>
            </a:r>
            <a:r>
              <a:rPr lang="cs-CZ" sz="2000" b="0" dirty="0">
                <a:solidFill>
                  <a:schemeClr val="bg2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bg2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bg2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Autor: Ing. Světlana Hřibalová</a:t>
            </a:r>
            <a:br>
              <a:rPr lang="cs-CZ" sz="2000" b="0" dirty="0">
                <a:solidFill>
                  <a:schemeClr val="bg2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bg2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Název a číslo materiálu:</a:t>
            </a:r>
            <a:br>
              <a:rPr lang="cs-CZ" sz="2000" b="0" dirty="0">
                <a:solidFill>
                  <a:schemeClr val="bg2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VY_52_INOVACE_29/IV.SADA</a:t>
            </a:r>
            <a:endParaRPr lang="cs-CZ" sz="2000" dirty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249430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2000" b="1" dirty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  <a:r>
              <a:rPr lang="cs-CZ" sz="2000" dirty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: Prezentace je určena pro žáky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9.ročníku</a:t>
            </a:r>
            <a:r>
              <a:rPr lang="cs-CZ" sz="2000" dirty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slouží k 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výkladu učiva Sluneční soustava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Období: září – prosinec 2011</a:t>
            </a:r>
            <a:endParaRPr lang="cs-CZ" sz="2000" dirty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9311" y="515719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787294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Sluneční soustava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70916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3200" b="1" dirty="0">
                <a:solidFill>
                  <a:srgbClr val="FFFF00"/>
                </a:solidFill>
              </a:rPr>
              <a:t>H</a:t>
            </a:r>
            <a:r>
              <a:rPr lang="cs-CZ" sz="3200" b="1" dirty="0" smtClean="0">
                <a:solidFill>
                  <a:srgbClr val="FFFF00"/>
                </a:solidFill>
              </a:rPr>
              <a:t>vězda- SLUNCE</a:t>
            </a:r>
          </a:p>
          <a:p>
            <a:pPr>
              <a:buFont typeface="Wingdings" pitchFamily="2" charset="2"/>
              <a:buChar char="v"/>
            </a:pPr>
            <a:r>
              <a:rPr lang="cs-CZ" sz="3200" b="1" dirty="0" smtClean="0">
                <a:solidFill>
                  <a:srgbClr val="FFFF00"/>
                </a:solidFill>
              </a:rPr>
              <a:t>Planety – MERKUR, VENUŠE, ZEMĚ, MARS, JUPITER, SATURN, URAN, NEPTUN</a:t>
            </a:r>
          </a:p>
          <a:p>
            <a:pPr>
              <a:buFont typeface="Wingdings" pitchFamily="2" charset="2"/>
              <a:buChar char="v"/>
            </a:pPr>
            <a:r>
              <a:rPr lang="cs-CZ" sz="3200" b="1" dirty="0" smtClean="0">
                <a:solidFill>
                  <a:srgbClr val="FFFF00"/>
                </a:solidFill>
              </a:rPr>
              <a:t>Měsíce planet</a:t>
            </a:r>
          </a:p>
          <a:p>
            <a:pPr>
              <a:buFont typeface="Wingdings" pitchFamily="2" charset="2"/>
              <a:buChar char="v"/>
            </a:pPr>
            <a:r>
              <a:rPr lang="cs-CZ" sz="3200" b="1" dirty="0" smtClean="0">
                <a:solidFill>
                  <a:srgbClr val="FFFF00"/>
                </a:solidFill>
              </a:rPr>
              <a:t>Planetky ( asteroidy), i Pluto</a:t>
            </a:r>
          </a:p>
          <a:p>
            <a:pPr>
              <a:buFont typeface="Wingdings" pitchFamily="2" charset="2"/>
              <a:buChar char="v"/>
            </a:pPr>
            <a:r>
              <a:rPr lang="cs-CZ" sz="3200" b="1" dirty="0" smtClean="0">
                <a:solidFill>
                  <a:srgbClr val="FFFF00"/>
                </a:solidFill>
              </a:rPr>
              <a:t>komety</a:t>
            </a:r>
            <a:endParaRPr lang="cs-CZ" sz="32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84687136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2">
                    <a:lumMod val="75000"/>
                  </a:schemeClr>
                </a:solidFill>
              </a:rPr>
              <a:t>Planety zemského typu</a:t>
            </a:r>
            <a:endParaRPr lang="cs-CZ" sz="3200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Merkur Venuše Země</a:t>
            </a:r>
          </a:p>
          <a:p>
            <a:r>
              <a:rPr lang="cs-CZ" sz="4000" b="1" dirty="0" smtClean="0">
                <a:solidFill>
                  <a:srgbClr val="FFFF00"/>
                </a:solidFill>
              </a:rPr>
              <a:t>Mars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Pevná tělesa</a:t>
            </a:r>
          </a:p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Malý počet nebo žádné měsíce (Merkur 0, Venuše 0, Země 1, Mars 2)</a:t>
            </a:r>
          </a:p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Malá velikost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030" name="Picture 6" descr="C:\Users\Ucitele4\AppData\Local\Microsoft\Windows\Temporary Internet Files\Content.IE5\UXVJHSOZ\MP9002892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12621"/>
            <a:ext cx="3657600" cy="2324308"/>
          </a:xfrm>
          <a:prstGeom prst="rect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citele4\AppData\Local\Microsoft\Windows\Temporary Internet Files\Content.IE5\PDGFPYXZ\MP90018276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778643"/>
            <a:ext cx="3657600" cy="2907792"/>
          </a:xfrm>
          <a:prstGeom prst="rect">
            <a:avLst/>
          </a:prstGeom>
          <a:noFill/>
          <a:ln w="38100">
            <a:solidFill>
              <a:schemeClr val="bg2">
                <a:lumMod val="75000"/>
              </a:schemeClr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81320507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2">
                    <a:lumMod val="75000"/>
                  </a:schemeClr>
                </a:solidFill>
              </a:rPr>
              <a:t>Planety typu Jupitera</a:t>
            </a:r>
            <a:endParaRPr lang="cs-CZ" sz="3200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C000"/>
                </a:solidFill>
              </a:rPr>
              <a:t>Jupiter</a:t>
            </a:r>
          </a:p>
          <a:p>
            <a:r>
              <a:rPr lang="cs-CZ" sz="3600" dirty="0" smtClean="0">
                <a:solidFill>
                  <a:srgbClr val="FFC000"/>
                </a:solidFill>
              </a:rPr>
              <a:t>Saturn</a:t>
            </a:r>
          </a:p>
          <a:p>
            <a:r>
              <a:rPr lang="cs-CZ" sz="3600" dirty="0" smtClean="0">
                <a:solidFill>
                  <a:srgbClr val="FFC000"/>
                </a:solidFill>
              </a:rPr>
              <a:t>Uran</a:t>
            </a:r>
          </a:p>
          <a:p>
            <a:r>
              <a:rPr lang="cs-CZ" sz="3600" dirty="0" smtClean="0">
                <a:solidFill>
                  <a:srgbClr val="FFC000"/>
                </a:solidFill>
              </a:rPr>
              <a:t>Neptun</a:t>
            </a:r>
            <a:endParaRPr lang="cs-CZ" sz="3600" dirty="0">
              <a:solidFill>
                <a:srgbClr val="FFC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Plynní obři</a:t>
            </a:r>
          </a:p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Velký počet měsíců</a:t>
            </a:r>
          </a:p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Prstence (nejvýraznější u Saturnu)</a:t>
            </a:r>
            <a:endParaRPr lang="cs-CZ" dirty="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1026" name="Picture 2" descr="C:\Documents and Settings\Mami\Local Settings\Temporary Internet Files\Content.IE5\Y50P6V43\MP9001827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286000"/>
            <a:ext cx="3657600" cy="2895600"/>
          </a:xfrm>
          <a:prstGeom prst="rect">
            <a:avLst/>
          </a:prstGeom>
          <a:noFill/>
          <a:ln w="38100">
            <a:solidFill>
              <a:schemeClr val="bg2">
                <a:lumMod val="75000"/>
              </a:schemeClr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Mami\Local Settings\Temporary Internet Files\Content.IE5\Y50P6V43\MP90040128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77072"/>
            <a:ext cx="3901440" cy="2599944"/>
          </a:xfrm>
          <a:prstGeom prst="rect">
            <a:avLst/>
          </a:prstGeom>
          <a:noFill/>
          <a:ln w="38100">
            <a:solidFill>
              <a:schemeClr val="bg2">
                <a:lumMod val="75000"/>
              </a:schemeClr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15206436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FFFF00"/>
                </a:solidFill>
              </a:rPr>
              <a:t>Zajímavosti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000" u="sng" dirty="0" smtClean="0">
                <a:solidFill>
                  <a:srgbClr val="FFFF00"/>
                </a:solidFill>
              </a:rPr>
              <a:t>Venuše</a:t>
            </a:r>
          </a:p>
          <a:p>
            <a:r>
              <a:rPr lang="cs-CZ" dirty="0" smtClean="0"/>
              <a:t>-hustá atmosféra ( oxid uhličitý, déšť kyseliny sírové)</a:t>
            </a:r>
          </a:p>
          <a:p>
            <a:r>
              <a:rPr lang="cs-CZ" dirty="0" smtClean="0"/>
              <a:t>-jitřenka, večernice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000" u="sng" dirty="0">
                <a:solidFill>
                  <a:srgbClr val="FFFF00"/>
                </a:solidFill>
              </a:rPr>
              <a:t>Mars</a:t>
            </a:r>
          </a:p>
          <a:p>
            <a:r>
              <a:rPr lang="cs-CZ" dirty="0"/>
              <a:t>-„rudá planeta (sloučeniny </a:t>
            </a:r>
            <a:r>
              <a:rPr lang="cs-CZ" dirty="0" err="1"/>
              <a:t>Fe</a:t>
            </a:r>
            <a:r>
              <a:rPr lang="cs-CZ" dirty="0"/>
              <a:t>)</a:t>
            </a:r>
          </a:p>
          <a:p>
            <a:r>
              <a:rPr lang="cs-CZ" dirty="0"/>
              <a:t>-hora </a:t>
            </a:r>
            <a:r>
              <a:rPr lang="cs-CZ" dirty="0" err="1"/>
              <a:t>Olympus</a:t>
            </a:r>
            <a:r>
              <a:rPr lang="cs-CZ" dirty="0"/>
              <a:t> </a:t>
            </a:r>
          </a:p>
          <a:p>
            <a:r>
              <a:rPr lang="cs-CZ" dirty="0"/>
              <a:t>( 27000m) nejvyšší hora  Sluneční </a:t>
            </a:r>
            <a:r>
              <a:rPr lang="cs-CZ" dirty="0" err="1"/>
              <a:t>sous</a:t>
            </a:r>
            <a:r>
              <a:rPr lang="cs-CZ" dirty="0"/>
              <a:t>.</a:t>
            </a:r>
          </a:p>
          <a:p>
            <a:r>
              <a:rPr lang="cs-CZ" dirty="0"/>
              <a:t>- polární čepičky ( </a:t>
            </a:r>
            <a:r>
              <a:rPr lang="cs-CZ" dirty="0" smtClean="0"/>
              <a:t>voda)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87454750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Mami\Local Settings\Temporary Internet Files\Content.IE5\Q8LD47UA\MC9000372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119" y="5013176"/>
            <a:ext cx="1420840" cy="144016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67544" y="764704"/>
            <a:ext cx="4038600" cy="4525963"/>
          </a:xfrm>
        </p:spPr>
        <p:txBody>
          <a:bodyPr/>
          <a:lstStyle/>
          <a:p>
            <a:r>
              <a:rPr lang="cs-CZ" sz="3200" u="sng" dirty="0" smtClean="0">
                <a:solidFill>
                  <a:srgbClr val="FFFF00"/>
                </a:solidFill>
              </a:rPr>
              <a:t>Jupiter</a:t>
            </a:r>
          </a:p>
          <a:p>
            <a:r>
              <a:rPr lang="cs-CZ" dirty="0" smtClean="0"/>
              <a:t>- největší planeta Sluneční </a:t>
            </a:r>
            <a:r>
              <a:rPr lang="cs-CZ" dirty="0" err="1" smtClean="0"/>
              <a:t>sous</a:t>
            </a:r>
            <a:r>
              <a:rPr lang="cs-CZ" dirty="0" smtClean="0"/>
              <a:t>.</a:t>
            </a:r>
          </a:p>
          <a:p>
            <a:r>
              <a:rPr lang="cs-CZ" dirty="0" smtClean="0"/>
              <a:t>- „Velká rudá skvrna – gigantická bouře na povrchu</a:t>
            </a:r>
          </a:p>
          <a:p>
            <a:r>
              <a:rPr lang="cs-CZ" dirty="0" smtClean="0"/>
              <a:t>- 4 největší měsíce pozoroval již Galileo Galilei (Europa, </a:t>
            </a:r>
            <a:r>
              <a:rPr lang="cs-CZ" dirty="0" err="1" smtClean="0"/>
              <a:t>Ganymed</a:t>
            </a:r>
            <a:r>
              <a:rPr lang="cs-CZ" dirty="0" smtClean="0"/>
              <a:t>, Kalisto, </a:t>
            </a:r>
            <a:r>
              <a:rPr lang="cs-CZ" dirty="0" err="1" smtClean="0"/>
              <a:t>Io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5" name="Picture 3" descr="C:\Documents and Settings\Mami\Local Settings\Temporary Internet Files\Content.IE5\JZDX29TK\MP90041404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60648"/>
            <a:ext cx="4214192" cy="6318204"/>
          </a:xfrm>
          <a:prstGeom prst="rect">
            <a:avLst/>
          </a:prstGeom>
          <a:noFill/>
          <a:ln w="38100">
            <a:solidFill>
              <a:schemeClr val="bg2">
                <a:lumMod val="75000"/>
              </a:schemeClr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65780325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Mami\Local Settings\Temporary Internet Files\Content.IE5\OCJQMXP5\MP900401285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908720"/>
            <a:ext cx="8110035" cy="5404578"/>
          </a:xfrm>
          <a:prstGeom prst="rect">
            <a:avLst/>
          </a:prstGeom>
          <a:noFill/>
          <a:ln w="38100">
            <a:solidFill>
              <a:schemeClr val="bg2">
                <a:lumMod val="75000"/>
              </a:schemeClr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11560" y="836712"/>
            <a:ext cx="4038600" cy="5760640"/>
          </a:xfrm>
        </p:spPr>
        <p:txBody>
          <a:bodyPr/>
          <a:lstStyle/>
          <a:p>
            <a:r>
              <a:rPr lang="cs-CZ" sz="3200" u="sng" dirty="0" smtClean="0">
                <a:solidFill>
                  <a:srgbClr val="FFFF00"/>
                </a:solidFill>
              </a:rPr>
              <a:t>Saturn</a:t>
            </a:r>
          </a:p>
          <a:p>
            <a:r>
              <a:rPr lang="cs-CZ" dirty="0" smtClean="0"/>
              <a:t>-největší počet měsíců</a:t>
            </a:r>
          </a:p>
          <a:p>
            <a:r>
              <a:rPr lang="cs-CZ" dirty="0" smtClean="0"/>
              <a:t>- nevýraznější prstence</a:t>
            </a:r>
          </a:p>
          <a:p>
            <a:endParaRPr lang="cs-CZ" dirty="0"/>
          </a:p>
          <a:p>
            <a:r>
              <a:rPr lang="cs-CZ" sz="3200" u="sng" dirty="0" smtClean="0">
                <a:solidFill>
                  <a:srgbClr val="FFFF00"/>
                </a:solidFill>
              </a:rPr>
              <a:t>Uran</a:t>
            </a:r>
          </a:p>
          <a:p>
            <a:r>
              <a:rPr lang="cs-CZ" dirty="0" smtClean="0"/>
              <a:t>- po své oběžné dráze se „ kutálí“</a:t>
            </a:r>
          </a:p>
          <a:p>
            <a:r>
              <a:rPr lang="cs-CZ" dirty="0" smtClean="0"/>
              <a:t>Helium v atmosféře způsobuje jeho modrozelené zbarvení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59705430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Test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Mezi planety zemského typu nepatří</a:t>
            </a:r>
          </a:p>
          <a:p>
            <a:r>
              <a:rPr lang="cs-CZ" dirty="0" smtClean="0"/>
              <a:t>A) Pluto</a:t>
            </a:r>
          </a:p>
          <a:p>
            <a:endParaRPr lang="cs-CZ" dirty="0" smtClean="0"/>
          </a:p>
          <a:p>
            <a:r>
              <a:rPr lang="cs-CZ" dirty="0" smtClean="0"/>
              <a:t>B) Mars</a:t>
            </a:r>
          </a:p>
          <a:p>
            <a:endParaRPr lang="cs-CZ" dirty="0" smtClean="0"/>
          </a:p>
          <a:p>
            <a:r>
              <a:rPr lang="cs-CZ" dirty="0" smtClean="0"/>
              <a:t>C)Venuše</a:t>
            </a:r>
          </a:p>
          <a:p>
            <a:endParaRPr lang="cs-CZ" dirty="0" smtClean="0"/>
          </a:p>
          <a:p>
            <a:r>
              <a:rPr lang="cs-CZ" dirty="0" smtClean="0"/>
              <a:t>D) Merkur</a:t>
            </a:r>
            <a:endParaRPr lang="cs-CZ" dirty="0"/>
          </a:p>
        </p:txBody>
      </p:sp>
      <p:pic>
        <p:nvPicPr>
          <p:cNvPr id="6146" name="Picture 2" descr="C:\Documents and Settings\Mami\Local Settings\Temporary Internet Files\Content.IE5\OCJQMXP5\MM900234677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517232"/>
            <a:ext cx="1152525" cy="1171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702509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5.3654E-7 C -0.00069 -0.02937 0.00035 -0.05851 -0.00503 -0.08719 C -0.00608 -0.10569 -0.00642 -0.12904 -0.01493 -0.14477 C -0.01632 -0.15055 -0.0191 -0.15263 -0.02101 -0.15795 C -0.02378 -0.16559 -0.02569 -0.17137 -0.0309 -0.17599 C -0.03264 -0.18339 -0.03472 -0.18663 -0.03837 -0.19241 C -0.0441 -0.20166 -0.04444 -0.20976 -0.05312 -0.21554 C -0.05694 -0.2234 -0.06007 -0.22363 -0.06545 -0.23034 C -0.06979 -0.23589 -0.07448 -0.24167 -0.07899 -0.24676 C -0.08507 -0.2537 -0.0934 -0.2574 -0.1 -0.26318 C -0.10521 -0.26781 -0.11007 -0.2722 -0.11614 -0.27474 C -0.12535 -0.28284 -0.13646 -0.28608 -0.14705 -0.28954 C -0.15156 -0.29093 -0.16059 -0.2944 -0.16059 -0.2944 C -0.16996 -0.29394 -0.17951 -0.29417 -0.18889 -0.29278 C -0.19149 -0.29232 -0.19635 -0.28954 -0.19635 -0.28954 C -0.2026 -0.28122 -0.19861 -0.28608 -0.20868 -0.27636 C -0.21163 -0.27359 -0.21285 -0.2685 -0.21493 -0.2648 C -0.21649 -0.25855 -0.21979 -0.25324 -0.22101 -0.24676 C -0.22222 -0.24075 -0.22361 -0.23473 -0.22483 -0.22872 C -0.22396 -0.21346 -0.22517 -0.1975 -0.21858 -0.18432 C -0.21753 -0.17992 -0.21736 -0.1753 -0.21614 -0.17114 C -0.21424 -0.16466 -0.21076 -0.15795 -0.20868 -0.15148 C -0.2059 -0.14315 -0.2059 -0.13945 -0.20121 -0.13321 C -0.1993 -0.12326 -0.19514 -0.11193 -0.18767 -0.10869 C -0.17969 -0.09736 -0.17257 -0.09505 -0.1618 -0.09227 C -0.14896 -0.09274 -0.13628 -0.09297 -0.12344 -0.09389 C -0.11528 -0.09435 -0.1118 -0.09621 -0.10382 -0.09875 C -0.10208 -0.09921 -0.09878 -0.10037 -0.09878 -0.10037 C -0.09653 -0.10222 -0.09496 -0.10546 -0.09271 -0.10707 C -0.0901 -0.10892 -0.0868 -0.10916 -0.08403 -0.11031 C -0.07969 -0.11609 -0.07743 -0.11656 -0.0717 -0.11841 C -0.06875 -0.12465 -0.06632 -0.12442 -0.0618 -0.12835 C -0.05521 -0.14153 -0.04392 -0.1494 -0.03715 -0.16281 C -0.02969 -0.19403 -0.03073 -0.24583 -0.04705 -0.27636 C -0.04965 -0.287 -0.05174 -0.29903 -0.05555 -0.3092 C -0.06163 -0.32516 -0.05451 -0.3018 -0.06059 -0.32077 C -0.06267 -0.32701 -0.06319 -0.33441 -0.06545 -0.34042 C -0.07066 -0.35453 -0.08003 -0.3654 -0.08646 -0.37835 C -0.08889 -0.38344 -0.10156 -0.40564 -0.10625 -0.40957 C -0.10937 -0.41212 -0.11614 -0.41605 -0.11614 -0.41605 C -0.12049 -0.42229 -0.13281 -0.43362 -0.13837 -0.43594 C -0.14496 -0.44472 -0.15451 -0.45143 -0.16302 -0.45721 C -0.16823 -0.46438 -0.17934 -0.47294 -0.18646 -0.4771 C -0.18889 -0.47849 -0.19167 -0.47872 -0.19392 -0.48034 C -0.19687 -0.48242 -0.19948 -0.48497 -0.2026 -0.48682 C -0.20503 -0.4882 -0.20989 -0.49005 -0.20989 -0.49005 C -0.22517 -0.5037 -0.24236 -0.51179 -0.26059 -0.5148 C -0.27413 -0.51919 -0.27778 -0.52012 -0.29392 -0.52151 C -0.31337 -0.52058 -0.34167 -0.52197 -0.3618 -0.51318 C -0.36736 -0.51087 -0.37049 -0.50694 -0.37535 -0.50324 C -0.39427 -0.48867 -0.40278 -0.48127 -0.41736 -0.46045 C -0.4184 -0.45328 -0.42083 -0.44935 -0.42222 -0.44241 C -0.42309 -0.43802 -0.42483 -0.42923 -0.42483 -0.42923 C -0.4243 -0.42044 -0.42483 -0.41165 -0.42344 -0.4031 C -0.42101 -0.38806 -0.41371 -0.37396 -0.40868 -0.36031 C -0.40764 -0.35754 -0.40764 -0.3543 -0.40625 -0.35199 C -0.40503 -0.34967 -0.40295 -0.34875 -0.40121 -0.34713 C -0.39757 -0.33695 -0.3934 -0.32909 -0.38646 -0.32238 C -0.38264 -0.31475 -0.37743 -0.31128 -0.3717 -0.30596 C -0.36267 -0.29764 -0.35243 -0.28584 -0.34201 -0.28122 C -0.33802 -0.2759 -0.33472 -0.27312 -0.32969 -0.26989 C -0.32639 -0.26526 -0.32292 -0.26503 -0.31858 -0.26318 C -0.30417 -0.26364 -0.28316 -0.26272 -0.26667 -0.26642 C -0.2592 -0.26804 -0.25278 -0.27336 -0.24566 -0.27636 C -0.24097 -0.28053 -0.23628 -0.28469 -0.2309 -0.28631 C -0.22621 -0.29255 -0.22118 -0.29718 -0.21736 -0.30435 C -0.21267 -0.31313 -0.21059 -0.32678 -0.20868 -0.33719 C -0.20972 -0.35384 -0.20903 -0.35407 -0.21493 -0.36517 C -0.21597 -0.36956 -0.21771 -0.3765 -0.21979 -0.37997 C -0.22153 -0.38321 -0.22361 -0.38598 -0.22604 -0.3883 C -0.2276 -0.38991 -0.22951 -0.39107 -0.2309 -0.39315 C -0.24045 -0.40749 -0.23108 -0.39986 -0.2408 -0.40633 C -0.24687 -0.41859 -0.23854 -0.40356 -0.24826 -0.41443 C -0.24948 -0.41582 -0.24965 -0.41813 -0.25069 -0.41952 C -0.25243 -0.42183 -0.25746 -0.42484 -0.25937 -0.42599 C -0.26458 -0.4364 -0.25868 -0.42669 -0.26545 -0.4327 C -0.27621 -0.44241 -0.28576 -0.45259 -0.29757 -0.46045 C -0.30174 -0.46646 -0.29878 -0.46346 -0.30746 -0.46716 C -0.3125 -0.46947 -0.31458 -0.47641 -0.31979 -0.47872 C -0.32569 -0.49075 -0.33993 -0.49861 -0.34948 -0.50485 C -0.35434 -0.51179 -0.36059 -0.51249 -0.36667 -0.51642 C -0.38055 -0.52544 -0.36233 -0.51434 -0.37292 -0.52312 C -0.3776 -0.52706 -0.38368 -0.53053 -0.38889 -0.53284 C -0.39549 -0.53862 -0.40174 -0.54463 -0.40868 -0.54926 C -0.41337 -0.55596 -0.42066 -0.56036 -0.42726 -0.56244 C -0.43333 -0.56822 -0.4401 -0.56799 -0.44705 -0.57077 C -0.44948 -0.57169 -0.45434 -0.574 -0.45434 -0.574 C -0.51215 -0.57215 -0.48802 -0.5784 -0.51233 -0.56753 C -0.5158 -0.5629 -0.52118 -0.55966 -0.52604 -0.55758 C -0.53472 -0.54602 -0.55156 -0.5555 -0.56302 -0.55758 C -0.56788 -0.55966 -0.56545 -0.5592 -0.57049 -0.5592 " pathEditMode="relative" ptsTypes="ffffffffffffffffffffffffffffffffffffffffffffffffffffffffffffffffffffffffffffffffffffffffffA">
                                      <p:cBhvr>
                                        <p:cTn id="6" dur="3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 descr="C:\Documents and Settings\Mami\Local Settings\Temporary Internet Files\Content.IE5\CTI9E9AH\MP900182772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412776"/>
            <a:ext cx="4085848" cy="323463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2. Na obrázku je planeta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pPr marL="342900" indent="-342900">
              <a:buAutoNum type="alphaUcParenR"/>
            </a:pPr>
            <a:r>
              <a:rPr lang="cs-CZ" sz="3600" dirty="0" smtClean="0"/>
              <a:t>Jupiter</a:t>
            </a:r>
          </a:p>
          <a:p>
            <a:pPr marL="342900" indent="-342900">
              <a:buAutoNum type="alphaUcParenR" startAt="2"/>
            </a:pPr>
            <a:r>
              <a:rPr lang="cs-CZ" sz="3600" dirty="0" smtClean="0"/>
              <a:t>Merkur</a:t>
            </a:r>
          </a:p>
          <a:p>
            <a:pPr marL="342900" indent="-342900">
              <a:buAutoNum type="alphaUcParenR" startAt="2"/>
            </a:pPr>
            <a:r>
              <a:rPr lang="cs-CZ" sz="3600" dirty="0" smtClean="0"/>
              <a:t>Saturn</a:t>
            </a:r>
          </a:p>
          <a:p>
            <a:pPr marL="342900" indent="-342900">
              <a:buAutoNum type="alphaUcParenR" startAt="2"/>
            </a:pPr>
            <a:r>
              <a:rPr lang="cs-CZ" sz="3600" dirty="0" smtClean="0"/>
              <a:t>Země</a:t>
            </a:r>
          </a:p>
          <a:p>
            <a:pPr marL="342900" indent="-342900">
              <a:buAutoNum type="alphaUcParenR"/>
            </a:pPr>
            <a:endParaRPr lang="cs-CZ" dirty="0"/>
          </a:p>
        </p:txBody>
      </p:sp>
      <p:pic>
        <p:nvPicPr>
          <p:cNvPr id="7170" name="Picture 2" descr="C:\Documents and Settings\Mami\Local Settings\Temporary Internet Files\Content.IE5\OP2L6N8H\MM900284144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733256"/>
            <a:ext cx="600075" cy="762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15349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3.9408E-6 C 0.00451 -0.00208 0.00538 -0.00555 0.00868 -0.00995 C 0.01406 -0.03122 0.00312 -0.0377 -0.00747 -0.04764 C -0.01059 -0.05065 -0.01528 -0.05898 -0.0198 -0.05921 C -0.03455 -0.06013 -0.04948 -0.06036 -0.06424 -0.06083 C -0.06789 -0.06129 -0.07171 -0.06129 -0.07535 -0.06245 C -0.08368 -0.06522 -0.08525 -0.07702 -0.09011 -0.08395 C -0.08976 -0.09644 -0.08993 -0.10916 -0.08889 -0.12165 C -0.0882 -0.13067 -0.0724 -0.14131 -0.06667 -0.14316 C -0.03473 -0.14131 -0.00365 -0.13761 0.02829 -0.13645 C 0.0467 -0.12859 0.06736 -0.12789 0.08524 -0.11841 C 0.09323 -0.11425 0.10034 -0.11032 0.10868 -0.10685 C 0.11579 -0.1006 0.125 -0.09829 0.13333 -0.09529 C 0.14236 -0.08719 0.1309 -0.09667 0.14201 -0.09043 C 0.15486 -0.08326 0.16232 -0.08002 0.17656 -0.07725 C 0.19913 -0.0673 0.18125 -0.07401 0.23211 -0.07563 C 0.23836 -0.07771 0.24427 -0.08511 0.25052 -0.08557 C 0.26788 -0.0865 0.28507 -0.08673 0.30243 -0.08719 C 0.31232 -0.09367 0.32378 -0.10014 0.33454 -0.10361 C 0.34305 -0.11494 0.33281 -0.10292 0.34323 -0.11009 C 0.34427 -0.11078 0.34461 -0.11263 0.34566 -0.11356 C 0.35173 -0.11841 0.35798 -0.12119 0.36423 -0.12489 C 0.37656 -0.13206 0.38767 -0.14246 0.39757 -0.15449 C 0.40416 -0.16258 0.40885 -0.17207 0.41475 -0.18085 C 0.41753 -0.18479 0.42343 -0.19242 0.42343 -0.19242 C 0.42552 -0.20074 0.42968 -0.20653 0.43333 -0.21369 C 0.43489 -0.22248 0.44166 -0.23844 0.44566 -0.24677 C 0.446 -0.24885 0.44618 -0.25116 0.44687 -0.25324 C 0.44739 -0.25509 0.44878 -0.25625 0.4493 -0.2581 C 0.45364 -0.27359 0.44739 -0.26041 0.45312 -0.27128 C 0.45677 -0.28585 0.45434 -0.27799 0.46041 -0.29441 C 0.46336 -0.30227 0.46302 -0.31013 0.46666 -0.3173 C 0.46996 -0.3328 0.47239 -0.34991 0.47899 -0.36356 C 0.48073 -0.37789 0.48368 -0.39154 0.48524 -0.40611 C 0.48489 -0.41906 0.48524 -0.44635 0.48263 -0.46369 C 0.4809 -0.47595 0.47291 -0.48381 0.47031 -0.49492 C 0.46944 -0.49862 0.46857 -0.50324 0.46666 -0.50648 C 0.46493 -0.50949 0.46215 -0.5118 0.46041 -0.5148 C 0.45677 -0.52105 0.4559 -0.5266 0.45052 -0.53122 C 0.43993 -0.55019 0.42204 -0.56129 0.40486 -0.56406 C 0.36632 -0.56245 0.37604 -0.56337 0.35434 -0.55759 C 0.34288 -0.54973 0.34809 -0.55204 0.33941 -0.54926 C 0.33489 -0.54487 0.33107 -0.54186 0.32586 -0.53932 C 0.32118 -0.53469 0.31632 -0.53007 0.31111 -0.52637 C 0.3092 -0.52498 0.30017 -0.52151 0.3 -0.52128 C 0.29444 -0.51642 0.29062 -0.51226 0.28385 -0.50972 C 0.27934 -0.5007 0.26961 -0.4963 0.26302 -0.49006 C 0.26007 -0.48728 0.25729 -0.48266 0.25434 -0.48011 C 0.24236 -0.4704 0.26041 -0.48937 0.24566 -0.47526 C 0.23767 -0.46763 0.24618 -0.47225 0.23819 -0.46878 C 0.23454 -0.46531 0.23055 -0.46416 0.22708 -0.46046 C 0.21979 -0.45259 0.21145 -0.44311 0.20243 -0.43918 C 0.19635 -0.42669 0.20382 -0.43987 0.19635 -0.43247 C 0.19409 -0.43016 0.19218 -0.42715 0.1901 -0.42438 C 0.18593 -0.41906 0.1802 -0.41559 0.17534 -0.4112 C 0.16892 -0.40542 0.16423 -0.39593 0.15798 -0.38969 C 0.15069 -0.38229 0.15156 -0.38506 0.14566 -0.37836 C 0.13836 -0.37003 0.13142 -0.36055 0.12343 -0.35361 C 0.11996 -0.34667 0.11701 -0.34297 0.11111 -0.34043 C 0.0901 -0.34413 0.09305 -0.33835 0.0901 -0.35847 C 0.09079 -0.39223 0.08802 -0.4334 0.1 -0.46531 C 0.10347 -0.48844 0.09809 -0.45629 0.10486 -0.48358 C 0.10833 -0.49769 0.10329 -0.4896 0.10868 -0.49677 C 0.11024 -0.50972 0.1092 -0.50347 0.11232 -0.51642 C 0.11267 -0.51804 0.11354 -0.52128 0.11354 -0.52128 C 0.11388 -0.52452 0.11388 -0.52799 0.11475 -0.53122 C 0.11527 -0.53307 0.11684 -0.53423 0.11718 -0.53608 C 0.12361 -0.57193 0.11441 -0.53863 0.121 -0.56083 C 0.12222 -0.57077 0.12413 -0.57193 0.12586 -0.58048 C 0.12795 -0.59043 0.12812 -0.59529 0.13211 -0.60361 C 0.13368 -0.61772 0.13611 -0.63298 0.13941 -0.6464 C 0.14027 -0.65611 0.14097 -0.66351 0.14323 -0.67253 C 0.14253 -0.71924 0.14652 -0.75023 0.13576 -0.78932 C 0.13385 -0.79649 0.13107 -0.81036 0.12465 -0.81245 C 0.11944 -0.81406 0.10989 -0.82054 0.10989 -0.82054 C 0.10954 -0.821 0.10538 -0.82725 0.10486 -0.82725 C 0.10399 -0.82748 0.09496 -0.82447 0.09375 -0.82401 C 0.08888 -0.81707 0.08125 -0.8143 0.07656 -0.80759 C 0.07048 -0.7988 0.07847 -0.80967 0.07031 -0.80088 C 0.06666 -0.79695 0.06493 -0.79186 0.06163 -0.7877 C 0.05937 -0.77891 0.05451 -0.77359 0.05052 -0.76642 C 0.04618 -0.75879 0.0434 -0.74977 0.03819 -0.7433 C 0.03628 -0.7359 0.0342 -0.7285 0.0309 -0.72202 C 0.02882 -0.71346 0.02725 -0.70467 0.02343 -0.69727 C 0.02152 -0.68664 0.02083 -0.67345 0.01597 -0.66443 C 0.0151 -0.65542 0.01475 -0.64501 0.01232 -0.63645 C 0.00937 -0.62628 0.01041 -0.63391 0.00868 -0.62489 C 0.00555 -0.60847 0.00243 -0.59135 -0.00504 -0.57725 C -0.00764 -0.56661 -0.01129 -0.55713 -0.01737 -0.54926 C -0.02014 -0.53816 -0.02483 -0.52614 -0.02969 -0.51642 C -0.03125 -0.50787 -0.03455 -0.49723 -0.03837 -0.49006 C -0.04011 -0.48335 -0.04271 -0.47641 -0.04566 -0.4704 C -0.04896 -0.45676 -0.04445 -0.47295 -0.04948 -0.46208 C -0.05018 -0.46069 -0.05018 -0.45884 -0.0507 -0.45722 C -0.05139 -0.45537 -0.05226 -0.45398 -0.05313 -0.45236 C -0.05469 -0.44589 -0.05712 -0.43872 -0.06059 -0.43409 C -0.06233 -0.42739 -0.06667 -0.42322 -0.06667 -0.41605 " pathEditMode="relative" ptsTypes="ffffffffffffffffffffffffffffffffffffffffffffffffffffffffffffffffffffffffffffffffffffffffffffffffA">
                                      <p:cBhvr>
                                        <p:cTn id="6" dur="325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0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3. Velké měsíce Jupitera jako první pozoroval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Johannes Kepler</a:t>
            </a:r>
          </a:p>
          <a:p>
            <a:endParaRPr lang="cs-CZ" dirty="0" smtClean="0"/>
          </a:p>
          <a:p>
            <a:r>
              <a:rPr lang="cs-CZ" dirty="0" smtClean="0"/>
              <a:t>B) Jurij Alexejevič Gagarin</a:t>
            </a:r>
          </a:p>
          <a:p>
            <a:endParaRPr lang="cs-CZ" dirty="0" smtClean="0"/>
          </a:p>
          <a:p>
            <a:r>
              <a:rPr lang="cs-CZ" dirty="0" smtClean="0"/>
              <a:t>C) </a:t>
            </a:r>
            <a:r>
              <a:rPr lang="cs-CZ" dirty="0" err="1" smtClean="0"/>
              <a:t>Giordano</a:t>
            </a:r>
            <a:r>
              <a:rPr lang="cs-CZ" dirty="0" smtClean="0"/>
              <a:t> Bruno</a:t>
            </a:r>
          </a:p>
          <a:p>
            <a:endParaRPr lang="cs-CZ" dirty="0" smtClean="0"/>
          </a:p>
          <a:p>
            <a:r>
              <a:rPr lang="cs-CZ" dirty="0" smtClean="0"/>
              <a:t>D) Galileo Galilei</a:t>
            </a:r>
            <a:endParaRPr lang="cs-CZ" dirty="0"/>
          </a:p>
        </p:txBody>
      </p:sp>
      <p:pic>
        <p:nvPicPr>
          <p:cNvPr id="8194" name="Picture 2" descr="C:\Documents and Settings\Mami\Local Settings\Temporary Internet Files\Content.IE5\85U3KDM7\MC9003835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596336" y="5733256"/>
            <a:ext cx="865937" cy="84764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03440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1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712 0.034 C -0.06025 0.01642 -0.0566 0.03816 -0.05955 0.00116 C -0.06007 -0.00439 -0.0658 -0.01364 -0.0658 -0.01364 C -0.06771 -0.02173 -0.06962 -0.02752 -0.0757 -0.03006 C -0.07935 -0.03769 -0.08438 -0.04 -0.09045 -0.04324 C -0.09289 -0.04463 -0.09548 -0.04555 -0.09792 -0.04671 C -0.09913 -0.04717 -0.10157 -0.04833 -0.10157 -0.04833 C -0.10695 -0.04787 -0.11233 -0.0481 -0.11771 -0.04671 C -0.1191 -0.04625 -0.12014 -0.04417 -0.12136 -0.04324 C -0.12865 -0.03746 -0.13525 -0.03122 -0.14237 -0.0252 C -0.14792 -0.0141 -0.15035 -0.00023 -0.15591 0.01087 C -0.15851 0.02128 -0.16077 0.03169 -0.16337 0.0421 C -0.16789 0.02406 -0.1632 0.04395 -0.1658 -0.00231 C -0.1665 -0.01364 -0.17778 -0.03677 -0.18438 -0.04324 C -0.18803 -0.05342 -0.18803 -0.04856 -0.1941 -0.05481 C -0.19862 -0.05943 -0.20226 -0.06406 -0.20782 -0.06637 C -0.21181 -0.06984 -0.21563 -0.07099 -0.22014 -0.07284 C -0.23021 -0.07192 -0.24098 -0.074 -0.24966 -0.06637 C -0.25139 -0.06036 -0.25417 -0.05689 -0.25712 -0.05157 C -0.26025 -0.03469 -0.25903 -0.04278 -0.26077 -0.02682 C -0.26129 -0.01595 -0.26094 -0.00485 -0.26216 0.00602 C -0.2625 0.00879 -0.26285 0.00047 -0.26337 -0.00231 C -0.26407 -0.00555 -0.26494 -0.00878 -0.2658 -0.01202 C -0.26789 -0.02081 -0.26928 -0.03029 -0.27448 -0.03677 C -0.27605 -0.04324 -0.27813 -0.04671 -0.28178 -0.05157 C -0.28386 -0.06012 -0.28143 -0.05319 -0.28681 -0.05966 C -0.29497 -0.06914 -0.2981 -0.07331 -0.30903 -0.07793 C -0.31389 -0.0821 -0.31823 -0.08302 -0.32379 -0.08441 C -0.36146 -0.08186 -0.33959 -0.08973 -0.35105 -0.07446 C -0.35139 -0.07284 -0.35174 -0.07123 -0.35226 -0.06961 C -0.35296 -0.06776 -0.35417 -0.0666 -0.35469 -0.06475 C -0.35712 -0.05689 -0.35747 -0.0481 -0.35955 -0.04 C -0.3599 -0.02405 -0.35973 -0.00809 -0.36077 0.00764 C -0.36094 0.01041 -0.36164 0.00232 -0.36216 -0.00046 C -0.36337 -0.0067 -0.36632 -0.01133 -0.36823 -0.01711 C -0.36928 -0.02035 -0.36875 -0.02451 -0.37066 -0.02682 C -0.37813 -0.03607 -0.38403 -0.05041 -0.3941 -0.05481 C -0.3981 -0.05966 -0.40139 -0.06406 -0.4066 -0.06637 C -0.41424 -0.07308 -0.42136 -0.0814 -0.43004 -0.08603 C -0.43247 -0.08718 -0.4349 -0.08811 -0.43733 -0.08926 C -0.43855 -0.08996 -0.44115 -0.09111 -0.44115 -0.09111 C -0.4448 -0.09042 -0.44862 -0.09042 -0.45226 -0.08926 C -0.46025 -0.08649 -0.46129 -0.06267 -0.46216 -0.05642 C -0.46389 -0.04486 -0.4632 -0.04926 -0.4658 -0.03515 C -0.46615 -0.03284 -0.46702 -0.02844 -0.46702 -0.02844 C -0.46737 -0.02197 -0.46754 -0.01526 -0.46823 -0.00878 C -0.46875 -0.00439 -0.47066 0.0044 -0.47066 0.0044 C -0.47101 0.01041 -0.4698 0.01712 -0.47188 0.02244 C -0.47275 0.02452 -0.47448 0.01943 -0.4757 0.01758 C -0.47674 0.01596 -0.47744 0.01434 -0.47813 0.01249 C -0.48212 0.00324 -0.48473 -0.00601 -0.49046 -0.01364 C -0.49323 -0.02543 -0.48924 -0.01156 -0.49549 -0.02358 C -0.49705 -0.02659 -0.49757 -0.03052 -0.49914 -0.03353 C -0.50035 -0.04 -0.50139 -0.0444 -0.504 -0.04995 C -0.50695 -0.06799 -0.50521 -0.06105 -0.50782 -0.07123 C -0.50747 -0.08718 -0.50782 -0.10314 -0.5066 -0.11887 C -0.50643 -0.12095 -0.50469 -0.1221 -0.504 -0.12395 C -0.50209 -0.12881 -0.50348 -0.13066 -0.50035 -0.13552 C -0.4948 -0.14431 -0.48369 -0.15171 -0.4757 -0.15518 C -0.46667 -0.15379 -0.45712 -0.15402 -0.44844 -0.15032 C -0.44462 -0.14639 -0.44046 -0.14292 -0.43612 -0.14037 C -0.43369 -0.13899 -0.43125 -0.13829 -0.42882 -0.13714 C -0.42761 -0.13667 -0.425 -0.13552 -0.425 -0.13552 C -0.36181 -0.1376 -0.39254 -0.14546 -0.36945 -0.13367 C -0.36285 -0.1302 -0.35608 -0.12765 -0.34966 -0.12395 C -0.34566 -0.12164 -0.33733 -0.11887 -0.33733 -0.11887 C -0.32466 -0.11956 -0.31181 -0.11956 -0.29914 -0.12072 C -0.29167 -0.12141 -0.28108 -0.13112 -0.27327 -0.13367 C -0.27049 -0.13552 -0.26719 -0.13644 -0.26459 -0.13876 C -0.26077 -0.14199 -0.25886 -0.14778 -0.25591 -0.15194 C -0.24948 -0.17761 -0.25747 -0.19426 -0.27327 -0.20444 C -0.2783 -0.2116 -0.28542 -0.21692 -0.29167 -0.22247 C -0.29323 -0.22386 -0.29393 -0.22641 -0.29549 -0.22756 C -0.3106 -0.23913 -0.28976 -0.21785 -0.30521 -0.23242 C -0.31719 -0.24375 -0.32362 -0.24768 -0.33855 -0.25046 C -0.34862 -0.24953 -0.35747 -0.24884 -0.36702 -0.2456 C -0.37119 -0.2419 -0.37587 -0.2382 -0.38056 -0.23566 C -0.38299 -0.23427 -0.38803 -0.23242 -0.38803 -0.23242 C -0.39219 -0.22687 -0.40087 -0.21854 -0.4066 -0.216 C -0.41007 -0.21137 -0.41407 -0.2086 -0.41771 -0.20444 C -0.42448 -0.19634 -0.42969 -0.18663 -0.43733 -0.17992 C -0.44271 -0.16928 -0.44028 -0.17275 -0.44358 -0.16836 " pathEditMode="relative" ptsTypes="fffffffffffffffffffffffffffffffffffffffffffffffffffffffffffffffffffffffffffffffffA">
                                      <p:cBhvr>
                                        <p:cTn id="6" dur="325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9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a fotografie na snímcích 3, 4, 6, 7, 8, 9, 10 z galerie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/>
              <a:t>MILESOVÁ, Lisa; SMITH, </a:t>
            </a:r>
            <a:r>
              <a:rPr lang="cs-CZ" dirty="0" err="1"/>
              <a:t>Alastair</a:t>
            </a:r>
            <a:r>
              <a:rPr lang="cs-CZ" dirty="0"/>
              <a:t>. </a:t>
            </a:r>
            <a:r>
              <a:rPr lang="cs-CZ" i="1" dirty="0"/>
              <a:t>Průvodce astronomií</a:t>
            </a:r>
            <a:r>
              <a:rPr lang="cs-CZ" dirty="0"/>
              <a:t>. vyd.1. Praha : Václav Svojtka, 1999. 95 s. ISBN 80-7237-130-4</a:t>
            </a:r>
            <a:r>
              <a:rPr lang="cs-CZ" dirty="0" smtClean="0"/>
              <a:t>.</a:t>
            </a:r>
          </a:p>
          <a:p>
            <a:r>
              <a:rPr lang="cs-CZ" dirty="0" smtClean="0"/>
              <a:t>Citováno 5.9.2011</a:t>
            </a:r>
          </a:p>
          <a:p>
            <a:pPr marL="13716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3516" y="508518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961601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373</TotalTime>
  <Words>292</Words>
  <Application>Microsoft Office PowerPoint</Application>
  <PresentationFormat>Předvádění na obrazovce (4:3)</PresentationFormat>
  <Paragraphs>69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Vrchol</vt:lpstr>
      <vt:lpstr>Název školy: ZŠ Varnsdorf, Edisonova 2821, okres Děčín, příspěvková organizace Člověk a příroda, Přírodopis, Sluneční soustava Autor: Ing. Světlana Hřibalová Název a číslo materiálu: VY_52_INOVACE_29/IV.SADA</vt:lpstr>
      <vt:lpstr>Sluneční soustava</vt:lpstr>
      <vt:lpstr>Planety zemského typu</vt:lpstr>
      <vt:lpstr>Planety typu Jupitera</vt:lpstr>
      <vt:lpstr>Zajímavosti</vt:lpstr>
      <vt:lpstr>Snímek 6</vt:lpstr>
      <vt:lpstr>Snímek 7</vt:lpstr>
      <vt:lpstr>Test</vt:lpstr>
      <vt:lpstr>2. Na obrázku je planeta</vt:lpstr>
      <vt:lpstr>3. Velké měsíce Jupitera jako první pozoroval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Varnsdorf, Edisonova 2821, okres Děčín, příspěvková organizace Člověk a příroda, Přírodopis, Sluneční soustava Autor: Ing. Světlana Hřibalová Název a číslo materiálu: VY_52_INOVACE_28/IV.SADA</dc:title>
  <dc:creator>Ucitele4</dc:creator>
  <cp:lastModifiedBy>Dum</cp:lastModifiedBy>
  <cp:revision>18</cp:revision>
  <dcterms:created xsi:type="dcterms:W3CDTF">2011-10-24T09:07:02Z</dcterms:created>
  <dcterms:modified xsi:type="dcterms:W3CDTF">2012-05-18T14:14:52Z</dcterms:modified>
</cp:coreProperties>
</file>