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63691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Klid a pohyb těles</a:t>
            </a:r>
            <a:endParaRPr lang="cs-CZ" sz="7200" b="1" dirty="0">
              <a:solidFill>
                <a:srgbClr val="FF0000"/>
              </a:solidFill>
            </a:endParaRPr>
          </a:p>
        </p:txBody>
      </p:sp>
      <p:pic>
        <p:nvPicPr>
          <p:cNvPr id="1027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105400"/>
            <a:ext cx="9144000" cy="175260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83956" y="4077072"/>
            <a:ext cx="397608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VY_32_INOVACE_01_Klid a pohyb těles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7308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Uveď z vlastní zkušenosti případ, kdy se těleso pohybuje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404664"/>
            <a:ext cx="52200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Měsíc vzhledem k Zemi</a:t>
            </a:r>
          </a:p>
          <a:p>
            <a:r>
              <a:rPr lang="cs-CZ" sz="2400" dirty="0" smtClean="0"/>
              <a:t>Automobil vzhledem k silnici</a:t>
            </a:r>
          </a:p>
          <a:p>
            <a:r>
              <a:rPr lang="cs-CZ" sz="2400" dirty="0" smtClean="0"/>
              <a:t>Míč vzhledem k fotbalistovi</a:t>
            </a:r>
          </a:p>
          <a:p>
            <a:r>
              <a:rPr lang="cs-CZ" sz="2400" dirty="0" smtClean="0"/>
              <a:t>Ryba vzhledem k rybáři</a:t>
            </a:r>
          </a:p>
          <a:p>
            <a:r>
              <a:rPr lang="cs-CZ" sz="2400" dirty="0" smtClean="0"/>
              <a:t>Země vzhledem ke Slunci</a:t>
            </a: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251520" y="2564904"/>
            <a:ext cx="1728192" cy="36004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2348880"/>
            <a:ext cx="5544616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 pohybu </a:t>
            </a:r>
            <a:r>
              <a:rPr lang="cs-CZ" sz="2400" dirty="0" smtClean="0"/>
              <a:t>mluvíme, když jedno těleso mění svoji polohu vzhledem k jinému tělesu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356992"/>
            <a:ext cx="7308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Uveď z vlastní zkušenosti případ, kdy je těleso v klidu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3789040"/>
            <a:ext cx="66967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Řidič vzhledem k sedačce automobilu</a:t>
            </a:r>
          </a:p>
          <a:p>
            <a:r>
              <a:rPr lang="cs-CZ" sz="2400" dirty="0" smtClean="0"/>
              <a:t>Dům vzhledem k cestě</a:t>
            </a:r>
          </a:p>
          <a:p>
            <a:r>
              <a:rPr lang="cs-CZ" sz="2400" dirty="0" smtClean="0"/>
              <a:t>Stůl vzhledem k podlaze</a:t>
            </a:r>
          </a:p>
          <a:p>
            <a:r>
              <a:rPr lang="cs-CZ" sz="2400" dirty="0" smtClean="0"/>
              <a:t>Komár sedící na naší noze vzhledem k noze</a:t>
            </a:r>
          </a:p>
          <a:p>
            <a:r>
              <a:rPr lang="cs-CZ" sz="2400" dirty="0" smtClean="0"/>
              <a:t>Řidič vzhledem ke spolujezdci</a:t>
            </a:r>
            <a:endParaRPr lang="cs-CZ" sz="2400" dirty="0"/>
          </a:p>
        </p:txBody>
      </p:sp>
      <p:sp>
        <p:nvSpPr>
          <p:cNvPr id="8" name="Šipka doprava 7"/>
          <p:cNvSpPr/>
          <p:nvPr/>
        </p:nvSpPr>
        <p:spPr>
          <a:xfrm>
            <a:off x="323528" y="5949280"/>
            <a:ext cx="1728192" cy="36004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5733256"/>
            <a:ext cx="5544616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 klidu </a:t>
            </a:r>
            <a:r>
              <a:rPr lang="cs-CZ" sz="2400" dirty="0" smtClean="0"/>
              <a:t>mluvíme, když jedno těleso nemění svoji polohu vzhledem k jinému tělesu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8820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následujících případech rozhodni, zda je těleso v klidu či v pohybu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1988840"/>
          <a:ext cx="8640960" cy="3877615"/>
        </p:xfrm>
        <a:graphic>
          <a:graphicData uri="http://schemas.openxmlformats.org/drawingml/2006/table">
            <a:tbl>
              <a:tblPr firstRow="1" bandRow="1">
                <a:tableStyleId>{10A1B5D5-9B99-4C35-A422-299274C87663}</a:tableStyleId>
              </a:tblPr>
              <a:tblGrid>
                <a:gridCol w="4320480"/>
                <a:gridCol w="4320480"/>
              </a:tblGrid>
              <a:tr h="775523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KLID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POHYB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552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5523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5523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5523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23528" y="980728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Moucha na lodi vzhledem k lodi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98072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Řidič vzhledem k silnici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980728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Petr vzhledem k Pavlovi běžícímu vedle něj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836712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Cestující v letadle vzhledem k mrakům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908720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Řidič vzhledem k automobilu, který předjíždí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908720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Automobil vzhledem k druhému autu, pokud se pohybují stejnou rychlostí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908720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Vlaštovka letící v hejnu na jih vzhledem k druhé vlaštovce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052736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Jablko padající k zemi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5842337"/>
            <a:ext cx="9144000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Klid a pohyb jsou relativní pojmy. Záleží na tom, vzhledem k čemu klid či pohyb posuzujeme.  Takové těleso určuje vztažnou soustavu. Nejčastěji je vztažná soustava spojena s povrchem Země.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0.0294 L -0.00382 0.2814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0.0294 L 0.47257 0.2814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" y="1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22222E-6 L 4.72222E-6 0.3594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3 0.04444 L 0.48021 0.39097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2" y="1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8 0.05486 L 0.48836 0.49583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" y="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6 0.04352 L -0.0066 0.50556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0.04514 L -0.00382 0.61204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0.01898 L 0.48455 0.60694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" y="2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 build="allAtOnce"/>
      <p:bldP spid="10" grpId="0" build="allAtOnce"/>
      <p:bldP spid="11" grpId="0"/>
      <p:bldP spid="11" grpId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273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12</cp:revision>
  <dcterms:modified xsi:type="dcterms:W3CDTF">2012-05-13T10:56:13Z</dcterms:modified>
</cp:coreProperties>
</file>