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gif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34888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Trajektorie, dráha, druhy pohybu podle tvaru trajektorie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35605" y="4437112"/>
            <a:ext cx="527279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VY_32_INOVACE_03_Trajektorie, dráha, druhy pohybu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Trajektorie a dráha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4338" name="Picture 2" descr="http://img.blesk.cz/img/1/article/286779_import-bezky00-bezky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9"/>
            <a:ext cx="3059832" cy="2046874"/>
          </a:xfrm>
          <a:prstGeom prst="rect">
            <a:avLst/>
          </a:prstGeom>
          <a:noFill/>
        </p:spPr>
      </p:pic>
      <p:pic>
        <p:nvPicPr>
          <p:cNvPr id="14340" name="Picture 4" descr="http://www.skoly.cz/fotosoutez/110000263007000001/prohlidka-souteznich-fotek/data/FS/5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88640"/>
            <a:ext cx="1888906" cy="2520280"/>
          </a:xfrm>
          <a:prstGeom prst="rect">
            <a:avLst/>
          </a:prstGeom>
          <a:noFill/>
        </p:spPr>
      </p:pic>
      <p:pic>
        <p:nvPicPr>
          <p:cNvPr id="14342" name="Picture 6" descr="http://www.huptych.cz/images/fotogalerie/sekce_11/stopy_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88640"/>
            <a:ext cx="1894124" cy="2520280"/>
          </a:xfrm>
          <a:prstGeom prst="rect">
            <a:avLst/>
          </a:prstGeom>
          <a:noFill/>
        </p:spPr>
      </p:pic>
      <p:pic>
        <p:nvPicPr>
          <p:cNvPr id="14344" name="Picture 8" descr="http://www.sci.muni.cz/~filip/galerie1/015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188640"/>
            <a:ext cx="1634108" cy="249101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28337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Co mají tyto obrázky společné?</a:t>
            </a:r>
            <a:endParaRPr lang="cs-CZ" sz="2800" b="1" dirty="0"/>
          </a:p>
        </p:txBody>
      </p:sp>
      <p:sp>
        <p:nvSpPr>
          <p:cNvPr id="8" name="Šipka doprava 7"/>
          <p:cNvSpPr/>
          <p:nvPr/>
        </p:nvSpPr>
        <p:spPr>
          <a:xfrm>
            <a:off x="683568" y="3429000"/>
            <a:ext cx="100811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3356992"/>
            <a:ext cx="7236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stop můžeme poznat, kudy se těleso pohybovalo</a:t>
            </a:r>
            <a:endParaRPr lang="cs-CZ" sz="2400" dirty="0"/>
          </a:p>
        </p:txBody>
      </p:sp>
      <p:sp>
        <p:nvSpPr>
          <p:cNvPr id="10" name="Šipka doprava 9"/>
          <p:cNvSpPr/>
          <p:nvPr/>
        </p:nvSpPr>
        <p:spPr>
          <a:xfrm>
            <a:off x="683568" y="4221088"/>
            <a:ext cx="100811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3933056"/>
            <a:ext cx="7236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Některá tělesa za sebou stopy nezanechávají a musíme si jejich trasu pohybu představit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4854193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Čára (ať už myšlená nebo skutečná), kterou za sebou tělesa zanechávají, se nazývá </a:t>
            </a:r>
            <a:r>
              <a:rPr lang="cs-CZ" sz="2800" b="1" dirty="0" smtClean="0">
                <a:solidFill>
                  <a:srgbClr val="FF0000"/>
                </a:solidFill>
              </a:rPr>
              <a:t>trajektorie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903893"/>
            <a:ext cx="9144000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Délku trajektorie nazýváme </a:t>
            </a:r>
            <a:r>
              <a:rPr lang="cs-CZ" sz="2800" b="1" dirty="0" smtClean="0">
                <a:solidFill>
                  <a:srgbClr val="FF0000"/>
                </a:solidFill>
              </a:rPr>
              <a:t>dráha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Značí se písmenem 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 a hlavní jednotkou je </a:t>
            </a:r>
            <a:r>
              <a:rPr lang="cs-CZ" sz="2800" b="1" dirty="0" smtClean="0">
                <a:solidFill>
                  <a:srgbClr val="FF0000"/>
                </a:solidFill>
              </a:rPr>
              <a:t>metr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10" grpId="0" animBg="1"/>
      <p:bldP spid="11" grpId="0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Druhy pohybu podle tvaru trajektorie: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5362" name="Picture 2" descr="http://img.aktualne.centrum.cz/31/16/311677-letad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2123728" cy="1731300"/>
          </a:xfrm>
          <a:prstGeom prst="rect">
            <a:avLst/>
          </a:prstGeom>
          <a:noFill/>
        </p:spPr>
      </p:pic>
      <p:pic>
        <p:nvPicPr>
          <p:cNvPr id="15366" name="Picture 6" descr="http://poky.bloguje.cz/img/koleje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76672"/>
            <a:ext cx="2631951" cy="1874935"/>
          </a:xfrm>
          <a:prstGeom prst="rect">
            <a:avLst/>
          </a:prstGeom>
          <a:noFill/>
        </p:spPr>
      </p:pic>
      <p:pic>
        <p:nvPicPr>
          <p:cNvPr id="15368" name="Picture 8" descr="http://sranda.kdecoje.cz/obrazek/siln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284984"/>
            <a:ext cx="1700029" cy="2304256"/>
          </a:xfrm>
          <a:prstGeom prst="rect">
            <a:avLst/>
          </a:prstGeom>
          <a:noFill/>
        </p:spPr>
      </p:pic>
      <p:pic>
        <p:nvPicPr>
          <p:cNvPr id="15370" name="Picture 10" descr="http://img.aktualne.centrum.cz/49/58/495807-dalnice-d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76672"/>
            <a:ext cx="2508759" cy="1872208"/>
          </a:xfrm>
          <a:prstGeom prst="rect">
            <a:avLst/>
          </a:prstGeom>
          <a:noFill/>
        </p:spPr>
      </p:pic>
      <p:pic>
        <p:nvPicPr>
          <p:cNvPr id="15372" name="Picture 12" descr="http://www.quido.cz/objevy/images/AplFaceBTPHG_jb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00" y="188640"/>
            <a:ext cx="557808" cy="611264"/>
          </a:xfrm>
          <a:prstGeom prst="rect">
            <a:avLst/>
          </a:prstGeom>
          <a:noFill/>
        </p:spPr>
      </p:pic>
      <p:pic>
        <p:nvPicPr>
          <p:cNvPr id="15374" name="Picture 14" descr="http://www.swwf.org.sg/images/div_skiing/slalo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212976"/>
            <a:ext cx="3583654" cy="2160240"/>
          </a:xfrm>
          <a:prstGeom prst="rect">
            <a:avLst/>
          </a:prstGeom>
          <a:noFill/>
        </p:spPr>
      </p:pic>
      <p:pic>
        <p:nvPicPr>
          <p:cNvPr id="15376" name="Picture 16" descr="http://www.autolepky.cz/files-images/tn/p106085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3356992"/>
            <a:ext cx="1805904" cy="1874962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8244408" y="3284984"/>
            <a:ext cx="432048" cy="43204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0" y="2420888"/>
            <a:ext cx="7524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Čím se od sebe liší pohyb těles na horních obrázcích od pohybu těles na spodních obrázcích?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237312"/>
            <a:ext cx="824440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tvaru trajektorie dělíme pohyby na </a:t>
            </a:r>
            <a:r>
              <a:rPr lang="cs-CZ" sz="2400" b="1" dirty="0" smtClean="0"/>
              <a:t>přímočaré</a:t>
            </a:r>
            <a:r>
              <a:rPr lang="cs-CZ" sz="2400" dirty="0" smtClean="0"/>
              <a:t> a </a:t>
            </a:r>
            <a:r>
              <a:rPr lang="cs-CZ" sz="2400" b="1" dirty="0" smtClean="0"/>
              <a:t>křivočaré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0" presetClass="path" presetSubtype="0" repeatCount="indefinite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6 0.02407 0.00226 0.00926 -0.00607 0.01597 C -0.00729 0.01689 -0.00781 0.01921 -0.00902 0.02014 C -0.01198 0.02199 -0.01823 0.02407 -0.01823 0.02407 C -0.02222 0.02963 -0.02621 0.03495 -0.03038 0.04027 C -0.03316 0.05185 -0.03663 0.05995 -0.03941 0.0706 C -0.03871 0.08009 -0.04149 0.09213 -0.03646 0.09884 C -0.03524 0.10046 -0.03333 0.10069 -0.03177 0.10092 C -0.01823 0.10277 0.00903 0.10486 0.00903 0.10486 C 0.01493 0.10764 0.01615 0.10926 0.01823 0.11713 C 0.01771 0.12662 0.01858 0.13634 0.01667 0.14537 C 0.01667 0.1456 0.00782 0.1493 0.00764 0.1493 C 0.00157 0.15046 -0.00451 0.15069 -0.01059 0.15139 C -0.02118 0.15509 -0.03159 0.15601 -0.04236 0.1574 C -0.04826 0.15995 -0.04948 0.1618 -0.05156 0.16967 C -0.05104 0.18773 -0.05139 0.20601 -0.05 0.22407 C -0.04948 0.23148 -0.0368 0.23611 -0.03333 0.23634 C -0.02326 0.23703 -0.01319 0.2375 -0.00312 0.23819 C 0.0007 0.25324 -0.00139 0.24652 0.00295 0.25856 C 0.00104 0.33541 0.01077 0.32014 -0.04548 0.32314 C -0.04705 0.32384 -0.04913 0.32361 -0.05 0.32523 C -0.05191 0.3287 -0.05312 0.33726 -0.05312 0.33726 C -0.0526 0.34537 -0.05295 0.3537 -0.05156 0.36157 C -0.05121 0.36342 -0.04913 0.36389 -0.04843 0.36551 C -0.04427 0.37662 -0.04496 0.3868 -0.03784 0.39583 C -0.03559 0.40578 -0.02951 0.40509 -0.02274 0.4081 C -0.01128 0.41342 0.01354 0.40995 0.01354 0.40995 " pathEditMode="relative" ptsTypes="ffffffffffffffffffffffffffA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1" grpId="1" animBg="1"/>
      <p:bldP spid="1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852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Rozhodni, zda se jedná o pohyb přímočarý nebo křivočarý: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Let včely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Pád hrušky ze stromu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Pohyb sněhové koule při koulování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Pohyb loďky na řece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Čmelák na louce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Dívka na pohyblivém schodišti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Výtah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Kobylka luční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Puk při hokeji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Dítě na houpačce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Běžec při závodě na 100 m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Žába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Šiška padající ze stromu</a:t>
            </a:r>
          </a:p>
          <a:p>
            <a:pPr>
              <a:lnSpc>
                <a:spcPct val="114000"/>
              </a:lnSpc>
            </a:pPr>
            <a:r>
              <a:rPr lang="cs-CZ" sz="2600" dirty="0" smtClean="0"/>
              <a:t>Kámen v pneumatice traktoru</a:t>
            </a:r>
            <a:endParaRPr lang="cs-CZ" sz="2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47667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897460"/>
            <a:ext cx="1771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přímočarý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95947" y="134149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3844" y="181908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1682" y="226123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2658914"/>
            <a:ext cx="1771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přímočarý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3120579"/>
            <a:ext cx="1771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přímočarý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22942" y="358230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19916" y="404934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38960" y="451100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86289" y="4961800"/>
            <a:ext cx="1771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přímočarý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39877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26249" y="5863034"/>
            <a:ext cx="1771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přímočarý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56753" y="631656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křivočarý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skoly.cz</a:t>
            </a:r>
            <a:r>
              <a:rPr lang="cs-CZ" dirty="0" smtClean="0"/>
              <a:t>/</a:t>
            </a:r>
            <a:r>
              <a:rPr lang="cs-CZ" dirty="0" err="1" smtClean="0"/>
              <a:t>fotosoutez</a:t>
            </a:r>
            <a:r>
              <a:rPr lang="cs-CZ" dirty="0" smtClean="0"/>
              <a:t>/110000263007000001/</a:t>
            </a:r>
            <a:r>
              <a:rPr lang="cs-CZ" dirty="0" err="1" smtClean="0"/>
              <a:t>prohlidka</a:t>
            </a:r>
            <a:r>
              <a:rPr lang="cs-CZ" dirty="0" smtClean="0"/>
              <a:t>-</a:t>
            </a:r>
            <a:r>
              <a:rPr lang="cs-CZ" dirty="0" err="1" smtClean="0"/>
              <a:t>souteznich</a:t>
            </a:r>
            <a:r>
              <a:rPr lang="cs-CZ" dirty="0" smtClean="0"/>
              <a:t>-fotek/data/FS/507.jpg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huptych.cz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fotogalerie</a:t>
            </a:r>
            <a:r>
              <a:rPr lang="cs-CZ" dirty="0" smtClean="0"/>
              <a:t>/sekce_11/stopy_8.jpg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sci.muni.cz</a:t>
            </a:r>
            <a:r>
              <a:rPr lang="cs-CZ" dirty="0" smtClean="0"/>
              <a:t>/~</a:t>
            </a:r>
            <a:r>
              <a:rPr lang="cs-CZ" dirty="0" err="1" smtClean="0"/>
              <a:t>filip</a:t>
            </a:r>
            <a:r>
              <a:rPr lang="cs-CZ" dirty="0" smtClean="0"/>
              <a:t>/galerie1/015s.JPG</a:t>
            </a:r>
          </a:p>
          <a:p>
            <a:r>
              <a:rPr lang="cs-CZ" dirty="0" smtClean="0"/>
              <a:t>http://poky.bloguje.cz/img/koleje.gif</a:t>
            </a:r>
          </a:p>
          <a:p>
            <a:r>
              <a:rPr lang="cs-CZ" dirty="0" smtClean="0"/>
              <a:t>http://img.aktualne.centrum.cz/31/16/311677-letadlo.jpg</a:t>
            </a:r>
          </a:p>
          <a:p>
            <a:r>
              <a:rPr lang="cs-CZ" dirty="0" smtClean="0"/>
              <a:t>http://sranda.</a:t>
            </a:r>
            <a:r>
              <a:rPr lang="cs-CZ" dirty="0" err="1" smtClean="0"/>
              <a:t>kdecoje.cz</a:t>
            </a:r>
            <a:r>
              <a:rPr lang="cs-CZ" dirty="0" smtClean="0"/>
              <a:t>/</a:t>
            </a:r>
            <a:r>
              <a:rPr lang="cs-CZ" dirty="0" err="1" smtClean="0"/>
              <a:t>obrazek</a:t>
            </a:r>
            <a:r>
              <a:rPr lang="cs-CZ" dirty="0" smtClean="0"/>
              <a:t>/silnice.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autolepky.cz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-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tn</a:t>
            </a:r>
            <a:r>
              <a:rPr lang="cs-CZ" dirty="0" smtClean="0"/>
              <a:t>/p1060857.jpg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swwf.org.sg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/div_</a:t>
            </a:r>
            <a:r>
              <a:rPr lang="cs-CZ" dirty="0" err="1" smtClean="0"/>
              <a:t>skiing</a:t>
            </a:r>
            <a:r>
              <a:rPr lang="cs-CZ" dirty="0" smtClean="0"/>
              <a:t>/slalom.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275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38</cp:revision>
  <dcterms:modified xsi:type="dcterms:W3CDTF">2012-05-13T10:58:00Z</dcterms:modified>
</cp:coreProperties>
</file>