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gif"/><Relationship Id="rId4" Type="http://schemas.openxmlformats.org/officeDocument/2006/relationships/image" Target="../media/image1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276872"/>
            <a:ext cx="9144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Pohyb posuvný, otáčivý, složený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94275" y="4509120"/>
            <a:ext cx="515545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VY_32_INOVACE_04_Pohyb posuvný, otáčivý, složený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Opakování:</a:t>
            </a:r>
          </a:p>
          <a:p>
            <a:pPr marL="457200" indent="-457200">
              <a:lnSpc>
                <a:spcPct val="150000"/>
              </a:lnSpc>
            </a:pPr>
            <a:r>
              <a:rPr lang="cs-CZ" sz="2800" dirty="0" smtClean="0"/>
              <a:t>1. Co je to trajektorie?</a:t>
            </a:r>
          </a:p>
          <a:p>
            <a:r>
              <a:rPr lang="cs-CZ" sz="2800" dirty="0" smtClean="0"/>
              <a:t>2. Popiš pohyb těles, při kterém je trajektorie pohybu</a:t>
            </a:r>
          </a:p>
          <a:p>
            <a:r>
              <a:rPr lang="cs-CZ" sz="2800" dirty="0" smtClean="0"/>
              <a:t>    viditelná.</a:t>
            </a:r>
          </a:p>
          <a:p>
            <a:pPr marL="514350" indent="-514350">
              <a:lnSpc>
                <a:spcPct val="150000"/>
              </a:lnSpc>
            </a:pPr>
            <a:r>
              <a:rPr lang="cs-CZ" sz="2800" dirty="0" smtClean="0"/>
              <a:t>4. Jak se značí dráha?</a:t>
            </a:r>
          </a:p>
          <a:p>
            <a:pPr marL="514350" indent="-514350">
              <a:lnSpc>
                <a:spcPct val="150000"/>
              </a:lnSpc>
            </a:pPr>
            <a:r>
              <a:rPr lang="cs-CZ" sz="2800" dirty="0" smtClean="0"/>
              <a:t>5. Jak </a:t>
            </a:r>
            <a:r>
              <a:rPr lang="cs-CZ" sz="2800" dirty="0"/>
              <a:t>s</a:t>
            </a:r>
            <a:r>
              <a:rPr lang="cs-CZ" sz="2800" dirty="0" smtClean="0"/>
              <a:t>e nazývá její hlavní jednotka?</a:t>
            </a:r>
          </a:p>
          <a:p>
            <a:pPr marL="514350" indent="-514350">
              <a:lnSpc>
                <a:spcPct val="150000"/>
              </a:lnSpc>
            </a:pPr>
            <a:r>
              <a:rPr lang="cs-CZ" sz="2800" dirty="0" smtClean="0"/>
              <a:t>6. Jaký je rozdíl mezi trajektorií a dráhou?</a:t>
            </a:r>
          </a:p>
          <a:p>
            <a:pPr marL="514350" indent="-514350">
              <a:lnSpc>
                <a:spcPct val="150000"/>
              </a:lnSpc>
            </a:pPr>
            <a:r>
              <a:rPr lang="cs-CZ" sz="2800" dirty="0" smtClean="0"/>
              <a:t>7. Jaký tvar má trajektorie přímočarého pohybu?</a:t>
            </a:r>
          </a:p>
          <a:p>
            <a:pPr marL="514350" indent="-514350">
              <a:lnSpc>
                <a:spcPct val="150000"/>
              </a:lnSpc>
            </a:pPr>
            <a:r>
              <a:rPr lang="cs-CZ" sz="2800" dirty="0" smtClean="0"/>
              <a:t>8. Uveď příklad, kdy těleso koná přímočarý pohyb.</a:t>
            </a:r>
          </a:p>
          <a:p>
            <a:pPr marL="514350" indent="-514350">
              <a:lnSpc>
                <a:spcPct val="150000"/>
              </a:lnSpc>
            </a:pPr>
            <a:r>
              <a:rPr lang="cs-CZ" sz="2800" dirty="0" smtClean="0"/>
              <a:t>9. Jaký tvar má trajektorie křivočarého pohybu?</a:t>
            </a:r>
          </a:p>
          <a:p>
            <a:pPr marL="514350" indent="-514350">
              <a:lnSpc>
                <a:spcPct val="150000"/>
              </a:lnSpc>
            </a:pPr>
            <a:r>
              <a:rPr lang="cs-CZ" sz="2800" dirty="0" smtClean="0"/>
              <a:t>10. Uveď příklad, kdy těleso koná křivočarý pohyb.</a:t>
            </a:r>
          </a:p>
          <a:p>
            <a:pPr marL="514350" indent="-514350"/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Posuvný a otáčivý pohyb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30" name="Picture 6" descr="Větrná elektrárna v Jindřichovicích pod Smrke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836712"/>
            <a:ext cx="1326463" cy="1944216"/>
          </a:xfrm>
          <a:prstGeom prst="rect">
            <a:avLst/>
          </a:prstGeom>
          <a:noFill/>
        </p:spPr>
      </p:pic>
      <p:pic>
        <p:nvPicPr>
          <p:cNvPr id="1036" name="Picture 12" descr="http://upload.wikimedia.org/wikipedia/commons/thumb/9/9c/EC_370_at_Ml%C4%8Dechvosty_tunnel.jpeg/220px-EC_370_at_Ml%C4%8Dechvosty_tunnel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3690410"/>
            <a:ext cx="2627783" cy="1970837"/>
          </a:xfrm>
          <a:prstGeom prst="rect">
            <a:avLst/>
          </a:prstGeom>
          <a:noFill/>
        </p:spPr>
      </p:pic>
      <p:pic>
        <p:nvPicPr>
          <p:cNvPr id="1038" name="Picture 14" descr="http://upload.wikimedia.org/wikipedia/commons/thumb/0/09/BadSalzdetfurthBadenburgerStr060529.jpg/220px-BadSalzdetfurthBadenburgerStr06052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836712"/>
            <a:ext cx="2095500" cy="1905000"/>
          </a:xfrm>
          <a:prstGeom prst="rect">
            <a:avLst/>
          </a:prstGeom>
          <a:noFill/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3717032"/>
            <a:ext cx="3528392" cy="19747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1" name="Picture 17" descr="CURLI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19375" y="3717032"/>
            <a:ext cx="2724625" cy="2016224"/>
          </a:xfrm>
          <a:prstGeom prst="rect">
            <a:avLst/>
          </a:prstGeom>
          <a:noFill/>
        </p:spPr>
      </p:pic>
      <p:pic>
        <p:nvPicPr>
          <p:cNvPr id="1043" name="Picture 19" descr="http://img.aktualne.centrum.cz/68/43/684330-s-e-en-a-cao-chung-p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1732" y="836712"/>
            <a:ext cx="2412268" cy="187220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0" y="5877272"/>
            <a:ext cx="9144000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Pohyby těles jsou většinou velmi složité. Dají se ale rozložit na ty nejjednodušší. Těmi jsou pohyb otáčivý a pohyb posuvný.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2852936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Najdi rozdíl mezi pohyby znázorněnými na horních obrázcích a pohyby znázorněnými na spodních obrázcích.</a:t>
            </a:r>
            <a:endParaRPr lang="cs-CZ" sz="2400" dirty="0"/>
          </a:p>
        </p:txBody>
      </p:sp>
      <p:pic>
        <p:nvPicPr>
          <p:cNvPr id="7170" name="Picture 2" descr="http://img.ihned.cz/attachment.php/830/26213830/jv8LFf4DsmwIn0O3PBpVJl5qx92GiKy7/motorova_pila_185x12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836712"/>
            <a:ext cx="2620619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Otáčivý pohyb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764704"/>
            <a:ext cx="2172055" cy="2573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 descr="http://sirmi.ic.cz/../sipka/17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764704"/>
            <a:ext cx="1584176" cy="1188133"/>
          </a:xfrm>
          <a:prstGeom prst="rect">
            <a:avLst/>
          </a:prstGeom>
          <a:noFill/>
        </p:spPr>
      </p:pic>
      <p:pic>
        <p:nvPicPr>
          <p:cNvPr id="15367" name="Picture 7" descr="http://sirmi.ic.cz/cislo/27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1772816"/>
            <a:ext cx="1008112" cy="1008112"/>
          </a:xfrm>
          <a:prstGeom prst="rect">
            <a:avLst/>
          </a:prstGeom>
          <a:noFill/>
        </p:spPr>
      </p:pic>
      <p:pic>
        <p:nvPicPr>
          <p:cNvPr id="15369" name="Picture 9" descr="http://sirmi.ic.cz/lidi/87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2852936"/>
            <a:ext cx="609600" cy="116205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351567" y="731315"/>
            <a:ext cx="4596697" cy="35394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Tento pohyb koná těleso, jehož všechny body se otáčejí po </a:t>
            </a:r>
            <a:r>
              <a:rPr lang="cs-CZ" sz="2800" b="1" i="1" dirty="0" smtClean="0"/>
              <a:t>kružnicích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Jejich středy leží na společné přímce – </a:t>
            </a:r>
            <a:r>
              <a:rPr lang="cs-CZ" sz="2800" b="1" i="1" dirty="0" smtClean="0"/>
              <a:t>ose otáčení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Osa může procházet tělesem (káča), nebo může ležet mimo těleso (kolotoč).</a:t>
            </a:r>
            <a:endParaRPr lang="cs-CZ" sz="2800" dirty="0"/>
          </a:p>
        </p:txBody>
      </p:sp>
      <p:sp>
        <p:nvSpPr>
          <p:cNvPr id="10" name="Šipka doprava 9"/>
          <p:cNvSpPr/>
          <p:nvPr/>
        </p:nvSpPr>
        <p:spPr>
          <a:xfrm>
            <a:off x="164704" y="4662137"/>
            <a:ext cx="1008112" cy="360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4365104"/>
            <a:ext cx="7524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 otáčivém pohybu se všechny body tělesa pohybují po křivkách – konají </a:t>
            </a:r>
            <a:r>
              <a:rPr lang="cs-CZ" sz="2800" b="1" i="1" dirty="0" smtClean="0"/>
              <a:t>pohyb křivočarý</a:t>
            </a:r>
            <a:endParaRPr lang="cs-CZ" sz="2800" b="1" i="1" dirty="0"/>
          </a:p>
        </p:txBody>
      </p:sp>
      <p:sp>
        <p:nvSpPr>
          <p:cNvPr id="12" name="Šipka doprava 11"/>
          <p:cNvSpPr/>
          <p:nvPr/>
        </p:nvSpPr>
        <p:spPr>
          <a:xfrm>
            <a:off x="179512" y="5661248"/>
            <a:ext cx="1008112" cy="360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5579658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Čím dál je bod od osy, tím se pohybuje rychleji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1" grpId="0"/>
      <p:bldP spid="12" grpId="0" animBg="1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Posuvný pohyb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53444" y="683033"/>
            <a:ext cx="7056784" cy="26776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Tento pohyb koná těleso, jehož všechny body se pohybují </a:t>
            </a:r>
            <a:r>
              <a:rPr lang="cs-CZ" sz="2800" b="1" i="1" dirty="0" smtClean="0"/>
              <a:t>po stejných trajektoriích (stejný tvar, stejná délka).</a:t>
            </a:r>
          </a:p>
          <a:p>
            <a:r>
              <a:rPr lang="cs-CZ" sz="2800" dirty="0" smtClean="0"/>
              <a:t>Všechny body tělesa se pohybují </a:t>
            </a:r>
            <a:r>
              <a:rPr lang="cs-CZ" sz="2800" b="1" i="1" dirty="0" smtClean="0"/>
              <a:t>po přímkách </a:t>
            </a:r>
            <a:r>
              <a:rPr lang="cs-CZ" sz="2800" dirty="0" smtClean="0"/>
              <a:t>(hlemýžď na obr.) </a:t>
            </a:r>
            <a:r>
              <a:rPr lang="cs-CZ" sz="2800" b="1" i="1" dirty="0" smtClean="0"/>
              <a:t>nebo po křivkách </a:t>
            </a:r>
            <a:r>
              <a:rPr lang="cs-CZ" sz="2800" dirty="0" smtClean="0"/>
              <a:t>(počítačová myš).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323528" y="5805264"/>
            <a:ext cx="1008112" cy="360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5081334"/>
            <a:ext cx="75243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 posuvném pohybu se všechny body tělesa pohybují po přímkách nebo křivkách stejného tvaru či délky – konají </a:t>
            </a:r>
            <a:r>
              <a:rPr lang="cs-CZ" sz="2800" b="1" i="1" dirty="0" smtClean="0"/>
              <a:t>pohyb přímočarý nebo křivočarý</a:t>
            </a:r>
            <a:endParaRPr lang="cs-CZ" sz="2800" b="1" i="1" dirty="0"/>
          </a:p>
        </p:txBody>
      </p:sp>
      <p:pic>
        <p:nvPicPr>
          <p:cNvPr id="16388" name="Picture 4" descr="http://sirmi.ic.cz/pavouk/12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980728"/>
            <a:ext cx="954620" cy="2088232"/>
          </a:xfrm>
          <a:prstGeom prst="rect">
            <a:avLst/>
          </a:prstGeom>
          <a:noFill/>
        </p:spPr>
      </p:pic>
      <p:pic>
        <p:nvPicPr>
          <p:cNvPr id="16390" name="Picture 6" descr="http://zs.stonarov.indos.cz/zaci/zvirata/obrazky/hlemyz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645024"/>
            <a:ext cx="2419350" cy="1009650"/>
          </a:xfrm>
          <a:prstGeom prst="rect">
            <a:avLst/>
          </a:prstGeom>
          <a:noFill/>
        </p:spPr>
      </p:pic>
      <p:pic>
        <p:nvPicPr>
          <p:cNvPr id="16392" name="Picture 8" descr="http://zs.stonarov.indos.cz/zaci/zvirata/obrazky/hlemyz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645024"/>
            <a:ext cx="2419350" cy="1009650"/>
          </a:xfrm>
          <a:prstGeom prst="rect">
            <a:avLst/>
          </a:prstGeom>
          <a:noFill/>
        </p:spPr>
      </p:pic>
      <p:cxnSp>
        <p:nvCxnSpPr>
          <p:cNvPr id="17" name="Přímá spojovací šipka 16"/>
          <p:cNvCxnSpPr/>
          <p:nvPr/>
        </p:nvCxnSpPr>
        <p:spPr>
          <a:xfrm>
            <a:off x="1259632" y="3645024"/>
            <a:ext cx="619268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547664" y="3861048"/>
            <a:ext cx="619268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555776" y="4221088"/>
            <a:ext cx="619268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2339752" y="4581128"/>
            <a:ext cx="619268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9259E-6 L 0.68507 -2.59259E-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80-7238-432 -5.</a:t>
            </a:r>
            <a:endParaRPr lang="cs-CZ" smtClean="0"/>
          </a:p>
          <a:p>
            <a:r>
              <a:rPr lang="cs-CZ" smtClean="0"/>
              <a:t>http</a:t>
            </a:r>
            <a:r>
              <a:rPr lang="cs-CZ" dirty="0" smtClean="0"/>
              <a:t>://img.ihned.cz/attachment.php/830/26213830/jv8LFf4DsmwIn0O3PBpVJl5qx92GiKy7/motorova_pila_185x122.jpg</a:t>
            </a:r>
          </a:p>
          <a:p>
            <a:r>
              <a:rPr lang="cs-CZ" dirty="0" smtClean="0"/>
              <a:t>http://ekolist.cz/fotobanka/albums/userpics/10005/z_vetrnaelektrarna_jindrichovice03.jpg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obrazky.cz</a:t>
            </a:r>
            <a:r>
              <a:rPr lang="cs-CZ" dirty="0" smtClean="0"/>
              <a:t>/?step=20&amp;</a:t>
            </a:r>
            <a:r>
              <a:rPr lang="cs-CZ" dirty="0" err="1" smtClean="0"/>
              <a:t>filter</a:t>
            </a:r>
            <a:r>
              <a:rPr lang="cs-CZ" dirty="0" smtClean="0"/>
              <a:t>=1&amp;s=&amp;</a:t>
            </a:r>
            <a:r>
              <a:rPr lang="cs-CZ" dirty="0" err="1" smtClean="0"/>
              <a:t>size</a:t>
            </a:r>
            <a:r>
              <a:rPr lang="cs-CZ" dirty="0" smtClean="0"/>
              <a:t>=</a:t>
            </a:r>
            <a:r>
              <a:rPr lang="cs-CZ" dirty="0" err="1" smtClean="0"/>
              <a:t>any</a:t>
            </a:r>
            <a:r>
              <a:rPr lang="cs-CZ" dirty="0" smtClean="0"/>
              <a:t>&amp;</a:t>
            </a:r>
            <a:r>
              <a:rPr lang="cs-CZ" dirty="0" err="1" smtClean="0"/>
              <a:t>sId</a:t>
            </a:r>
            <a:r>
              <a:rPr lang="cs-CZ" dirty="0" smtClean="0"/>
              <a:t>=ZGS-2-k5wu45Phig_-12&amp;</a:t>
            </a:r>
            <a:r>
              <a:rPr lang="cs-CZ" dirty="0" err="1" smtClean="0"/>
              <a:t>orientation</a:t>
            </a:r>
            <a:r>
              <a:rPr lang="cs-CZ" dirty="0" smtClean="0"/>
              <a:t>=&amp;</a:t>
            </a:r>
            <a:r>
              <a:rPr lang="cs-CZ" dirty="0" err="1" smtClean="0"/>
              <a:t>typeAny</a:t>
            </a:r>
            <a:r>
              <a:rPr lang="cs-CZ" dirty="0" smtClean="0"/>
              <a:t>=</a:t>
            </a:r>
            <a:r>
              <a:rPr lang="cs-CZ" dirty="0" err="1" smtClean="0"/>
              <a:t>any</a:t>
            </a:r>
            <a:r>
              <a:rPr lang="cs-CZ" dirty="0" smtClean="0"/>
              <a:t>&amp;q=hodiny&amp;</a:t>
            </a:r>
            <a:r>
              <a:rPr lang="cs-CZ" dirty="0" err="1" smtClean="0"/>
              <a:t>extendedSearch</a:t>
            </a:r>
            <a:r>
              <a:rPr lang="cs-CZ" dirty="0" smtClean="0"/>
              <a:t>=0</a:t>
            </a:r>
          </a:p>
          <a:p>
            <a:r>
              <a:rPr lang="cs-CZ" dirty="0" smtClean="0"/>
              <a:t>http://img.aktualne.centrum.cz/68/43/684330-s-e-en-a-cao-chung-po.jpg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obrazky.cz</a:t>
            </a:r>
            <a:r>
              <a:rPr lang="cs-CZ" dirty="0" smtClean="0"/>
              <a:t>/?step=20&amp;</a:t>
            </a:r>
            <a:r>
              <a:rPr lang="cs-CZ" dirty="0" err="1" smtClean="0"/>
              <a:t>filter</a:t>
            </a:r>
            <a:r>
              <a:rPr lang="cs-CZ" dirty="0" smtClean="0"/>
              <a:t>=1&amp;s=&amp;</a:t>
            </a:r>
            <a:r>
              <a:rPr lang="cs-CZ" dirty="0" err="1" smtClean="0"/>
              <a:t>size</a:t>
            </a:r>
            <a:r>
              <a:rPr lang="cs-CZ" dirty="0" smtClean="0"/>
              <a:t>=</a:t>
            </a:r>
            <a:r>
              <a:rPr lang="cs-CZ" dirty="0" err="1" smtClean="0"/>
              <a:t>any</a:t>
            </a:r>
            <a:r>
              <a:rPr lang="cs-CZ" dirty="0" smtClean="0"/>
              <a:t>&amp;</a:t>
            </a:r>
            <a:r>
              <a:rPr lang="cs-CZ" dirty="0" err="1" smtClean="0"/>
              <a:t>sId</a:t>
            </a:r>
            <a:r>
              <a:rPr lang="cs-CZ" dirty="0" smtClean="0"/>
              <a:t>=ZGS-2-k5COAJPh7kJID-&amp;</a:t>
            </a:r>
            <a:r>
              <a:rPr lang="cs-CZ" dirty="0" err="1" smtClean="0"/>
              <a:t>orientation</a:t>
            </a:r>
            <a:r>
              <a:rPr lang="cs-CZ" dirty="0" smtClean="0"/>
              <a:t>=&amp;</a:t>
            </a:r>
            <a:r>
              <a:rPr lang="cs-CZ" dirty="0" err="1" smtClean="0"/>
              <a:t>typeAny</a:t>
            </a:r>
            <a:r>
              <a:rPr lang="cs-CZ" dirty="0" smtClean="0"/>
              <a:t>=</a:t>
            </a:r>
            <a:r>
              <a:rPr lang="cs-CZ" dirty="0" err="1" smtClean="0"/>
              <a:t>any</a:t>
            </a:r>
            <a:r>
              <a:rPr lang="cs-CZ" dirty="0" smtClean="0"/>
              <a:t>&amp;q=vlak&amp;</a:t>
            </a:r>
            <a:r>
              <a:rPr lang="cs-CZ" dirty="0" err="1" smtClean="0"/>
              <a:t>extendedSearch</a:t>
            </a:r>
            <a:r>
              <a:rPr lang="cs-CZ" dirty="0" smtClean="0"/>
              <a:t>=0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naturfoto.cz</a:t>
            </a:r>
            <a:r>
              <a:rPr lang="cs-CZ" dirty="0" smtClean="0"/>
              <a:t>/fotografie/</a:t>
            </a:r>
            <a:r>
              <a:rPr lang="cs-CZ" dirty="0" err="1" smtClean="0"/>
              <a:t>ostatni</a:t>
            </a:r>
            <a:r>
              <a:rPr lang="cs-CZ" dirty="0" smtClean="0"/>
              <a:t>/</a:t>
            </a:r>
            <a:r>
              <a:rPr lang="cs-CZ" dirty="0" err="1" smtClean="0"/>
              <a:t>hlemyzd</a:t>
            </a:r>
            <a:r>
              <a:rPr lang="cs-CZ" dirty="0" smtClean="0"/>
              <a:t>-</a:t>
            </a:r>
            <a:r>
              <a:rPr lang="cs-CZ" dirty="0" err="1" smtClean="0"/>
              <a:t>zahradni</a:t>
            </a:r>
            <a:r>
              <a:rPr lang="cs-CZ" dirty="0" smtClean="0"/>
              <a:t>-21957.jpg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palestre.milano.it</a:t>
            </a:r>
            <a:r>
              <a:rPr lang="cs-CZ" dirty="0" smtClean="0"/>
              <a:t>/sport-</a:t>
            </a:r>
            <a:r>
              <a:rPr lang="cs-CZ" dirty="0" err="1" smtClean="0"/>
              <a:t>invernali</a:t>
            </a:r>
            <a:r>
              <a:rPr lang="cs-CZ" dirty="0" smtClean="0"/>
              <a:t>/curling.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evershop.cz</a:t>
            </a:r>
            <a:r>
              <a:rPr lang="cs-CZ" dirty="0" smtClean="0"/>
              <a:t>/katalog.</a:t>
            </a:r>
            <a:r>
              <a:rPr lang="cs-CZ" dirty="0" err="1" smtClean="0"/>
              <a:t>php</a:t>
            </a:r>
            <a:r>
              <a:rPr lang="cs-CZ" dirty="0" smtClean="0"/>
              <a:t>?</a:t>
            </a:r>
            <a:r>
              <a:rPr lang="cs-CZ" dirty="0" err="1" smtClean="0"/>
              <a:t>vyrobek</a:t>
            </a:r>
            <a:r>
              <a:rPr lang="cs-CZ" dirty="0" smtClean="0"/>
              <a:t>=10593</a:t>
            </a:r>
          </a:p>
          <a:p>
            <a:r>
              <a:rPr lang="cs-CZ" dirty="0" smtClean="0"/>
              <a:t>http://sirmi.ic.cz/</a:t>
            </a:r>
          </a:p>
          <a:p>
            <a:r>
              <a:rPr lang="cs-CZ" dirty="0" smtClean="0"/>
              <a:t>http://zs.stonarov.indos.cz/zaci/zvirata/obrazky/hlemyzd.jpg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388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38</cp:revision>
  <dcterms:modified xsi:type="dcterms:W3CDTF">2012-05-13T10:58:43Z</dcterms:modified>
</cp:coreProperties>
</file>