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2060848"/>
            <a:ext cx="9144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solidFill>
                  <a:srgbClr val="FF0000"/>
                </a:solidFill>
              </a:rPr>
              <a:t>Opakování-posuvný a otáčivý pohyb</a:t>
            </a:r>
            <a:endParaRPr lang="cs-CZ" sz="7200" b="1" dirty="0">
              <a:solidFill>
                <a:srgbClr val="FF0000"/>
              </a:solidFill>
            </a:endParaRPr>
          </a:p>
        </p:txBody>
      </p:sp>
      <p:pic>
        <p:nvPicPr>
          <p:cNvPr id="3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0"/>
            <a:ext cx="575310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Podnadpis 2"/>
          <p:cNvSpPr txBox="1">
            <a:spLocks/>
          </p:cNvSpPr>
          <p:nvPr/>
        </p:nvSpPr>
        <p:spPr>
          <a:xfrm>
            <a:off x="0" y="5105400"/>
            <a:ext cx="9144000" cy="1752600"/>
          </a:xfrm>
          <a:prstGeom prst="rect">
            <a:avLst/>
          </a:prstGeom>
        </p:spPr>
        <p:txBody>
          <a:bodyPr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Autor: Pavlína</a:t>
            </a:r>
            <a:r>
              <a:rPr kumimoji="0" lang="cs-CZ" sz="1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Čermáková</a:t>
            </a: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Vytvořeno v rámci v projektu „EU peníze školám“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OP VK oblast podpory 1.4 s názvem Zlepšení podmínek pro vzdělávání na základních školách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789380" y="4581128"/>
            <a:ext cx="5565241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VY_32_INOVACE_05_Opakování-posuvný a otáčivý pohyb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Otázky:</a:t>
            </a:r>
          </a:p>
          <a:p>
            <a:pPr marL="457200" indent="-457200">
              <a:buAutoNum type="arabicPeriod"/>
            </a:pPr>
            <a:r>
              <a:rPr lang="cs-CZ" sz="2800" dirty="0" smtClean="0"/>
              <a:t>Roztřiď pohyby na posuvné, otáčivé a složené:</a:t>
            </a:r>
          </a:p>
        </p:txBody>
      </p:sp>
      <p:sp>
        <p:nvSpPr>
          <p:cNvPr id="3" name="Obdélník 2"/>
          <p:cNvSpPr/>
          <p:nvPr/>
        </p:nvSpPr>
        <p:spPr>
          <a:xfrm>
            <a:off x="3419872" y="4653136"/>
            <a:ext cx="136832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Běžící zajíc </a:t>
            </a:r>
            <a:endParaRPr lang="cs-CZ" sz="2000" b="1" dirty="0"/>
          </a:p>
        </p:txBody>
      </p:sp>
      <p:sp>
        <p:nvSpPr>
          <p:cNvPr id="4" name="Obdélník 3"/>
          <p:cNvSpPr/>
          <p:nvPr/>
        </p:nvSpPr>
        <p:spPr>
          <a:xfrm>
            <a:off x="0" y="4653136"/>
            <a:ext cx="293984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 smtClean="0">
                <a:solidFill>
                  <a:srgbClr val="1F497D">
                    <a:lumMod val="75000"/>
                  </a:srgbClr>
                </a:solidFill>
              </a:rPr>
              <a:t>lopatky větrné elektrárny </a:t>
            </a:r>
            <a:endParaRPr lang="cs-CZ" sz="2000" b="1" dirty="0"/>
          </a:p>
        </p:txBody>
      </p:sp>
      <p:sp>
        <p:nvSpPr>
          <p:cNvPr id="5" name="Obdélník 4"/>
          <p:cNvSpPr/>
          <p:nvPr/>
        </p:nvSpPr>
        <p:spPr>
          <a:xfrm>
            <a:off x="5004048" y="4653136"/>
            <a:ext cx="191039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 smtClean="0">
                <a:solidFill>
                  <a:prstClr val="black"/>
                </a:solidFill>
              </a:rPr>
              <a:t>padající švestka </a:t>
            </a:r>
            <a:endParaRPr lang="cs-CZ" sz="2000" b="1" dirty="0"/>
          </a:p>
        </p:txBody>
      </p:sp>
      <p:sp>
        <p:nvSpPr>
          <p:cNvPr id="6" name="Obdélník 5"/>
          <p:cNvSpPr/>
          <p:nvPr/>
        </p:nvSpPr>
        <p:spPr>
          <a:xfrm>
            <a:off x="2771800" y="5085184"/>
            <a:ext cx="29111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vagón na rovných kolejích </a:t>
            </a:r>
            <a:endParaRPr lang="cs-CZ" sz="2000" dirty="0"/>
          </a:p>
        </p:txBody>
      </p:sp>
      <p:sp>
        <p:nvSpPr>
          <p:cNvPr id="7" name="Obdélník 6"/>
          <p:cNvSpPr/>
          <p:nvPr/>
        </p:nvSpPr>
        <p:spPr>
          <a:xfrm>
            <a:off x="4427984" y="5517232"/>
            <a:ext cx="303006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dirty="0" smtClean="0">
                <a:solidFill>
                  <a:srgbClr val="1F497D">
                    <a:lumMod val="75000"/>
                  </a:srgbClr>
                </a:solidFill>
              </a:rPr>
              <a:t>kolo jedoucího automobilu </a:t>
            </a:r>
            <a:endParaRPr lang="cs-CZ" sz="2000" dirty="0"/>
          </a:p>
        </p:txBody>
      </p:sp>
      <p:sp>
        <p:nvSpPr>
          <p:cNvPr id="8" name="Obdélník 7"/>
          <p:cNvSpPr/>
          <p:nvPr/>
        </p:nvSpPr>
        <p:spPr>
          <a:xfrm>
            <a:off x="2627784" y="5517232"/>
            <a:ext cx="19981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>
                <a:solidFill>
                  <a:prstClr val="black"/>
                </a:solidFill>
              </a:rPr>
              <a:t>kyvadlo hodin 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2555776" y="5949280"/>
            <a:ext cx="295164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hlína na hrnčířském kruhu </a:t>
            </a:r>
          </a:p>
        </p:txBody>
      </p:sp>
      <p:sp>
        <p:nvSpPr>
          <p:cNvPr id="10" name="Obdélník 9"/>
          <p:cNvSpPr/>
          <p:nvPr/>
        </p:nvSpPr>
        <p:spPr>
          <a:xfrm>
            <a:off x="5004048" y="6396335"/>
            <a:ext cx="21596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>
                <a:solidFill>
                  <a:srgbClr val="1F497D">
                    <a:lumMod val="75000"/>
                  </a:srgbClr>
                </a:solidFill>
              </a:rPr>
              <a:t>počítačová myš 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0" y="5949280"/>
            <a:ext cx="26318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>
                <a:solidFill>
                  <a:prstClr val="black"/>
                </a:solidFill>
              </a:rPr>
              <a:t>prsty ruky při psaní 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0" y="5517232"/>
            <a:ext cx="24780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konev při zalévání 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0" y="5085184"/>
            <a:ext cx="246336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 smtClean="0">
                <a:solidFill>
                  <a:srgbClr val="1F497D">
                    <a:lumMod val="75000"/>
                  </a:srgbClr>
                </a:solidFill>
              </a:rPr>
              <a:t>cédéčko v přehrávači </a:t>
            </a:r>
            <a:endParaRPr lang="cs-CZ" sz="2000" b="1" dirty="0"/>
          </a:p>
        </p:txBody>
      </p:sp>
      <p:sp>
        <p:nvSpPr>
          <p:cNvPr id="14" name="Obdélník 13"/>
          <p:cNvSpPr/>
          <p:nvPr/>
        </p:nvSpPr>
        <p:spPr>
          <a:xfrm>
            <a:off x="0" y="6396335"/>
            <a:ext cx="21048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>
                <a:solidFill>
                  <a:prstClr val="black"/>
                </a:solidFill>
              </a:rPr>
              <a:t>kabina lanovky 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2195736" y="6396335"/>
            <a:ext cx="241123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řídítka horského kola </a:t>
            </a:r>
            <a:endParaRPr lang="cs-CZ" sz="2000" dirty="0"/>
          </a:p>
        </p:txBody>
      </p:sp>
      <p:sp>
        <p:nvSpPr>
          <p:cNvPr id="16" name="Obdélník 15"/>
          <p:cNvSpPr/>
          <p:nvPr/>
        </p:nvSpPr>
        <p:spPr>
          <a:xfrm>
            <a:off x="6156176" y="5085184"/>
            <a:ext cx="21870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>
                <a:solidFill>
                  <a:srgbClr val="1F497D">
                    <a:lumMod val="75000"/>
                  </a:srgbClr>
                </a:solidFill>
              </a:rPr>
              <a:t>křídlo vlaštovky 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5940152" y="5949280"/>
            <a:ext cx="28605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-457200"/>
            <a:r>
              <a:rPr lang="cs-CZ" sz="2400" dirty="0" smtClean="0">
                <a:solidFill>
                  <a:prstClr val="black"/>
                </a:solidFill>
              </a:rPr>
              <a:t>kmen topolu ve větru</a:t>
            </a:r>
            <a:endParaRPr lang="cs-CZ" sz="2400" dirty="0">
              <a:solidFill>
                <a:prstClr val="black"/>
              </a:solidFill>
            </a:endParaRPr>
          </a:p>
        </p:txBody>
      </p:sp>
      <p:graphicFrame>
        <p:nvGraphicFramePr>
          <p:cNvPr id="18" name="Tabulka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0300898"/>
              </p:ext>
            </p:extLst>
          </p:nvPr>
        </p:nvGraphicFramePr>
        <p:xfrm>
          <a:off x="0" y="908720"/>
          <a:ext cx="9144000" cy="32724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  <a:gridCol w="3048000"/>
              </a:tblGrid>
              <a:tr h="459051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tx1"/>
                          </a:solidFill>
                        </a:rPr>
                        <a:t>Posuvný</a:t>
                      </a:r>
                      <a:endParaRPr lang="cs-CZ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tx1"/>
                          </a:solidFill>
                        </a:rPr>
                        <a:t>Otáčivý</a:t>
                      </a:r>
                      <a:endParaRPr lang="cs-CZ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tx1"/>
                          </a:solidFill>
                        </a:rPr>
                        <a:t>Složený</a:t>
                      </a:r>
                      <a:endParaRPr lang="cs-CZ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5905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5905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5905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5905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5905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5905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85185E-6 L 0.34653 -0.47246 " pathEditMode="relative" ptsTypes="AA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37 -0.02894 L 0.37951 -0.46991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00" y="-22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98 -0.01852 L -0.49236 -0.46991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000" y="-22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7037E-7 L 0.36354 -0.46991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77" y="-23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85185E-6 L -0.29306 -0.47014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00" y="-23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43 -0.04398 L 0.03802 -0.48495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0" y="-22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05 -0.02291 L 0.71111 -0.46389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700" y="-22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86 -0.04421 L 0.12691 -0.47453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00" y="-21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81481E-6 L 0.18871 -0.40717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00" y="-20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74 -0.01273 L 0.6948 -0.39074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700" y="-18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7.40741E-7 L 0.05139 -0.47037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0" y="-23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59259E-6 L -0.32188 -0.40116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100" y="-20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-0.02523 L 0.03837 -0.59213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0" y="-28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73 -0.03564 L 0.42709 -0.40324 " pathEditMode="relative" rAng="0" ptsTypes="AA">
                                      <p:cBhvr>
                                        <p:cTn id="9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900" y="-18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563 -0.03564 L -0.51962 -0.52916 " pathEditMode="relative" rAng="0" ptsTypes="AA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200" y="-24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/>
      <p:bldP spid="4" grpId="0"/>
      <p:bldP spid="4" grpId="1"/>
      <p:bldP spid="5" grpId="0" build="allAtOnce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  <p:bldP spid="11" grpId="0"/>
      <p:bldP spid="11" grpId="1"/>
      <p:bldP spid="12" grpId="0"/>
      <p:bldP spid="12" grpId="1"/>
      <p:bldP spid="13" grpId="0" build="allAtOnce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2. Předveď postupně:</a:t>
            </a:r>
          </a:p>
          <a:p>
            <a:endParaRPr lang="cs-CZ" sz="2400" b="1" dirty="0" smtClean="0"/>
          </a:p>
          <a:p>
            <a:r>
              <a:rPr lang="cs-CZ" sz="2400" dirty="0" smtClean="0"/>
              <a:t>Otáčivý pohyb tužky kolem osy procházející tužkou</a:t>
            </a:r>
          </a:p>
          <a:p>
            <a:endParaRPr lang="cs-CZ" sz="2400" dirty="0" smtClean="0"/>
          </a:p>
          <a:p>
            <a:r>
              <a:rPr lang="cs-CZ" sz="2400" dirty="0" smtClean="0"/>
              <a:t>Přímočarý posuvný pohyb penálu</a:t>
            </a:r>
          </a:p>
          <a:p>
            <a:endParaRPr lang="cs-CZ" sz="2400" dirty="0" smtClean="0"/>
          </a:p>
          <a:p>
            <a:r>
              <a:rPr lang="cs-CZ" sz="2400" dirty="0" smtClean="0"/>
              <a:t>Otáčivý pohyb gumy kolem osy neprocházející gumou</a:t>
            </a:r>
          </a:p>
          <a:p>
            <a:endParaRPr lang="cs-CZ" sz="2400" dirty="0" smtClean="0"/>
          </a:p>
          <a:p>
            <a:r>
              <a:rPr lang="cs-CZ" sz="2400" dirty="0" smtClean="0"/>
              <a:t>Posuvný pohyb učebnice po kružnici</a:t>
            </a:r>
          </a:p>
          <a:p>
            <a:endParaRPr lang="cs-CZ" sz="2400" dirty="0" smtClean="0"/>
          </a:p>
          <a:p>
            <a:r>
              <a:rPr lang="cs-CZ" sz="2400" dirty="0" smtClean="0"/>
              <a:t>Složený pohyb sešitu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Zdroje:</a:t>
            </a:r>
          </a:p>
          <a:p>
            <a:r>
              <a:rPr lang="cs-CZ" dirty="0" err="1" smtClean="0"/>
              <a:t>Mgr.RAUNER</a:t>
            </a:r>
            <a:r>
              <a:rPr lang="cs-CZ" dirty="0" smtClean="0"/>
              <a:t>, Karel , </a:t>
            </a:r>
            <a:r>
              <a:rPr lang="cs-CZ" dirty="0" err="1" smtClean="0"/>
              <a:t>et</a:t>
            </a:r>
            <a:r>
              <a:rPr lang="cs-CZ" dirty="0" smtClean="0"/>
              <a:t> </a:t>
            </a:r>
            <a:r>
              <a:rPr lang="cs-CZ" dirty="0" err="1" smtClean="0"/>
              <a:t>al</a:t>
            </a:r>
            <a:r>
              <a:rPr lang="cs-CZ" dirty="0" smtClean="0"/>
              <a:t>. Fyzika 7 učebnice pro základní školy a víceletá gymnázia. Plzeň : </a:t>
            </a:r>
            <a:r>
              <a:rPr lang="cs-CZ" dirty="0" err="1" smtClean="0"/>
              <a:t>Fraus</a:t>
            </a:r>
            <a:r>
              <a:rPr lang="cs-CZ" dirty="0" smtClean="0"/>
              <a:t>, 2005. 136 s. ISBN 80-7238-431-7.</a:t>
            </a:r>
          </a:p>
          <a:p>
            <a:r>
              <a:rPr lang="cs-CZ" dirty="0" err="1" smtClean="0"/>
              <a:t>Mgr.RAUNER</a:t>
            </a:r>
            <a:r>
              <a:rPr lang="cs-CZ" dirty="0" smtClean="0"/>
              <a:t>, Karel , </a:t>
            </a:r>
            <a:r>
              <a:rPr lang="cs-CZ" dirty="0" err="1" smtClean="0"/>
              <a:t>et</a:t>
            </a:r>
            <a:r>
              <a:rPr lang="cs-CZ" dirty="0" smtClean="0"/>
              <a:t> </a:t>
            </a:r>
            <a:r>
              <a:rPr lang="cs-CZ" dirty="0" err="1" smtClean="0"/>
              <a:t>al</a:t>
            </a:r>
            <a:r>
              <a:rPr lang="cs-CZ" dirty="0" smtClean="0"/>
              <a:t>. Fyzika 7 pracovní sešit pro základní školy a víceletá gymnázia. Plzeň : </a:t>
            </a:r>
            <a:r>
              <a:rPr lang="cs-CZ" dirty="0" err="1" smtClean="0"/>
              <a:t>Fraus</a:t>
            </a:r>
            <a:r>
              <a:rPr lang="cs-CZ" dirty="0" smtClean="0"/>
              <a:t>, 2005. 64 s. </a:t>
            </a:r>
            <a:r>
              <a:rPr lang="cs-CZ" smtClean="0"/>
              <a:t>ISBN 80-7238-432-5.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163</Words>
  <Application>Microsoft Office PowerPoint</Application>
  <PresentationFormat>Předvádění na obrazovce (4:3)</PresentationFormat>
  <Paragraphs>40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user</cp:lastModifiedBy>
  <cp:revision>6</cp:revision>
  <dcterms:modified xsi:type="dcterms:W3CDTF">2012-05-13T10:59:38Z</dcterms:modified>
</cp:coreProperties>
</file>