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3691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Průměrná rychlost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07584" y="4221088"/>
            <a:ext cx="392883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VY_32_INOVACE_06_Průměrná rychlost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Průměrná rychlost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http://www.coolwallpapers.org/wallpapers/1/154/thumb/200_Gepard-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2232249" cy="1674187"/>
          </a:xfrm>
          <a:prstGeom prst="rect">
            <a:avLst/>
          </a:prstGeom>
          <a:noFill/>
        </p:spPr>
      </p:pic>
      <p:pic>
        <p:nvPicPr>
          <p:cNvPr id="1032" name="Picture 8" descr="http://www.naturfoto.cz/fotografie/ptaci/orel-morsky-217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52936"/>
            <a:ext cx="2232248" cy="1796959"/>
          </a:xfrm>
          <a:prstGeom prst="rect">
            <a:avLst/>
          </a:prstGeom>
          <a:noFill/>
        </p:spPr>
      </p:pic>
      <p:pic>
        <p:nvPicPr>
          <p:cNvPr id="1034" name="Picture 10" descr="http://zivazeme.cz/images/delfin-skakavy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869160"/>
            <a:ext cx="2232248" cy="167418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548680"/>
            <a:ext cx="3275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Které zvíře je rychlejší?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1268760"/>
            <a:ext cx="2808312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Gepard uběhne při stíhání gazely 150 metrů za 5 sekund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924944"/>
            <a:ext cx="2808312" cy="15696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Orel při střemhlavém letu dosahuje rychlosti až 230 km za hodinu.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157192"/>
            <a:ext cx="2808312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Delfín uplave za minutu až 1,2 km.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620688"/>
            <a:ext cx="27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Dráha za 1 sekundu: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1124744"/>
            <a:ext cx="3275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5 sekund ... 150 m</a:t>
            </a:r>
          </a:p>
          <a:p>
            <a:r>
              <a:rPr lang="cs-CZ" sz="2400" dirty="0" smtClean="0"/>
              <a:t>Za 1 sekundu ...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191683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150 : 5 = </a:t>
            </a:r>
            <a:r>
              <a:rPr lang="cs-CZ" sz="2400" b="1" dirty="0" smtClean="0">
                <a:solidFill>
                  <a:srgbClr val="FF0000"/>
                </a:solidFill>
              </a:rPr>
              <a:t>30 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2924944"/>
            <a:ext cx="3419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1 hodinu ... 230 000 m</a:t>
            </a:r>
          </a:p>
          <a:p>
            <a:r>
              <a:rPr lang="cs-CZ" sz="2400" dirty="0" smtClean="0"/>
              <a:t>Za 1 sekundu ...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3152" y="3717032"/>
            <a:ext cx="3060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230 000 : 3 600 = </a:t>
            </a:r>
            <a:r>
              <a:rPr lang="cs-CZ" sz="2400" b="1" dirty="0" smtClean="0">
                <a:solidFill>
                  <a:srgbClr val="FF0000"/>
                </a:solidFill>
              </a:rPr>
              <a:t>64 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4797152"/>
            <a:ext cx="3419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1 minutu ... 1 200 m</a:t>
            </a:r>
          </a:p>
          <a:p>
            <a:r>
              <a:rPr lang="cs-CZ" sz="2400" dirty="0" smtClean="0"/>
              <a:t>Za 1 sekundu ...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3152" y="5661248"/>
            <a:ext cx="3060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1 200 : 60 = </a:t>
            </a:r>
            <a:r>
              <a:rPr lang="cs-CZ" sz="2400" b="1" dirty="0" smtClean="0">
                <a:solidFill>
                  <a:srgbClr val="FF0000"/>
                </a:solidFill>
              </a:rPr>
              <a:t>20 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5292080" y="1700808"/>
            <a:ext cx="432048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5292080" y="3501008"/>
            <a:ext cx="432048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5220072" y="5445224"/>
            <a:ext cx="432048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471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Gepard urazil za 1 sekundu 30 metrů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0"/>
            <a:ext cx="4139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...jeho rychlost je 30 m/s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48680"/>
            <a:ext cx="471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Orel uletěl za 1 sekundu 64 metrů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548680"/>
            <a:ext cx="4139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...jeho rychlost je 64 m/s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196752"/>
            <a:ext cx="5076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Delfín uplaval za 1 sekundu 20 metrů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124744"/>
            <a:ext cx="4139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...jeho rychlost je 20 m/s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98884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jsme spočítali dráhu, kterou zvířata urazila za 1 sekundu?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2492896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... Dráhu jsme vydělili časem v sekundách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14096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</a:t>
            </a:r>
            <a:endParaRPr lang="cs-CZ" sz="3600" b="1" dirty="0"/>
          </a:p>
        </p:txBody>
      </p:sp>
      <p:cxnSp>
        <p:nvCxnSpPr>
          <p:cNvPr id="12" name="Přímá spojovací šipka 11"/>
          <p:cNvCxnSpPr>
            <a:endCxn id="10" idx="1"/>
          </p:cNvCxnSpPr>
          <p:nvPr/>
        </p:nvCxnSpPr>
        <p:spPr>
          <a:xfrm>
            <a:off x="2123728" y="2852936"/>
            <a:ext cx="864096" cy="6111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3347864" y="3068960"/>
            <a:ext cx="43204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419872" y="314096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:</a:t>
            </a:r>
            <a:endParaRPr lang="cs-CZ" sz="36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 rot="5400000">
            <a:off x="4103948" y="2888940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851920" y="314096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386104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Tak jsme vlastně spočítali rychlost pohybu tělesa v metrech za sekundu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 rot="10800000" flipV="1">
            <a:off x="2555776" y="4221088"/>
            <a:ext cx="108012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195736" y="522920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 =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87824" y="522920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 : t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0" y="5877272"/>
            <a:ext cx="914400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Průměrnou rychlost pohybu těles spočítáme, když dráhu, kterou těleso urazilo, vydělíme časem, za který tuto dráhu urazilo.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5" grpId="0"/>
      <p:bldP spid="19" grpId="0"/>
      <p:bldP spid="21" grpId="0"/>
      <p:bldP spid="24" grpId="0"/>
      <p:bldP spid="25" grpId="0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Často se rychlost pohybu udává i v jiné jednotce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..... V jaké jednotce měří okamžitou rychlost tachometr v automobilu?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980728"/>
            <a:ext cx="6084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Odvození převodního vztahu mezi km/h a m/s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48478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3,6 km/ h = ? m/s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30648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3 600 m</a:t>
            </a:r>
            <a:endParaRPr lang="cs-CZ" sz="2400" dirty="0"/>
          </a:p>
        </p:txBody>
      </p:sp>
      <p:cxnSp>
        <p:nvCxnSpPr>
          <p:cNvPr id="8" name="Přímá spojovací šipka 7"/>
          <p:cNvCxnSpPr>
            <a:endCxn id="6" idx="0"/>
          </p:cNvCxnSpPr>
          <p:nvPr/>
        </p:nvCxnSpPr>
        <p:spPr>
          <a:xfrm rot="5400000">
            <a:off x="1263621" y="2021649"/>
            <a:ext cx="460871" cy="1088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2087724" y="1880828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979712" y="23488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3 600 sekund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412776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metrů urazí za 1 sekundu?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191683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3 600 : 3 600 = </a:t>
            </a:r>
            <a:r>
              <a:rPr lang="cs-CZ" sz="2400" b="1" dirty="0" smtClean="0">
                <a:solidFill>
                  <a:srgbClr val="FF0000"/>
                </a:solidFill>
              </a:rPr>
              <a:t>1 metr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005064"/>
            <a:ext cx="360040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 m/s = 3,6 km/h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5445224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 3,6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91880" y="27089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: 3,6</a:t>
            </a:r>
            <a:endParaRPr lang="cs-CZ" sz="3200" b="1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2909455" y="4725144"/>
            <a:ext cx="2022763" cy="595001"/>
            <a:chOff x="2909455" y="4725144"/>
            <a:chExt cx="2022763" cy="595001"/>
          </a:xfrm>
        </p:grpSpPr>
        <p:sp>
          <p:nvSpPr>
            <p:cNvPr id="21" name="Volný tvar 20"/>
            <p:cNvSpPr/>
            <p:nvPr/>
          </p:nvSpPr>
          <p:spPr>
            <a:xfrm>
              <a:off x="2909455" y="4738255"/>
              <a:ext cx="2022763" cy="581890"/>
            </a:xfrm>
            <a:custGeom>
              <a:avLst/>
              <a:gdLst>
                <a:gd name="connsiteX0" fmla="*/ 0 w 2022763"/>
                <a:gd name="connsiteY0" fmla="*/ 0 h 581890"/>
                <a:gd name="connsiteX1" fmla="*/ 969818 w 2022763"/>
                <a:gd name="connsiteY1" fmla="*/ 581890 h 581890"/>
                <a:gd name="connsiteX2" fmla="*/ 2022763 w 2022763"/>
                <a:gd name="connsiteY2" fmla="*/ 0 h 581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763" h="581890">
                  <a:moveTo>
                    <a:pt x="0" y="0"/>
                  </a:moveTo>
                  <a:cubicBezTo>
                    <a:pt x="316345" y="290945"/>
                    <a:pt x="632691" y="581890"/>
                    <a:pt x="969818" y="581890"/>
                  </a:cubicBezTo>
                  <a:cubicBezTo>
                    <a:pt x="1306945" y="581890"/>
                    <a:pt x="1664854" y="290945"/>
                    <a:pt x="2022763" y="0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ovací čára 25"/>
            <p:cNvCxnSpPr>
              <a:stCxn id="21" idx="2"/>
            </p:cNvCxnSpPr>
            <p:nvPr/>
          </p:nvCxnSpPr>
          <p:spPr>
            <a:xfrm flipH="1">
              <a:off x="4572000" y="4738255"/>
              <a:ext cx="360218" cy="5889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4752020" y="4833156"/>
              <a:ext cx="288032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2915816" y="3356992"/>
            <a:ext cx="2022763" cy="581890"/>
            <a:chOff x="2915816" y="3356992"/>
            <a:chExt cx="2022763" cy="581890"/>
          </a:xfrm>
        </p:grpSpPr>
        <p:sp>
          <p:nvSpPr>
            <p:cNvPr id="22" name="Volný tvar 21"/>
            <p:cNvSpPr/>
            <p:nvPr/>
          </p:nvSpPr>
          <p:spPr>
            <a:xfrm rot="10800000">
              <a:off x="2915816" y="3356992"/>
              <a:ext cx="2022763" cy="581890"/>
            </a:xfrm>
            <a:custGeom>
              <a:avLst/>
              <a:gdLst>
                <a:gd name="connsiteX0" fmla="*/ 0 w 2022763"/>
                <a:gd name="connsiteY0" fmla="*/ 0 h 581890"/>
                <a:gd name="connsiteX1" fmla="*/ 969818 w 2022763"/>
                <a:gd name="connsiteY1" fmla="*/ 581890 h 581890"/>
                <a:gd name="connsiteX2" fmla="*/ 2022763 w 2022763"/>
                <a:gd name="connsiteY2" fmla="*/ 0 h 581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763" h="581890">
                  <a:moveTo>
                    <a:pt x="0" y="0"/>
                  </a:moveTo>
                  <a:cubicBezTo>
                    <a:pt x="316345" y="290945"/>
                    <a:pt x="632691" y="581890"/>
                    <a:pt x="969818" y="581890"/>
                  </a:cubicBezTo>
                  <a:cubicBezTo>
                    <a:pt x="1306945" y="581890"/>
                    <a:pt x="1664854" y="290945"/>
                    <a:pt x="2022763" y="0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ovací čára 30"/>
            <p:cNvCxnSpPr>
              <a:stCxn id="22" idx="2"/>
            </p:cNvCxnSpPr>
            <p:nvPr/>
          </p:nvCxnSpPr>
          <p:spPr>
            <a:xfrm rot="10800000" flipH="1">
              <a:off x="2915816" y="3645024"/>
              <a:ext cx="72008" cy="29385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>
              <a:stCxn id="22" idx="2"/>
            </p:cNvCxnSpPr>
            <p:nvPr/>
          </p:nvCxnSpPr>
          <p:spPr>
            <a:xfrm rot="10800000" flipH="1">
              <a:off x="2915816" y="3861048"/>
              <a:ext cx="360040" cy="7783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3" grpId="0"/>
      <p:bldP spid="14" grpId="0"/>
      <p:bldP spid="15" grpId="0"/>
      <p:bldP spid="16" grpId="0" animBg="1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Přehled rychlostí některých pohybů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255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Chodec ... 5 km/h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52736"/>
            <a:ext cx="255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Cyklista ... 30 km/h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556792"/>
            <a:ext cx="5220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Země kolem Slunce ... 30 km/s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060848"/>
            <a:ext cx="6660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Slunce okolo středu Galaxie... 250 km/s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636912"/>
            <a:ext cx="529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Formule 1 na rovince... 300 km/h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356992"/>
            <a:ext cx="6948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Rychlost kosmických těles se uvádí v jednotce km/s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86104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km ... za 1 sekundu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479715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metrů urazí za 1 hodinu?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4293096"/>
            <a:ext cx="44999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Kolik metrů urazí za 1 sekundu?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4283968" y="4293096"/>
            <a:ext cx="14398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...1 000 m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4283968" y="4797152"/>
            <a:ext cx="2232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... 1 000 . 3 600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300192" y="4797152"/>
            <a:ext cx="2232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= 3 600 000 m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301208"/>
            <a:ext cx="4788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je to kilometrů za 1 hodinu?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4427984" y="5301208"/>
            <a:ext cx="3672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3 600 000 m = 3 600 km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5949280"/>
            <a:ext cx="4355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 km/s = 3 600 km/h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  <p:bldP spid="6" grpId="0"/>
      <p:bldP spid="6" grpId="1"/>
      <p:bldP spid="7" grpId="0"/>
      <p:bldP spid="8" grpId="0"/>
      <p:bldP spid="9" grpId="0"/>
      <p:bldP spid="11" grpId="0"/>
      <p:bldP spid="12" grpId="0"/>
      <p:bldP spid="13" grpId="0"/>
      <p:bldP spid="13" grpId="1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Pomůcky pro snazší výpočty: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5148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Převody mezi jednotkami rychlosti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m/s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556792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km/h</a:t>
            </a:r>
            <a:endParaRPr lang="cs-CZ" sz="3200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551709" y="2041237"/>
            <a:ext cx="1900381" cy="424872"/>
            <a:chOff x="1551709" y="2041237"/>
            <a:chExt cx="1900381" cy="424872"/>
          </a:xfrm>
        </p:grpSpPr>
        <p:sp>
          <p:nvSpPr>
            <p:cNvPr id="6" name="Volný tvar 5"/>
            <p:cNvSpPr/>
            <p:nvPr/>
          </p:nvSpPr>
          <p:spPr>
            <a:xfrm>
              <a:off x="1551709" y="2041237"/>
              <a:ext cx="1900381" cy="424872"/>
            </a:xfrm>
            <a:custGeom>
              <a:avLst/>
              <a:gdLst>
                <a:gd name="connsiteX0" fmla="*/ 0 w 1900381"/>
                <a:gd name="connsiteY0" fmla="*/ 64654 h 424872"/>
                <a:gd name="connsiteX1" fmla="*/ 955964 w 1900381"/>
                <a:gd name="connsiteY1" fmla="*/ 424872 h 424872"/>
                <a:gd name="connsiteX2" fmla="*/ 1759527 w 1900381"/>
                <a:gd name="connsiteY2" fmla="*/ 64654 h 424872"/>
                <a:gd name="connsiteX3" fmla="*/ 1801091 w 1900381"/>
                <a:gd name="connsiteY3" fmla="*/ 36945 h 42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0381" h="424872">
                  <a:moveTo>
                    <a:pt x="0" y="64654"/>
                  </a:moveTo>
                  <a:cubicBezTo>
                    <a:pt x="331355" y="244763"/>
                    <a:pt x="662710" y="424872"/>
                    <a:pt x="955964" y="424872"/>
                  </a:cubicBezTo>
                  <a:cubicBezTo>
                    <a:pt x="1249218" y="424872"/>
                    <a:pt x="1618673" y="129308"/>
                    <a:pt x="1759527" y="64654"/>
                  </a:cubicBezTo>
                  <a:cubicBezTo>
                    <a:pt x="1900381" y="0"/>
                    <a:pt x="1850736" y="18472"/>
                    <a:pt x="1801091" y="36945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6" idx="3"/>
            </p:cNvCxnSpPr>
            <p:nvPr/>
          </p:nvCxnSpPr>
          <p:spPr>
            <a:xfrm flipH="1" flipV="1">
              <a:off x="3131840" y="2060848"/>
              <a:ext cx="220960" cy="1733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stCxn id="6" idx="3"/>
            </p:cNvCxnSpPr>
            <p:nvPr/>
          </p:nvCxnSpPr>
          <p:spPr>
            <a:xfrm flipH="1">
              <a:off x="3275856" y="2078182"/>
              <a:ext cx="76944" cy="19869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1403648" y="1268760"/>
            <a:ext cx="1900381" cy="424872"/>
            <a:chOff x="1403648" y="1268760"/>
            <a:chExt cx="1900381" cy="424872"/>
          </a:xfrm>
        </p:grpSpPr>
        <p:sp>
          <p:nvSpPr>
            <p:cNvPr id="7" name="Volný tvar 6"/>
            <p:cNvSpPr/>
            <p:nvPr/>
          </p:nvSpPr>
          <p:spPr>
            <a:xfrm rot="10800000">
              <a:off x="1403648" y="1268760"/>
              <a:ext cx="1900381" cy="424872"/>
            </a:xfrm>
            <a:custGeom>
              <a:avLst/>
              <a:gdLst>
                <a:gd name="connsiteX0" fmla="*/ 0 w 1900381"/>
                <a:gd name="connsiteY0" fmla="*/ 64654 h 424872"/>
                <a:gd name="connsiteX1" fmla="*/ 955964 w 1900381"/>
                <a:gd name="connsiteY1" fmla="*/ 424872 h 424872"/>
                <a:gd name="connsiteX2" fmla="*/ 1759527 w 1900381"/>
                <a:gd name="connsiteY2" fmla="*/ 64654 h 424872"/>
                <a:gd name="connsiteX3" fmla="*/ 1801091 w 1900381"/>
                <a:gd name="connsiteY3" fmla="*/ 36945 h 42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0381" h="424872">
                  <a:moveTo>
                    <a:pt x="0" y="64654"/>
                  </a:moveTo>
                  <a:cubicBezTo>
                    <a:pt x="331355" y="244763"/>
                    <a:pt x="662710" y="424872"/>
                    <a:pt x="955964" y="424872"/>
                  </a:cubicBezTo>
                  <a:cubicBezTo>
                    <a:pt x="1249218" y="424872"/>
                    <a:pt x="1618673" y="129308"/>
                    <a:pt x="1759527" y="64654"/>
                  </a:cubicBezTo>
                  <a:cubicBezTo>
                    <a:pt x="1900381" y="0"/>
                    <a:pt x="1850736" y="18472"/>
                    <a:pt x="1801091" y="36945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>
              <a:stCxn id="7" idx="3"/>
            </p:cNvCxnSpPr>
            <p:nvPr/>
          </p:nvCxnSpPr>
          <p:spPr>
            <a:xfrm rot="10800000" flipH="1">
              <a:off x="1502938" y="1412777"/>
              <a:ext cx="116734" cy="243911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>
              <a:stCxn id="7" idx="3"/>
            </p:cNvCxnSpPr>
            <p:nvPr/>
          </p:nvCxnSpPr>
          <p:spPr>
            <a:xfrm rot="10800000" flipH="1">
              <a:off x="1502938" y="1628801"/>
              <a:ext cx="260750" cy="2788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2051720" y="249289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 3,6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07704" y="83671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3,6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1484784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km/s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1484784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km/h</a:t>
            </a:r>
            <a:endParaRPr lang="cs-CZ" sz="32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004048" y="2060848"/>
            <a:ext cx="1900381" cy="424872"/>
            <a:chOff x="1551709" y="2041237"/>
            <a:chExt cx="1900381" cy="424872"/>
          </a:xfrm>
        </p:grpSpPr>
        <p:sp>
          <p:nvSpPr>
            <p:cNvPr id="24" name="Volný tvar 23"/>
            <p:cNvSpPr/>
            <p:nvPr/>
          </p:nvSpPr>
          <p:spPr>
            <a:xfrm>
              <a:off x="1551709" y="2041237"/>
              <a:ext cx="1900381" cy="424872"/>
            </a:xfrm>
            <a:custGeom>
              <a:avLst/>
              <a:gdLst>
                <a:gd name="connsiteX0" fmla="*/ 0 w 1900381"/>
                <a:gd name="connsiteY0" fmla="*/ 64654 h 424872"/>
                <a:gd name="connsiteX1" fmla="*/ 955964 w 1900381"/>
                <a:gd name="connsiteY1" fmla="*/ 424872 h 424872"/>
                <a:gd name="connsiteX2" fmla="*/ 1759527 w 1900381"/>
                <a:gd name="connsiteY2" fmla="*/ 64654 h 424872"/>
                <a:gd name="connsiteX3" fmla="*/ 1801091 w 1900381"/>
                <a:gd name="connsiteY3" fmla="*/ 36945 h 42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0381" h="424872">
                  <a:moveTo>
                    <a:pt x="0" y="64654"/>
                  </a:moveTo>
                  <a:cubicBezTo>
                    <a:pt x="331355" y="244763"/>
                    <a:pt x="662710" y="424872"/>
                    <a:pt x="955964" y="424872"/>
                  </a:cubicBezTo>
                  <a:cubicBezTo>
                    <a:pt x="1249218" y="424872"/>
                    <a:pt x="1618673" y="129308"/>
                    <a:pt x="1759527" y="64654"/>
                  </a:cubicBezTo>
                  <a:cubicBezTo>
                    <a:pt x="1900381" y="0"/>
                    <a:pt x="1850736" y="18472"/>
                    <a:pt x="1801091" y="36945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ovací čára 24"/>
            <p:cNvCxnSpPr>
              <a:stCxn id="24" idx="3"/>
            </p:cNvCxnSpPr>
            <p:nvPr/>
          </p:nvCxnSpPr>
          <p:spPr>
            <a:xfrm flipH="1" flipV="1">
              <a:off x="3131840" y="2060848"/>
              <a:ext cx="220960" cy="1733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>
              <a:stCxn id="24" idx="3"/>
            </p:cNvCxnSpPr>
            <p:nvPr/>
          </p:nvCxnSpPr>
          <p:spPr>
            <a:xfrm flipH="1">
              <a:off x="3275856" y="2078182"/>
              <a:ext cx="76944" cy="19869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4932040" y="1196752"/>
            <a:ext cx="1900381" cy="424872"/>
            <a:chOff x="1403648" y="1268760"/>
            <a:chExt cx="1900381" cy="424872"/>
          </a:xfrm>
        </p:grpSpPr>
        <p:sp>
          <p:nvSpPr>
            <p:cNvPr id="33" name="Volný tvar 32"/>
            <p:cNvSpPr/>
            <p:nvPr/>
          </p:nvSpPr>
          <p:spPr>
            <a:xfrm rot="10800000">
              <a:off x="1403648" y="1268760"/>
              <a:ext cx="1900381" cy="424872"/>
            </a:xfrm>
            <a:custGeom>
              <a:avLst/>
              <a:gdLst>
                <a:gd name="connsiteX0" fmla="*/ 0 w 1900381"/>
                <a:gd name="connsiteY0" fmla="*/ 64654 h 424872"/>
                <a:gd name="connsiteX1" fmla="*/ 955964 w 1900381"/>
                <a:gd name="connsiteY1" fmla="*/ 424872 h 424872"/>
                <a:gd name="connsiteX2" fmla="*/ 1759527 w 1900381"/>
                <a:gd name="connsiteY2" fmla="*/ 64654 h 424872"/>
                <a:gd name="connsiteX3" fmla="*/ 1801091 w 1900381"/>
                <a:gd name="connsiteY3" fmla="*/ 36945 h 42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0381" h="424872">
                  <a:moveTo>
                    <a:pt x="0" y="64654"/>
                  </a:moveTo>
                  <a:cubicBezTo>
                    <a:pt x="331355" y="244763"/>
                    <a:pt x="662710" y="424872"/>
                    <a:pt x="955964" y="424872"/>
                  </a:cubicBezTo>
                  <a:cubicBezTo>
                    <a:pt x="1249218" y="424872"/>
                    <a:pt x="1618673" y="129308"/>
                    <a:pt x="1759527" y="64654"/>
                  </a:cubicBezTo>
                  <a:cubicBezTo>
                    <a:pt x="1900381" y="0"/>
                    <a:pt x="1850736" y="18472"/>
                    <a:pt x="1801091" y="36945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>
              <a:stCxn id="33" idx="3"/>
            </p:cNvCxnSpPr>
            <p:nvPr/>
          </p:nvCxnSpPr>
          <p:spPr>
            <a:xfrm rot="10800000" flipH="1">
              <a:off x="1502938" y="1412777"/>
              <a:ext cx="116734" cy="243911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>
              <a:stCxn id="33" idx="3"/>
            </p:cNvCxnSpPr>
            <p:nvPr/>
          </p:nvCxnSpPr>
          <p:spPr>
            <a:xfrm rot="10800000" flipH="1">
              <a:off x="1502938" y="1628801"/>
              <a:ext cx="260750" cy="2788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5364088" y="256490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 3 600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92080" y="6926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3 600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0" y="34290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Pyramida pro odvození vztahů mezi rychlostí, dráhou a časem</a:t>
            </a:r>
            <a:endParaRPr lang="cs-CZ" sz="2400" b="1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187624" y="4077072"/>
            <a:ext cx="2160240" cy="2088232"/>
            <a:chOff x="1187624" y="4077072"/>
            <a:chExt cx="2160240" cy="2088232"/>
          </a:xfrm>
        </p:grpSpPr>
        <p:sp>
          <p:nvSpPr>
            <p:cNvPr id="39" name="TextovéPole 38"/>
            <p:cNvSpPr txBox="1"/>
            <p:nvPr/>
          </p:nvSpPr>
          <p:spPr>
            <a:xfrm>
              <a:off x="2051720" y="4509120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s</a:t>
              </a:r>
              <a:endParaRPr lang="cs-CZ" sz="36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763688" y="5373216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v . t</a:t>
              </a:r>
              <a:endParaRPr lang="cs-CZ" sz="3600" b="1" dirty="0"/>
            </a:p>
          </p:txBody>
        </p:sp>
        <p:sp>
          <p:nvSpPr>
            <p:cNvPr id="41" name="Rovnoramenný trojúhelník 40"/>
            <p:cNvSpPr/>
            <p:nvPr/>
          </p:nvSpPr>
          <p:spPr>
            <a:xfrm>
              <a:off x="1187624" y="4077072"/>
              <a:ext cx="2160240" cy="2088232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0800000" flipH="1">
              <a:off x="1691680" y="5301208"/>
              <a:ext cx="10801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5" name="Šipka doprava 44"/>
          <p:cNvSpPr/>
          <p:nvPr/>
        </p:nvSpPr>
        <p:spPr>
          <a:xfrm>
            <a:off x="3851920" y="4293096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004048" y="41490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dráha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56176" y="414908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v . t</a:t>
            </a:r>
            <a:endParaRPr lang="cs-CZ" sz="2400" dirty="0"/>
          </a:p>
        </p:txBody>
      </p:sp>
      <p:sp>
        <p:nvSpPr>
          <p:cNvPr id="48" name="Šipka doprava 47"/>
          <p:cNvSpPr/>
          <p:nvPr/>
        </p:nvSpPr>
        <p:spPr>
          <a:xfrm>
            <a:off x="3851920" y="4869160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004048" y="472514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rychlost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56176" y="472514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s : t</a:t>
            </a:r>
            <a:endParaRPr lang="cs-CZ" sz="2400" dirty="0"/>
          </a:p>
        </p:txBody>
      </p:sp>
      <p:sp>
        <p:nvSpPr>
          <p:cNvPr id="51" name="Šipka doprava 50"/>
          <p:cNvSpPr/>
          <p:nvPr/>
        </p:nvSpPr>
        <p:spPr>
          <a:xfrm>
            <a:off x="3851920" y="5445224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220072" y="53012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čas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156176" y="530120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s : v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36" grpId="0"/>
      <p:bldP spid="37" grpId="0"/>
      <p:bldP spid="45" grpId="0" animBg="1"/>
      <p:bldP spid="46" grpId="0"/>
      <p:bldP spid="47" grpId="0"/>
      <p:bldP spid="48" grpId="0" animBg="1"/>
      <p:bldP spid="49" grpId="0"/>
      <p:bldP spid="50" grpId="0"/>
      <p:bldP spid="51" grpId="0" animBg="1"/>
      <p:bldP spid="52" grpId="0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sz="1400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coolwallpapers.org</a:t>
            </a:r>
            <a:r>
              <a:rPr lang="cs-CZ" dirty="0" smtClean="0"/>
              <a:t>/</a:t>
            </a:r>
            <a:r>
              <a:rPr lang="cs-CZ" dirty="0" err="1" smtClean="0"/>
              <a:t>wallpapers</a:t>
            </a:r>
            <a:r>
              <a:rPr lang="cs-CZ" dirty="0" smtClean="0"/>
              <a:t>/1/154/</a:t>
            </a:r>
            <a:r>
              <a:rPr lang="cs-CZ" dirty="0" err="1" smtClean="0"/>
              <a:t>thumb</a:t>
            </a:r>
            <a:r>
              <a:rPr lang="cs-CZ" dirty="0" smtClean="0"/>
              <a:t>/200_Gepard-008.jpg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naturfoto.cz</a:t>
            </a:r>
            <a:r>
              <a:rPr lang="cs-CZ" dirty="0" smtClean="0"/>
              <a:t>/fotografie/</a:t>
            </a:r>
            <a:r>
              <a:rPr lang="cs-CZ" dirty="0" err="1" smtClean="0"/>
              <a:t>ptaci</a:t>
            </a:r>
            <a:r>
              <a:rPr lang="cs-CZ" dirty="0" smtClean="0"/>
              <a:t>/orel-</a:t>
            </a:r>
            <a:r>
              <a:rPr lang="cs-CZ" dirty="0" err="1" smtClean="0"/>
              <a:t>morsky</a:t>
            </a:r>
            <a:r>
              <a:rPr lang="cs-CZ" dirty="0" smtClean="0"/>
              <a:t>-21734.jpg</a:t>
            </a:r>
          </a:p>
          <a:p>
            <a:r>
              <a:rPr lang="cs-CZ" dirty="0" smtClean="0"/>
              <a:t>http://zivazeme.cz/images/delfin-skakavy03.jpg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490</Words>
  <Application>Microsoft Office PowerPoint</Application>
  <PresentationFormat>Předvádění na obrazovce (4:3)</PresentationFormat>
  <Paragraphs>89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21</cp:revision>
  <dcterms:modified xsi:type="dcterms:W3CDTF">2012-05-13T11:00:17Z</dcterms:modified>
</cp:coreProperties>
</file>