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63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2132856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Průměrná rychlost - úlohy</a:t>
            </a:r>
            <a:endParaRPr lang="cs-CZ" sz="7200" b="1" dirty="0">
              <a:solidFill>
                <a:srgbClr val="FF0000"/>
              </a:solidFill>
            </a:endParaRPr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0" y="5105400"/>
            <a:ext cx="9144000" cy="175260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 Pavlína</a:t>
            </a:r>
            <a:r>
              <a:rPr kumimoji="0" lang="cs-CZ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Čermáková</a:t>
            </a:r>
            <a:endParaRPr kumimoji="0" lang="cs-CZ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Vytvořeno v rámci v projektu „EU peníze školám“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 VK oblast podpory 1.4 s názvem Zlepšení podmínek pro vzdělávání na základních školách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313177" y="4581128"/>
            <a:ext cx="4517647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VY_32_INOVACE_07_Průměrná rychlost-úlohy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Opakování: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Jakým písmenem značíme rychlost?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Jaký je vztah pro výpočet rychlosti?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Jaké znáš jednotky rychlosti?</a:t>
            </a:r>
          </a:p>
          <a:p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276872"/>
            <a:ext cx="914400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Vztah mezi jednotkou rychlosti a vzorcem pro výpočet rychlosti: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285293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jaké jednotce udává rychlost pohybu automobilu tachometr?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28498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km/h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79712" y="3284984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... počet kilometrů za 1 hodinu 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4581128"/>
            <a:ext cx="1403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km/h</a:t>
            </a:r>
            <a:r>
              <a:rPr lang="cs-CZ" sz="2400" dirty="0" smtClean="0"/>
              <a:t> ......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3789040"/>
            <a:ext cx="5364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Jednotka se zapisuje také v tomto tvaru:</a:t>
            </a:r>
            <a:endParaRPr lang="cs-CZ" sz="2400" u="sng" dirty="0"/>
          </a:p>
        </p:txBody>
      </p:sp>
      <p:grpSp>
        <p:nvGrpSpPr>
          <p:cNvPr id="71" name="Skupina 70"/>
          <p:cNvGrpSpPr/>
          <p:nvPr/>
        </p:nvGrpSpPr>
        <p:grpSpPr>
          <a:xfrm>
            <a:off x="1403648" y="4365104"/>
            <a:ext cx="720080" cy="965721"/>
            <a:chOff x="1403648" y="4365104"/>
            <a:chExt cx="720080" cy="965721"/>
          </a:xfrm>
        </p:grpSpPr>
        <p:sp>
          <p:nvSpPr>
            <p:cNvPr id="9" name="TextovéPole 8"/>
            <p:cNvSpPr txBox="1"/>
            <p:nvPr/>
          </p:nvSpPr>
          <p:spPr>
            <a:xfrm>
              <a:off x="1403648" y="4365104"/>
              <a:ext cx="7200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km</a:t>
              </a:r>
              <a:endParaRPr lang="cs-CZ" sz="2400" b="1" dirty="0"/>
            </a:p>
          </p:txBody>
        </p:sp>
        <p:sp>
          <p:nvSpPr>
            <p:cNvPr id="10" name="Obdélník 9"/>
            <p:cNvSpPr/>
            <p:nvPr/>
          </p:nvSpPr>
          <p:spPr>
            <a:xfrm>
              <a:off x="1475656" y="4869160"/>
              <a:ext cx="50405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400" b="1" dirty="0" smtClean="0">
                  <a:solidFill>
                    <a:prstClr val="black"/>
                  </a:solidFill>
                </a:rPr>
                <a:t>h</a:t>
              </a:r>
              <a:endParaRPr lang="cs-CZ" b="1" dirty="0"/>
            </a:p>
          </p:txBody>
        </p:sp>
        <p:cxnSp>
          <p:nvCxnSpPr>
            <p:cNvPr id="14" name="Přímá spojovací čára 13"/>
            <p:cNvCxnSpPr/>
            <p:nvPr/>
          </p:nvCxnSpPr>
          <p:spPr>
            <a:xfrm flipV="1">
              <a:off x="1475656" y="4869160"/>
              <a:ext cx="467544" cy="1602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6" name="Přímá spojovací šipka 15"/>
          <p:cNvCxnSpPr>
            <a:stCxn id="9" idx="3"/>
          </p:cNvCxnSpPr>
          <p:nvPr/>
        </p:nvCxnSpPr>
        <p:spPr>
          <a:xfrm>
            <a:off x="2123728" y="4595937"/>
            <a:ext cx="55831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771800" y="4365104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jednotka </a:t>
            </a:r>
            <a:r>
              <a:rPr lang="cs-CZ" sz="2400" b="1" dirty="0" smtClean="0">
                <a:solidFill>
                  <a:srgbClr val="FF0000"/>
                </a:solidFill>
              </a:rPr>
              <a:t>dráhy</a:t>
            </a:r>
            <a:r>
              <a:rPr lang="cs-CZ" sz="2400" dirty="0" smtClean="0"/>
              <a:t> (délky)</a:t>
            </a:r>
            <a:endParaRPr lang="cs-CZ" sz="2400" dirty="0"/>
          </a:p>
        </p:txBody>
      </p:sp>
      <p:cxnSp>
        <p:nvCxnSpPr>
          <p:cNvPr id="19" name="Přímá spojovací šipka 18"/>
          <p:cNvCxnSpPr/>
          <p:nvPr/>
        </p:nvCxnSpPr>
        <p:spPr>
          <a:xfrm>
            <a:off x="2051720" y="4869160"/>
            <a:ext cx="648072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2699792" y="4941168"/>
            <a:ext cx="4536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zlomková čára je naznačené </a:t>
            </a:r>
            <a:r>
              <a:rPr lang="cs-CZ" sz="2400" b="1" dirty="0" smtClean="0">
                <a:solidFill>
                  <a:srgbClr val="FF0000"/>
                </a:solidFill>
              </a:rPr>
              <a:t>dělení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27" name="Přímá spojovací šipka 26"/>
          <p:cNvCxnSpPr/>
          <p:nvPr/>
        </p:nvCxnSpPr>
        <p:spPr>
          <a:xfrm>
            <a:off x="1907704" y="5229200"/>
            <a:ext cx="864096" cy="6480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771800" y="5517232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jednotka </a:t>
            </a:r>
            <a:r>
              <a:rPr lang="cs-CZ" sz="2400" b="1" dirty="0" smtClean="0">
                <a:solidFill>
                  <a:srgbClr val="FF0000"/>
                </a:solidFill>
              </a:rPr>
              <a:t>času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31" name="Přímá spojovací šipka 30"/>
          <p:cNvCxnSpPr/>
          <p:nvPr/>
        </p:nvCxnSpPr>
        <p:spPr>
          <a:xfrm>
            <a:off x="5724128" y="4581128"/>
            <a:ext cx="144016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7308304" y="429309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668344" y="429309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: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8028384" y="429309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cxnSp>
        <p:nvCxnSpPr>
          <p:cNvPr id="36" name="Přímá spojovací šipka 35"/>
          <p:cNvCxnSpPr/>
          <p:nvPr/>
        </p:nvCxnSpPr>
        <p:spPr>
          <a:xfrm flipV="1">
            <a:off x="7164288" y="4941168"/>
            <a:ext cx="576064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72" name="Skupina 71"/>
          <p:cNvGrpSpPr/>
          <p:nvPr/>
        </p:nvGrpSpPr>
        <p:grpSpPr>
          <a:xfrm>
            <a:off x="4788024" y="4877871"/>
            <a:ext cx="3420381" cy="870194"/>
            <a:chOff x="4788024" y="4877871"/>
            <a:chExt cx="3420381" cy="870194"/>
          </a:xfrm>
        </p:grpSpPr>
        <p:cxnSp>
          <p:nvCxnSpPr>
            <p:cNvPr id="57" name="Přímá spojovací čára 56"/>
            <p:cNvCxnSpPr>
              <a:stCxn id="29" idx="3"/>
            </p:cNvCxnSpPr>
            <p:nvPr/>
          </p:nvCxnSpPr>
          <p:spPr>
            <a:xfrm flipV="1">
              <a:off x="4788024" y="5733256"/>
              <a:ext cx="3312368" cy="14809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Přímá spojovací šipka 58"/>
            <p:cNvCxnSpPr>
              <a:endCxn id="35" idx="2"/>
            </p:cNvCxnSpPr>
            <p:nvPr/>
          </p:nvCxnSpPr>
          <p:spPr>
            <a:xfrm rot="5400000" flipH="1" flipV="1">
              <a:off x="7726706" y="5251558"/>
              <a:ext cx="855385" cy="10801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63" name="TextovéPole 62"/>
          <p:cNvSpPr txBox="1"/>
          <p:nvPr/>
        </p:nvSpPr>
        <p:spPr>
          <a:xfrm>
            <a:off x="4716016" y="40466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4716016" y="986643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 = s : 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3707904" y="1484784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m/s, km/h, km/s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3" name="Šipka doprava 72"/>
          <p:cNvSpPr/>
          <p:nvPr/>
        </p:nvSpPr>
        <p:spPr>
          <a:xfrm>
            <a:off x="179512" y="6237312"/>
            <a:ext cx="1296144" cy="2880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TextovéPole 73"/>
          <p:cNvSpPr txBox="1"/>
          <p:nvPr/>
        </p:nvSpPr>
        <p:spPr>
          <a:xfrm>
            <a:off x="1763688" y="6021288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 = s : t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8" dur="80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9" dur="80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80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17" grpId="0"/>
      <p:bldP spid="22" grpId="0"/>
      <p:bldP spid="29" grpId="0"/>
      <p:bldP spid="33" grpId="0"/>
      <p:bldP spid="34" grpId="0"/>
      <p:bldP spid="35" grpId="0"/>
      <p:bldP spid="63" grpId="0"/>
      <p:bldP spid="64" grpId="0"/>
      <p:bldP spid="65" grpId="0"/>
      <p:bldP spid="73" grpId="0" animBg="1"/>
      <p:bldP spid="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délník 63"/>
          <p:cNvSpPr/>
          <p:nvPr/>
        </p:nvSpPr>
        <p:spPr>
          <a:xfrm>
            <a:off x="6012160" y="476672"/>
            <a:ext cx="2808312" cy="21602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2915816" y="476672"/>
            <a:ext cx="2808312" cy="21602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/>
          <p:cNvSpPr/>
          <p:nvPr/>
        </p:nvSpPr>
        <p:spPr>
          <a:xfrm>
            <a:off x="0" y="476672"/>
            <a:ext cx="2808312" cy="21602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2232"/>
            <a:ext cx="30909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</a:rPr>
              <a:t>1. Převody jednotek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1196752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m/s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28192" y="1196752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km/h</a:t>
            </a:r>
            <a:endParaRPr lang="cs-CZ" sz="3200" b="1" dirty="0"/>
          </a:p>
        </p:txBody>
      </p:sp>
      <p:grpSp>
        <p:nvGrpSpPr>
          <p:cNvPr id="7" name="Skupina 6"/>
          <p:cNvGrpSpPr/>
          <p:nvPr/>
        </p:nvGrpSpPr>
        <p:grpSpPr>
          <a:xfrm>
            <a:off x="580109" y="1681197"/>
            <a:ext cx="1900381" cy="424872"/>
            <a:chOff x="1551709" y="2041237"/>
            <a:chExt cx="1900381" cy="424872"/>
          </a:xfrm>
        </p:grpSpPr>
        <p:sp>
          <p:nvSpPr>
            <p:cNvPr id="8" name="Volný tvar 7"/>
            <p:cNvSpPr/>
            <p:nvPr/>
          </p:nvSpPr>
          <p:spPr>
            <a:xfrm>
              <a:off x="1551709" y="2041237"/>
              <a:ext cx="1900381" cy="424872"/>
            </a:xfrm>
            <a:custGeom>
              <a:avLst/>
              <a:gdLst>
                <a:gd name="connsiteX0" fmla="*/ 0 w 1900381"/>
                <a:gd name="connsiteY0" fmla="*/ 64654 h 424872"/>
                <a:gd name="connsiteX1" fmla="*/ 955964 w 1900381"/>
                <a:gd name="connsiteY1" fmla="*/ 424872 h 424872"/>
                <a:gd name="connsiteX2" fmla="*/ 1759527 w 1900381"/>
                <a:gd name="connsiteY2" fmla="*/ 64654 h 424872"/>
                <a:gd name="connsiteX3" fmla="*/ 1801091 w 1900381"/>
                <a:gd name="connsiteY3" fmla="*/ 36945 h 424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0381" h="424872">
                  <a:moveTo>
                    <a:pt x="0" y="64654"/>
                  </a:moveTo>
                  <a:cubicBezTo>
                    <a:pt x="331355" y="244763"/>
                    <a:pt x="662710" y="424872"/>
                    <a:pt x="955964" y="424872"/>
                  </a:cubicBezTo>
                  <a:cubicBezTo>
                    <a:pt x="1249218" y="424872"/>
                    <a:pt x="1618673" y="129308"/>
                    <a:pt x="1759527" y="64654"/>
                  </a:cubicBezTo>
                  <a:cubicBezTo>
                    <a:pt x="1900381" y="0"/>
                    <a:pt x="1850736" y="18472"/>
                    <a:pt x="1801091" y="36945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ovací čára 8"/>
            <p:cNvCxnSpPr>
              <a:stCxn id="8" idx="3"/>
            </p:cNvCxnSpPr>
            <p:nvPr/>
          </p:nvCxnSpPr>
          <p:spPr>
            <a:xfrm flipH="1" flipV="1">
              <a:off x="3131840" y="2060848"/>
              <a:ext cx="220960" cy="1733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>
              <a:stCxn id="8" idx="3"/>
            </p:cNvCxnSpPr>
            <p:nvPr/>
          </p:nvCxnSpPr>
          <p:spPr>
            <a:xfrm flipH="1">
              <a:off x="3275856" y="2078182"/>
              <a:ext cx="76944" cy="19869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" name="Skupina 10"/>
          <p:cNvGrpSpPr/>
          <p:nvPr/>
        </p:nvGrpSpPr>
        <p:grpSpPr>
          <a:xfrm>
            <a:off x="432048" y="908720"/>
            <a:ext cx="1900381" cy="424872"/>
            <a:chOff x="1403648" y="1268760"/>
            <a:chExt cx="1900381" cy="424872"/>
          </a:xfrm>
        </p:grpSpPr>
        <p:sp>
          <p:nvSpPr>
            <p:cNvPr id="12" name="Volný tvar 11"/>
            <p:cNvSpPr/>
            <p:nvPr/>
          </p:nvSpPr>
          <p:spPr>
            <a:xfrm rot="10800000">
              <a:off x="1403648" y="1268760"/>
              <a:ext cx="1900381" cy="424872"/>
            </a:xfrm>
            <a:custGeom>
              <a:avLst/>
              <a:gdLst>
                <a:gd name="connsiteX0" fmla="*/ 0 w 1900381"/>
                <a:gd name="connsiteY0" fmla="*/ 64654 h 424872"/>
                <a:gd name="connsiteX1" fmla="*/ 955964 w 1900381"/>
                <a:gd name="connsiteY1" fmla="*/ 424872 h 424872"/>
                <a:gd name="connsiteX2" fmla="*/ 1759527 w 1900381"/>
                <a:gd name="connsiteY2" fmla="*/ 64654 h 424872"/>
                <a:gd name="connsiteX3" fmla="*/ 1801091 w 1900381"/>
                <a:gd name="connsiteY3" fmla="*/ 36945 h 424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0381" h="424872">
                  <a:moveTo>
                    <a:pt x="0" y="64654"/>
                  </a:moveTo>
                  <a:cubicBezTo>
                    <a:pt x="331355" y="244763"/>
                    <a:pt x="662710" y="424872"/>
                    <a:pt x="955964" y="424872"/>
                  </a:cubicBezTo>
                  <a:cubicBezTo>
                    <a:pt x="1249218" y="424872"/>
                    <a:pt x="1618673" y="129308"/>
                    <a:pt x="1759527" y="64654"/>
                  </a:cubicBezTo>
                  <a:cubicBezTo>
                    <a:pt x="1900381" y="0"/>
                    <a:pt x="1850736" y="18472"/>
                    <a:pt x="1801091" y="36945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ovací čára 12"/>
            <p:cNvCxnSpPr>
              <a:stCxn id="12" idx="3"/>
            </p:cNvCxnSpPr>
            <p:nvPr/>
          </p:nvCxnSpPr>
          <p:spPr>
            <a:xfrm rot="10800000" flipH="1">
              <a:off x="1502938" y="1412777"/>
              <a:ext cx="116734" cy="24391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>
              <a:stCxn id="12" idx="3"/>
            </p:cNvCxnSpPr>
            <p:nvPr/>
          </p:nvCxnSpPr>
          <p:spPr>
            <a:xfrm rot="10800000" flipH="1">
              <a:off x="1502938" y="1628801"/>
              <a:ext cx="260750" cy="2788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TextovéPole 14"/>
          <p:cNvSpPr txBox="1"/>
          <p:nvPr/>
        </p:nvSpPr>
        <p:spPr>
          <a:xfrm>
            <a:off x="1080120" y="213285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. 3,6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36104" y="47667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: 3,6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843808" y="1196752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km/s</a:t>
            </a:r>
            <a:endParaRPr lang="cs-CZ" sz="32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644008" y="1196752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km/h</a:t>
            </a:r>
            <a:endParaRPr lang="cs-CZ" sz="3200" b="1" dirty="0"/>
          </a:p>
        </p:txBody>
      </p:sp>
      <p:grpSp>
        <p:nvGrpSpPr>
          <p:cNvPr id="19" name="Skupina 18"/>
          <p:cNvGrpSpPr/>
          <p:nvPr/>
        </p:nvGrpSpPr>
        <p:grpSpPr>
          <a:xfrm>
            <a:off x="3275856" y="1772816"/>
            <a:ext cx="1900381" cy="424872"/>
            <a:chOff x="1551709" y="2041237"/>
            <a:chExt cx="1900381" cy="424872"/>
          </a:xfrm>
        </p:grpSpPr>
        <p:sp>
          <p:nvSpPr>
            <p:cNvPr id="20" name="Volný tvar 19"/>
            <p:cNvSpPr/>
            <p:nvPr/>
          </p:nvSpPr>
          <p:spPr>
            <a:xfrm>
              <a:off x="1551709" y="2041237"/>
              <a:ext cx="1900381" cy="424872"/>
            </a:xfrm>
            <a:custGeom>
              <a:avLst/>
              <a:gdLst>
                <a:gd name="connsiteX0" fmla="*/ 0 w 1900381"/>
                <a:gd name="connsiteY0" fmla="*/ 64654 h 424872"/>
                <a:gd name="connsiteX1" fmla="*/ 955964 w 1900381"/>
                <a:gd name="connsiteY1" fmla="*/ 424872 h 424872"/>
                <a:gd name="connsiteX2" fmla="*/ 1759527 w 1900381"/>
                <a:gd name="connsiteY2" fmla="*/ 64654 h 424872"/>
                <a:gd name="connsiteX3" fmla="*/ 1801091 w 1900381"/>
                <a:gd name="connsiteY3" fmla="*/ 36945 h 424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0381" h="424872">
                  <a:moveTo>
                    <a:pt x="0" y="64654"/>
                  </a:moveTo>
                  <a:cubicBezTo>
                    <a:pt x="331355" y="244763"/>
                    <a:pt x="662710" y="424872"/>
                    <a:pt x="955964" y="424872"/>
                  </a:cubicBezTo>
                  <a:cubicBezTo>
                    <a:pt x="1249218" y="424872"/>
                    <a:pt x="1618673" y="129308"/>
                    <a:pt x="1759527" y="64654"/>
                  </a:cubicBezTo>
                  <a:cubicBezTo>
                    <a:pt x="1900381" y="0"/>
                    <a:pt x="1850736" y="18472"/>
                    <a:pt x="1801091" y="36945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1" name="Přímá spojovací čára 20"/>
            <p:cNvCxnSpPr>
              <a:stCxn id="20" idx="3"/>
            </p:cNvCxnSpPr>
            <p:nvPr/>
          </p:nvCxnSpPr>
          <p:spPr>
            <a:xfrm flipH="1" flipV="1">
              <a:off x="3131840" y="2060848"/>
              <a:ext cx="220960" cy="1733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>
              <a:stCxn id="20" idx="3"/>
            </p:cNvCxnSpPr>
            <p:nvPr/>
          </p:nvCxnSpPr>
          <p:spPr>
            <a:xfrm flipH="1">
              <a:off x="3275856" y="2078182"/>
              <a:ext cx="76944" cy="19869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3" name="Skupina 22"/>
          <p:cNvGrpSpPr/>
          <p:nvPr/>
        </p:nvGrpSpPr>
        <p:grpSpPr>
          <a:xfrm>
            <a:off x="3203848" y="908720"/>
            <a:ext cx="1900381" cy="424872"/>
            <a:chOff x="1403648" y="1268760"/>
            <a:chExt cx="1900381" cy="424872"/>
          </a:xfrm>
        </p:grpSpPr>
        <p:sp>
          <p:nvSpPr>
            <p:cNvPr id="24" name="Volný tvar 23"/>
            <p:cNvSpPr/>
            <p:nvPr/>
          </p:nvSpPr>
          <p:spPr>
            <a:xfrm rot="10800000">
              <a:off x="1403648" y="1268760"/>
              <a:ext cx="1900381" cy="424872"/>
            </a:xfrm>
            <a:custGeom>
              <a:avLst/>
              <a:gdLst>
                <a:gd name="connsiteX0" fmla="*/ 0 w 1900381"/>
                <a:gd name="connsiteY0" fmla="*/ 64654 h 424872"/>
                <a:gd name="connsiteX1" fmla="*/ 955964 w 1900381"/>
                <a:gd name="connsiteY1" fmla="*/ 424872 h 424872"/>
                <a:gd name="connsiteX2" fmla="*/ 1759527 w 1900381"/>
                <a:gd name="connsiteY2" fmla="*/ 64654 h 424872"/>
                <a:gd name="connsiteX3" fmla="*/ 1801091 w 1900381"/>
                <a:gd name="connsiteY3" fmla="*/ 36945 h 424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0381" h="424872">
                  <a:moveTo>
                    <a:pt x="0" y="64654"/>
                  </a:moveTo>
                  <a:cubicBezTo>
                    <a:pt x="331355" y="244763"/>
                    <a:pt x="662710" y="424872"/>
                    <a:pt x="955964" y="424872"/>
                  </a:cubicBezTo>
                  <a:cubicBezTo>
                    <a:pt x="1249218" y="424872"/>
                    <a:pt x="1618673" y="129308"/>
                    <a:pt x="1759527" y="64654"/>
                  </a:cubicBezTo>
                  <a:cubicBezTo>
                    <a:pt x="1900381" y="0"/>
                    <a:pt x="1850736" y="18472"/>
                    <a:pt x="1801091" y="36945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5" name="Přímá spojovací čára 24"/>
            <p:cNvCxnSpPr>
              <a:stCxn id="24" idx="3"/>
            </p:cNvCxnSpPr>
            <p:nvPr/>
          </p:nvCxnSpPr>
          <p:spPr>
            <a:xfrm rot="10800000" flipH="1">
              <a:off x="1502938" y="1412777"/>
              <a:ext cx="116734" cy="24391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>
              <a:stCxn id="24" idx="3"/>
            </p:cNvCxnSpPr>
            <p:nvPr/>
          </p:nvCxnSpPr>
          <p:spPr>
            <a:xfrm rot="10800000" flipH="1">
              <a:off x="1502938" y="1628801"/>
              <a:ext cx="260750" cy="2788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" name="TextovéPole 26"/>
          <p:cNvSpPr txBox="1"/>
          <p:nvPr/>
        </p:nvSpPr>
        <p:spPr>
          <a:xfrm>
            <a:off x="3635896" y="227687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. 3 600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563888" y="40466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: 3 600</a:t>
            </a:r>
            <a:endParaRPr lang="cs-CZ" sz="2400" b="1" dirty="0"/>
          </a:p>
        </p:txBody>
      </p:sp>
      <p:sp>
        <p:nvSpPr>
          <p:cNvPr id="29" name="Obdélník 28"/>
          <p:cNvSpPr/>
          <p:nvPr/>
        </p:nvSpPr>
        <p:spPr>
          <a:xfrm>
            <a:off x="0" y="2780928"/>
            <a:ext cx="2954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</a:rPr>
              <a:t>8 m/s (km/h) =	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0" y="3284984"/>
            <a:ext cx="2691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</a:rPr>
              <a:t>100 km/h (m/s) =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0" y="3717032"/>
            <a:ext cx="23968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</a:rPr>
              <a:t>0,5 km/s (m/s) =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0" y="4149080"/>
            <a:ext cx="24833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</a:rPr>
              <a:t>800 m/s (km/s) =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0" y="4581128"/>
            <a:ext cx="2329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</a:rPr>
              <a:t>12 m/s (km/h) =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0" y="5013176"/>
            <a:ext cx="2329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</a:rPr>
              <a:t>90 km/h (m/s) =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0" y="5445224"/>
            <a:ext cx="25683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</a:rPr>
              <a:t>0,02 km/s (m/s) =</a:t>
            </a:r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0" y="5949280"/>
            <a:ext cx="24833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</a:rPr>
              <a:t>340 m/s (km/s) =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123728" y="278092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8.3,6 =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275856" y="278092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28,8 km/h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411760" y="328498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100:3,6 =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707904" y="328498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28 m/s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419872" y="3068960"/>
            <a:ext cx="216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2267744" y="371703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0,5.1000=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2411760" y="414908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800:1000=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2267744" y="5013176"/>
            <a:ext cx="11192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ea typeface="Times New Roman" pitchFamily="18" charset="0"/>
              </a:rPr>
              <a:t>90:3,6=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3347864" y="4581128"/>
            <a:ext cx="14622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ea typeface="Times New Roman" pitchFamily="18" charset="0"/>
              </a:rPr>
              <a:t>43,2 km/h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2267744" y="4581128"/>
            <a:ext cx="1114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ea typeface="Times New Roman" pitchFamily="18" charset="0"/>
              </a:rPr>
              <a:t>12.3,6=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3347864" y="5013176"/>
            <a:ext cx="1042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ea typeface="Times New Roman" pitchFamily="18" charset="0"/>
              </a:rPr>
              <a:t>25 m/s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3995936" y="5445224"/>
            <a:ext cx="18722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ea typeface="Times New Roman" pitchFamily="18" charset="0"/>
              </a:rPr>
              <a:t>20 m/s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3851920" y="5949280"/>
            <a:ext cx="18722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ea typeface="Times New Roman" pitchFamily="18" charset="0"/>
              </a:rPr>
              <a:t>0,34 km/s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6084168" y="1196752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km/s</a:t>
            </a:r>
            <a:endParaRPr lang="cs-CZ" sz="32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7956376" y="1196752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m/s</a:t>
            </a:r>
            <a:endParaRPr lang="cs-CZ" sz="3200" b="1" dirty="0"/>
          </a:p>
        </p:txBody>
      </p:sp>
      <p:grpSp>
        <p:nvGrpSpPr>
          <p:cNvPr id="52" name="Skupina 51"/>
          <p:cNvGrpSpPr/>
          <p:nvPr/>
        </p:nvGrpSpPr>
        <p:grpSpPr>
          <a:xfrm>
            <a:off x="6444208" y="1700808"/>
            <a:ext cx="1900381" cy="424872"/>
            <a:chOff x="1551709" y="2041237"/>
            <a:chExt cx="1900381" cy="424872"/>
          </a:xfrm>
        </p:grpSpPr>
        <p:sp>
          <p:nvSpPr>
            <p:cNvPr id="53" name="Volný tvar 52"/>
            <p:cNvSpPr/>
            <p:nvPr/>
          </p:nvSpPr>
          <p:spPr>
            <a:xfrm>
              <a:off x="1551709" y="2041237"/>
              <a:ext cx="1900381" cy="424872"/>
            </a:xfrm>
            <a:custGeom>
              <a:avLst/>
              <a:gdLst>
                <a:gd name="connsiteX0" fmla="*/ 0 w 1900381"/>
                <a:gd name="connsiteY0" fmla="*/ 64654 h 424872"/>
                <a:gd name="connsiteX1" fmla="*/ 955964 w 1900381"/>
                <a:gd name="connsiteY1" fmla="*/ 424872 h 424872"/>
                <a:gd name="connsiteX2" fmla="*/ 1759527 w 1900381"/>
                <a:gd name="connsiteY2" fmla="*/ 64654 h 424872"/>
                <a:gd name="connsiteX3" fmla="*/ 1801091 w 1900381"/>
                <a:gd name="connsiteY3" fmla="*/ 36945 h 424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0381" h="424872">
                  <a:moveTo>
                    <a:pt x="0" y="64654"/>
                  </a:moveTo>
                  <a:cubicBezTo>
                    <a:pt x="331355" y="244763"/>
                    <a:pt x="662710" y="424872"/>
                    <a:pt x="955964" y="424872"/>
                  </a:cubicBezTo>
                  <a:cubicBezTo>
                    <a:pt x="1249218" y="424872"/>
                    <a:pt x="1618673" y="129308"/>
                    <a:pt x="1759527" y="64654"/>
                  </a:cubicBezTo>
                  <a:cubicBezTo>
                    <a:pt x="1900381" y="0"/>
                    <a:pt x="1850736" y="18472"/>
                    <a:pt x="1801091" y="36945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4" name="Přímá spojovací čára 53"/>
            <p:cNvCxnSpPr>
              <a:stCxn id="53" idx="3"/>
            </p:cNvCxnSpPr>
            <p:nvPr/>
          </p:nvCxnSpPr>
          <p:spPr>
            <a:xfrm flipH="1" flipV="1">
              <a:off x="3131840" y="2060848"/>
              <a:ext cx="220960" cy="1733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Přímá spojovací čára 54"/>
            <p:cNvCxnSpPr>
              <a:stCxn id="53" idx="3"/>
            </p:cNvCxnSpPr>
            <p:nvPr/>
          </p:nvCxnSpPr>
          <p:spPr>
            <a:xfrm flipH="1">
              <a:off x="3275856" y="2078182"/>
              <a:ext cx="76944" cy="19869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6" name="Skupina 55"/>
          <p:cNvGrpSpPr/>
          <p:nvPr/>
        </p:nvGrpSpPr>
        <p:grpSpPr>
          <a:xfrm>
            <a:off x="6372200" y="836712"/>
            <a:ext cx="1900381" cy="424872"/>
            <a:chOff x="1403648" y="1268760"/>
            <a:chExt cx="1900381" cy="424872"/>
          </a:xfrm>
        </p:grpSpPr>
        <p:sp>
          <p:nvSpPr>
            <p:cNvPr id="57" name="Volný tvar 56"/>
            <p:cNvSpPr/>
            <p:nvPr/>
          </p:nvSpPr>
          <p:spPr>
            <a:xfrm rot="10800000">
              <a:off x="1403648" y="1268760"/>
              <a:ext cx="1900381" cy="424872"/>
            </a:xfrm>
            <a:custGeom>
              <a:avLst/>
              <a:gdLst>
                <a:gd name="connsiteX0" fmla="*/ 0 w 1900381"/>
                <a:gd name="connsiteY0" fmla="*/ 64654 h 424872"/>
                <a:gd name="connsiteX1" fmla="*/ 955964 w 1900381"/>
                <a:gd name="connsiteY1" fmla="*/ 424872 h 424872"/>
                <a:gd name="connsiteX2" fmla="*/ 1759527 w 1900381"/>
                <a:gd name="connsiteY2" fmla="*/ 64654 h 424872"/>
                <a:gd name="connsiteX3" fmla="*/ 1801091 w 1900381"/>
                <a:gd name="connsiteY3" fmla="*/ 36945 h 424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0381" h="424872">
                  <a:moveTo>
                    <a:pt x="0" y="64654"/>
                  </a:moveTo>
                  <a:cubicBezTo>
                    <a:pt x="331355" y="244763"/>
                    <a:pt x="662710" y="424872"/>
                    <a:pt x="955964" y="424872"/>
                  </a:cubicBezTo>
                  <a:cubicBezTo>
                    <a:pt x="1249218" y="424872"/>
                    <a:pt x="1618673" y="129308"/>
                    <a:pt x="1759527" y="64654"/>
                  </a:cubicBezTo>
                  <a:cubicBezTo>
                    <a:pt x="1900381" y="0"/>
                    <a:pt x="1850736" y="18472"/>
                    <a:pt x="1801091" y="36945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8" name="Přímá spojovací čára 57"/>
            <p:cNvCxnSpPr>
              <a:stCxn id="57" idx="3"/>
            </p:cNvCxnSpPr>
            <p:nvPr/>
          </p:nvCxnSpPr>
          <p:spPr>
            <a:xfrm rot="10800000" flipH="1">
              <a:off x="1502938" y="1412777"/>
              <a:ext cx="116734" cy="24391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Přímá spojovací čára 58"/>
            <p:cNvCxnSpPr>
              <a:stCxn id="57" idx="3"/>
            </p:cNvCxnSpPr>
            <p:nvPr/>
          </p:nvCxnSpPr>
          <p:spPr>
            <a:xfrm rot="10800000" flipH="1">
              <a:off x="1502938" y="1628801"/>
              <a:ext cx="260750" cy="2788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0" name="TextovéPole 59"/>
          <p:cNvSpPr txBox="1"/>
          <p:nvPr/>
        </p:nvSpPr>
        <p:spPr>
          <a:xfrm>
            <a:off x="6732240" y="220486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. 1 000</a:t>
            </a:r>
            <a:endParaRPr lang="cs-CZ" sz="24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6732240" y="40466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: 1 000</a:t>
            </a:r>
            <a:endParaRPr lang="cs-CZ" sz="2400" b="1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3707904" y="371703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500 m/s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3923928" y="414908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0,8 km/s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2483768" y="544522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0,02.1000=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2339752" y="594928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340:1000=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3" grpId="0" animBg="1"/>
      <p:bldP spid="62" grpId="0" animBg="1"/>
      <p:bldP spid="1025" grpId="0"/>
      <p:bldP spid="15" grpId="0"/>
      <p:bldP spid="1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60" grpId="0"/>
      <p:bldP spid="61" grpId="0"/>
      <p:bldP spid="65" grpId="0"/>
      <p:bldP spid="66" grpId="0"/>
      <p:bldP spid="67" grpId="0"/>
      <p:bldP spid="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71600" y="692696"/>
          <a:ext cx="7272810" cy="4104457"/>
        </p:xfrm>
        <a:graphic>
          <a:graphicData uri="http://schemas.openxmlformats.org/drawingml/2006/table">
            <a:tbl>
              <a:tblPr/>
              <a:tblGrid>
                <a:gridCol w="2424270"/>
                <a:gridCol w="2424270"/>
                <a:gridCol w="2424270"/>
              </a:tblGrid>
              <a:tr h="586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Times New Roman"/>
                          <a:ea typeface="Times New Roman"/>
                        </a:rPr>
                        <a:t>m/s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>
                          <a:latin typeface="Times New Roman"/>
                          <a:ea typeface="Times New Roman"/>
                        </a:rPr>
                        <a:t>km/h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Times New Roman"/>
                          <a:ea typeface="Times New Roman"/>
                        </a:rPr>
                        <a:t>km/s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  <a:tr h="586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6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6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Times New Roman"/>
                          <a:ea typeface="Times New Roman"/>
                        </a:rPr>
                        <a:t>0,08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6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6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>
                          <a:latin typeface="Times New Roman"/>
                          <a:ea typeface="Times New Roman"/>
                        </a:rPr>
                        <a:t>120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6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Times New Roman"/>
                          <a:ea typeface="Times New Roman"/>
                        </a:rPr>
                        <a:t>0,002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Doplň do tabulky chybějící údaje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34076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198884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256490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3.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314096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4.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371703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5.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422108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6.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522920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1.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11560" y="5229200"/>
            <a:ext cx="3385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cs-CZ" sz="2400" dirty="0" smtClean="0">
                <a:latin typeface="Times New Roman"/>
                <a:ea typeface="Times New Roman"/>
              </a:rPr>
              <a:t>5</a:t>
            </a: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27584" y="5229200"/>
            <a:ext cx="9557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cs-CZ" sz="2400" dirty="0" smtClean="0">
                <a:latin typeface="Times New Roman"/>
                <a:ea typeface="Times New Roman"/>
              </a:rPr>
              <a:t>m/s = </a:t>
            </a: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522920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5.3,6 =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627784" y="522920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18 km/h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067944" y="1340768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18 km/h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04248" y="5589240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km/h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60032" y="5589240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km/s</a:t>
            </a:r>
            <a:endParaRPr lang="cs-CZ" sz="3200" b="1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5436096" y="6093296"/>
            <a:ext cx="1900381" cy="424872"/>
            <a:chOff x="1551709" y="2041237"/>
            <a:chExt cx="1900381" cy="424872"/>
          </a:xfrm>
        </p:grpSpPr>
        <p:sp>
          <p:nvSpPr>
            <p:cNvPr id="19" name="Volný tvar 18"/>
            <p:cNvSpPr/>
            <p:nvPr/>
          </p:nvSpPr>
          <p:spPr>
            <a:xfrm>
              <a:off x="1551709" y="2041237"/>
              <a:ext cx="1900381" cy="424872"/>
            </a:xfrm>
            <a:custGeom>
              <a:avLst/>
              <a:gdLst>
                <a:gd name="connsiteX0" fmla="*/ 0 w 1900381"/>
                <a:gd name="connsiteY0" fmla="*/ 64654 h 424872"/>
                <a:gd name="connsiteX1" fmla="*/ 955964 w 1900381"/>
                <a:gd name="connsiteY1" fmla="*/ 424872 h 424872"/>
                <a:gd name="connsiteX2" fmla="*/ 1759527 w 1900381"/>
                <a:gd name="connsiteY2" fmla="*/ 64654 h 424872"/>
                <a:gd name="connsiteX3" fmla="*/ 1801091 w 1900381"/>
                <a:gd name="connsiteY3" fmla="*/ 36945 h 424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0381" h="424872">
                  <a:moveTo>
                    <a:pt x="0" y="64654"/>
                  </a:moveTo>
                  <a:cubicBezTo>
                    <a:pt x="331355" y="244763"/>
                    <a:pt x="662710" y="424872"/>
                    <a:pt x="955964" y="424872"/>
                  </a:cubicBezTo>
                  <a:cubicBezTo>
                    <a:pt x="1249218" y="424872"/>
                    <a:pt x="1618673" y="129308"/>
                    <a:pt x="1759527" y="64654"/>
                  </a:cubicBezTo>
                  <a:cubicBezTo>
                    <a:pt x="1900381" y="0"/>
                    <a:pt x="1850736" y="18472"/>
                    <a:pt x="1801091" y="36945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0" name="Přímá spojovací čára 19"/>
            <p:cNvCxnSpPr>
              <a:stCxn id="19" idx="3"/>
            </p:cNvCxnSpPr>
            <p:nvPr/>
          </p:nvCxnSpPr>
          <p:spPr>
            <a:xfrm flipH="1" flipV="1">
              <a:off x="3131840" y="2060848"/>
              <a:ext cx="220960" cy="1733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>
              <a:stCxn id="19" idx="3"/>
            </p:cNvCxnSpPr>
            <p:nvPr/>
          </p:nvCxnSpPr>
          <p:spPr>
            <a:xfrm flipH="1">
              <a:off x="3275856" y="2078182"/>
              <a:ext cx="76944" cy="19869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2" name="Skupina 21"/>
          <p:cNvGrpSpPr/>
          <p:nvPr/>
        </p:nvGrpSpPr>
        <p:grpSpPr>
          <a:xfrm>
            <a:off x="5292080" y="5301208"/>
            <a:ext cx="1900381" cy="424872"/>
            <a:chOff x="1403648" y="1268760"/>
            <a:chExt cx="1900381" cy="424872"/>
          </a:xfrm>
        </p:grpSpPr>
        <p:sp>
          <p:nvSpPr>
            <p:cNvPr id="23" name="Volný tvar 22"/>
            <p:cNvSpPr/>
            <p:nvPr/>
          </p:nvSpPr>
          <p:spPr>
            <a:xfrm rot="10800000">
              <a:off x="1403648" y="1268760"/>
              <a:ext cx="1900381" cy="424872"/>
            </a:xfrm>
            <a:custGeom>
              <a:avLst/>
              <a:gdLst>
                <a:gd name="connsiteX0" fmla="*/ 0 w 1900381"/>
                <a:gd name="connsiteY0" fmla="*/ 64654 h 424872"/>
                <a:gd name="connsiteX1" fmla="*/ 955964 w 1900381"/>
                <a:gd name="connsiteY1" fmla="*/ 424872 h 424872"/>
                <a:gd name="connsiteX2" fmla="*/ 1759527 w 1900381"/>
                <a:gd name="connsiteY2" fmla="*/ 64654 h 424872"/>
                <a:gd name="connsiteX3" fmla="*/ 1801091 w 1900381"/>
                <a:gd name="connsiteY3" fmla="*/ 36945 h 424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0381" h="424872">
                  <a:moveTo>
                    <a:pt x="0" y="64654"/>
                  </a:moveTo>
                  <a:cubicBezTo>
                    <a:pt x="331355" y="244763"/>
                    <a:pt x="662710" y="424872"/>
                    <a:pt x="955964" y="424872"/>
                  </a:cubicBezTo>
                  <a:cubicBezTo>
                    <a:pt x="1249218" y="424872"/>
                    <a:pt x="1618673" y="129308"/>
                    <a:pt x="1759527" y="64654"/>
                  </a:cubicBezTo>
                  <a:cubicBezTo>
                    <a:pt x="1900381" y="0"/>
                    <a:pt x="1850736" y="18472"/>
                    <a:pt x="1801091" y="36945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4" name="Přímá spojovací čára 23"/>
            <p:cNvCxnSpPr>
              <a:stCxn id="23" idx="3"/>
            </p:cNvCxnSpPr>
            <p:nvPr/>
          </p:nvCxnSpPr>
          <p:spPr>
            <a:xfrm rot="10800000" flipH="1">
              <a:off x="1502938" y="1412777"/>
              <a:ext cx="116734" cy="24391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>
              <a:stCxn id="23" idx="3"/>
            </p:cNvCxnSpPr>
            <p:nvPr/>
          </p:nvCxnSpPr>
          <p:spPr>
            <a:xfrm rot="10800000" flipH="1">
              <a:off x="1502938" y="1628801"/>
              <a:ext cx="260750" cy="2788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6" name="TextovéPole 25"/>
          <p:cNvSpPr txBox="1"/>
          <p:nvPr/>
        </p:nvSpPr>
        <p:spPr>
          <a:xfrm>
            <a:off x="5796136" y="486916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: 3 600</a:t>
            </a:r>
            <a:endParaRPr lang="cs-CZ" sz="2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724128" y="639633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. 3 600</a:t>
            </a:r>
            <a:endParaRPr lang="cs-CZ" sz="24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67544" y="5733256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18 km/h =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907704" y="573325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18:3600=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131840" y="573325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0,005 km/s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156176" y="134076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0,005 km/s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835696" y="1916832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16,6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195736" y="162880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_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020272" y="162880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_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444208" y="1916832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0,016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907704" y="249289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80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283968" y="2492896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288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355976" y="306896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36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660232" y="306896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0,01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763688" y="371703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33,3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2123728" y="342900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_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660232" y="371703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0,33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020272" y="342900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_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1979712" y="4293096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355976" y="4293096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7,2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0" y="6165304"/>
            <a:ext cx="2051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nebo: 5 m/s =  </a:t>
            </a:r>
            <a:endParaRPr lang="cs-CZ" sz="24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1835696" y="616530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5 : 1 000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2987824" y="6165304"/>
            <a:ext cx="2051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= 0,005 km/s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652120" y="5388223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km/s</a:t>
            </a:r>
            <a:endParaRPr lang="cs-CZ" sz="32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7524328" y="5388223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m/s</a:t>
            </a:r>
            <a:endParaRPr lang="cs-CZ" sz="3200" b="1" dirty="0"/>
          </a:p>
        </p:txBody>
      </p:sp>
      <p:grpSp>
        <p:nvGrpSpPr>
          <p:cNvPr id="54" name="Skupina 53"/>
          <p:cNvGrpSpPr/>
          <p:nvPr/>
        </p:nvGrpSpPr>
        <p:grpSpPr>
          <a:xfrm>
            <a:off x="6012160" y="5892279"/>
            <a:ext cx="1900381" cy="424872"/>
            <a:chOff x="1551709" y="2041237"/>
            <a:chExt cx="1900381" cy="424872"/>
          </a:xfrm>
        </p:grpSpPr>
        <p:sp>
          <p:nvSpPr>
            <p:cNvPr id="55" name="Volný tvar 54"/>
            <p:cNvSpPr/>
            <p:nvPr/>
          </p:nvSpPr>
          <p:spPr>
            <a:xfrm>
              <a:off x="1551709" y="2041237"/>
              <a:ext cx="1900381" cy="424872"/>
            </a:xfrm>
            <a:custGeom>
              <a:avLst/>
              <a:gdLst>
                <a:gd name="connsiteX0" fmla="*/ 0 w 1900381"/>
                <a:gd name="connsiteY0" fmla="*/ 64654 h 424872"/>
                <a:gd name="connsiteX1" fmla="*/ 955964 w 1900381"/>
                <a:gd name="connsiteY1" fmla="*/ 424872 h 424872"/>
                <a:gd name="connsiteX2" fmla="*/ 1759527 w 1900381"/>
                <a:gd name="connsiteY2" fmla="*/ 64654 h 424872"/>
                <a:gd name="connsiteX3" fmla="*/ 1801091 w 1900381"/>
                <a:gd name="connsiteY3" fmla="*/ 36945 h 424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0381" h="424872">
                  <a:moveTo>
                    <a:pt x="0" y="64654"/>
                  </a:moveTo>
                  <a:cubicBezTo>
                    <a:pt x="331355" y="244763"/>
                    <a:pt x="662710" y="424872"/>
                    <a:pt x="955964" y="424872"/>
                  </a:cubicBezTo>
                  <a:cubicBezTo>
                    <a:pt x="1249218" y="424872"/>
                    <a:pt x="1618673" y="129308"/>
                    <a:pt x="1759527" y="64654"/>
                  </a:cubicBezTo>
                  <a:cubicBezTo>
                    <a:pt x="1900381" y="0"/>
                    <a:pt x="1850736" y="18472"/>
                    <a:pt x="1801091" y="36945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6" name="Přímá spojovací čára 55"/>
            <p:cNvCxnSpPr>
              <a:stCxn id="55" idx="3"/>
            </p:cNvCxnSpPr>
            <p:nvPr/>
          </p:nvCxnSpPr>
          <p:spPr>
            <a:xfrm flipH="1" flipV="1">
              <a:off x="3131840" y="2060848"/>
              <a:ext cx="220960" cy="1733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Přímá spojovací čára 56"/>
            <p:cNvCxnSpPr>
              <a:stCxn id="55" idx="3"/>
            </p:cNvCxnSpPr>
            <p:nvPr/>
          </p:nvCxnSpPr>
          <p:spPr>
            <a:xfrm flipH="1">
              <a:off x="3275856" y="2078182"/>
              <a:ext cx="76944" cy="19869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8" name="Skupina 57"/>
          <p:cNvGrpSpPr/>
          <p:nvPr/>
        </p:nvGrpSpPr>
        <p:grpSpPr>
          <a:xfrm>
            <a:off x="5940152" y="5028183"/>
            <a:ext cx="1900381" cy="424872"/>
            <a:chOff x="1403648" y="1268760"/>
            <a:chExt cx="1900381" cy="424872"/>
          </a:xfrm>
        </p:grpSpPr>
        <p:sp>
          <p:nvSpPr>
            <p:cNvPr id="59" name="Volný tvar 58"/>
            <p:cNvSpPr/>
            <p:nvPr/>
          </p:nvSpPr>
          <p:spPr>
            <a:xfrm rot="10800000">
              <a:off x="1403648" y="1268760"/>
              <a:ext cx="1900381" cy="424872"/>
            </a:xfrm>
            <a:custGeom>
              <a:avLst/>
              <a:gdLst>
                <a:gd name="connsiteX0" fmla="*/ 0 w 1900381"/>
                <a:gd name="connsiteY0" fmla="*/ 64654 h 424872"/>
                <a:gd name="connsiteX1" fmla="*/ 955964 w 1900381"/>
                <a:gd name="connsiteY1" fmla="*/ 424872 h 424872"/>
                <a:gd name="connsiteX2" fmla="*/ 1759527 w 1900381"/>
                <a:gd name="connsiteY2" fmla="*/ 64654 h 424872"/>
                <a:gd name="connsiteX3" fmla="*/ 1801091 w 1900381"/>
                <a:gd name="connsiteY3" fmla="*/ 36945 h 4248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0381" h="424872">
                  <a:moveTo>
                    <a:pt x="0" y="64654"/>
                  </a:moveTo>
                  <a:cubicBezTo>
                    <a:pt x="331355" y="244763"/>
                    <a:pt x="662710" y="424872"/>
                    <a:pt x="955964" y="424872"/>
                  </a:cubicBezTo>
                  <a:cubicBezTo>
                    <a:pt x="1249218" y="424872"/>
                    <a:pt x="1618673" y="129308"/>
                    <a:pt x="1759527" y="64654"/>
                  </a:cubicBezTo>
                  <a:cubicBezTo>
                    <a:pt x="1900381" y="0"/>
                    <a:pt x="1850736" y="18472"/>
                    <a:pt x="1801091" y="36945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0" name="Přímá spojovací čára 59"/>
            <p:cNvCxnSpPr>
              <a:stCxn id="59" idx="3"/>
            </p:cNvCxnSpPr>
            <p:nvPr/>
          </p:nvCxnSpPr>
          <p:spPr>
            <a:xfrm rot="10800000" flipH="1">
              <a:off x="1502938" y="1412777"/>
              <a:ext cx="116734" cy="243911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Přímá spojovací čára 60"/>
            <p:cNvCxnSpPr>
              <a:stCxn id="59" idx="3"/>
            </p:cNvCxnSpPr>
            <p:nvPr/>
          </p:nvCxnSpPr>
          <p:spPr>
            <a:xfrm rot="10800000" flipH="1">
              <a:off x="1502938" y="1628801"/>
              <a:ext cx="260750" cy="2788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2" name="TextovéPole 61"/>
          <p:cNvSpPr txBox="1"/>
          <p:nvPr/>
        </p:nvSpPr>
        <p:spPr>
          <a:xfrm>
            <a:off x="6300192" y="639633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. 1 000</a:t>
            </a:r>
            <a:endParaRPr lang="cs-CZ" sz="2400" b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6300192" y="459613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: 1 000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 build="allAtOnce"/>
      <p:bldP spid="17" grpId="0"/>
      <p:bldP spid="17" grpId="1"/>
      <p:bldP spid="26" grpId="0"/>
      <p:bldP spid="26" grpId="1"/>
      <p:bldP spid="27" grpId="0"/>
      <p:bldP spid="27" grpId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50" grpId="0"/>
      <p:bldP spid="51" grpId="0"/>
      <p:bldP spid="52" grpId="0"/>
      <p:bldP spid="52" grpId="1"/>
      <p:bldP spid="53" grpId="0"/>
      <p:bldP spid="53" grpId="1"/>
      <p:bldP spid="62" grpId="0"/>
      <p:bldP spid="62" grpId="1"/>
      <p:bldP spid="63" grpId="0"/>
      <p:bldP spid="6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Zdroje: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7 učebnice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136 s. ISBN 80-7238-431-7.</a:t>
            </a:r>
          </a:p>
          <a:p>
            <a:r>
              <a:rPr lang="cs-CZ" dirty="0" err="1" smtClean="0"/>
              <a:t>Mgr.RAUNER</a:t>
            </a:r>
            <a:r>
              <a:rPr lang="cs-CZ" dirty="0" smtClean="0"/>
              <a:t>, Karel , </a:t>
            </a:r>
            <a:r>
              <a:rPr lang="cs-CZ" dirty="0" err="1" smtClean="0"/>
              <a:t>et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Fyzika 7 pracovní sešit pro základní školy a víceletá gymnázia. Plzeň : </a:t>
            </a:r>
            <a:r>
              <a:rPr lang="cs-CZ" dirty="0" err="1" smtClean="0"/>
              <a:t>Fraus</a:t>
            </a:r>
            <a:r>
              <a:rPr lang="cs-CZ" dirty="0" smtClean="0"/>
              <a:t>, 2005. 64 s. ISBN </a:t>
            </a:r>
            <a:r>
              <a:rPr lang="cs-CZ" smtClean="0"/>
              <a:t>80-7238-432-5.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356</Words>
  <Application>Microsoft Office PowerPoint</Application>
  <PresentationFormat>Předvádění na obrazovce (4:3)</PresentationFormat>
  <Paragraphs>120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59</cp:revision>
  <dcterms:modified xsi:type="dcterms:W3CDTF">2012-05-13T11:01:00Z</dcterms:modified>
</cp:coreProperties>
</file>