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60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64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204864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Průměrná rychlost – úlohy II</a:t>
            </a:r>
            <a:endParaRPr lang="cs-CZ" sz="7200" b="1" dirty="0">
              <a:solidFill>
                <a:srgbClr val="FF0000"/>
              </a:solidFill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0" y="5105400"/>
            <a:ext cx="9144000" cy="17526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29019" y="4469254"/>
            <a:ext cx="4685963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VY_32_INOVACE_08_Průměrná rychlost-úlohy II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Opakování:</a:t>
            </a:r>
          </a:p>
          <a:p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54868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Vztah mezi jednotkou rychlosti a vzorcem pro výpočet rychlosti: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1556792"/>
            <a:ext cx="1403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km/h</a:t>
            </a:r>
            <a:r>
              <a:rPr lang="cs-CZ" sz="2400" dirty="0" smtClean="0"/>
              <a:t> ......</a:t>
            </a:r>
            <a:endParaRPr lang="cs-CZ" sz="2400" dirty="0"/>
          </a:p>
        </p:txBody>
      </p:sp>
      <p:grpSp>
        <p:nvGrpSpPr>
          <p:cNvPr id="71" name="Skupina 70"/>
          <p:cNvGrpSpPr/>
          <p:nvPr/>
        </p:nvGrpSpPr>
        <p:grpSpPr>
          <a:xfrm>
            <a:off x="1403648" y="1340768"/>
            <a:ext cx="720080" cy="965721"/>
            <a:chOff x="1403648" y="4365104"/>
            <a:chExt cx="720080" cy="965721"/>
          </a:xfrm>
        </p:grpSpPr>
        <p:sp>
          <p:nvSpPr>
            <p:cNvPr id="9" name="TextovéPole 8"/>
            <p:cNvSpPr txBox="1"/>
            <p:nvPr/>
          </p:nvSpPr>
          <p:spPr>
            <a:xfrm>
              <a:off x="1403648" y="4365104"/>
              <a:ext cx="7200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km</a:t>
              </a:r>
              <a:endParaRPr lang="cs-CZ" sz="2400" b="1" dirty="0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1475656" y="4869160"/>
              <a:ext cx="50405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400" b="1" dirty="0" smtClean="0">
                  <a:solidFill>
                    <a:prstClr val="black"/>
                  </a:solidFill>
                </a:rPr>
                <a:t>h</a:t>
              </a:r>
              <a:endParaRPr lang="cs-CZ" b="1" dirty="0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flipV="1">
              <a:off x="1475656" y="4869160"/>
              <a:ext cx="467544" cy="1602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6" name="Přímá spojovací šipka 15"/>
          <p:cNvCxnSpPr>
            <a:endCxn id="17" idx="1"/>
          </p:cNvCxnSpPr>
          <p:nvPr/>
        </p:nvCxnSpPr>
        <p:spPr>
          <a:xfrm>
            <a:off x="2123728" y="1642022"/>
            <a:ext cx="576064" cy="15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699792" y="141277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jednotka </a:t>
            </a:r>
            <a:r>
              <a:rPr lang="cs-CZ" sz="2400" b="1" dirty="0" smtClean="0">
                <a:solidFill>
                  <a:srgbClr val="FF0000"/>
                </a:solidFill>
              </a:rPr>
              <a:t>dráhy</a:t>
            </a:r>
            <a:r>
              <a:rPr lang="cs-CZ" sz="2400" dirty="0" smtClean="0"/>
              <a:t> (délky)</a:t>
            </a:r>
            <a:endParaRPr lang="cs-CZ" sz="2400" dirty="0"/>
          </a:p>
        </p:txBody>
      </p:sp>
      <p:cxnSp>
        <p:nvCxnSpPr>
          <p:cNvPr id="19" name="Přímá spojovací šipka 18"/>
          <p:cNvCxnSpPr/>
          <p:nvPr/>
        </p:nvCxnSpPr>
        <p:spPr>
          <a:xfrm>
            <a:off x="2123728" y="1916832"/>
            <a:ext cx="648072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2699792" y="2132856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zlomková čára je naznačené </a:t>
            </a:r>
            <a:r>
              <a:rPr lang="cs-CZ" sz="2400" b="1" dirty="0" smtClean="0">
                <a:solidFill>
                  <a:srgbClr val="FF0000"/>
                </a:solidFill>
              </a:rPr>
              <a:t>dělení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1835696" y="2276872"/>
            <a:ext cx="864096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771800" y="263691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jednotka </a:t>
            </a:r>
            <a:r>
              <a:rPr lang="cs-CZ" sz="2400" b="1" dirty="0" smtClean="0">
                <a:solidFill>
                  <a:srgbClr val="FF0000"/>
                </a:solidFill>
              </a:rPr>
              <a:t>času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31" name="Přímá spojovací šipka 30"/>
          <p:cNvCxnSpPr/>
          <p:nvPr/>
        </p:nvCxnSpPr>
        <p:spPr>
          <a:xfrm>
            <a:off x="5580112" y="1700808"/>
            <a:ext cx="144016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092280" y="141277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596336" y="141277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028384" y="141277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36" name="Přímá spojovací šipka 35"/>
          <p:cNvCxnSpPr>
            <a:endCxn id="34" idx="2"/>
          </p:cNvCxnSpPr>
          <p:nvPr/>
        </p:nvCxnSpPr>
        <p:spPr>
          <a:xfrm flipV="1">
            <a:off x="7164288" y="1997551"/>
            <a:ext cx="612068" cy="35132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72" name="Skupina 71"/>
          <p:cNvGrpSpPr/>
          <p:nvPr/>
        </p:nvGrpSpPr>
        <p:grpSpPr>
          <a:xfrm>
            <a:off x="4788024" y="1997551"/>
            <a:ext cx="3420381" cy="870194"/>
            <a:chOff x="4788024" y="1997551"/>
            <a:chExt cx="3420381" cy="870194"/>
          </a:xfrm>
        </p:grpSpPr>
        <p:cxnSp>
          <p:nvCxnSpPr>
            <p:cNvPr id="57" name="Přímá spojovací čára 56"/>
            <p:cNvCxnSpPr>
              <a:stCxn id="29" idx="3"/>
            </p:cNvCxnSpPr>
            <p:nvPr/>
          </p:nvCxnSpPr>
          <p:spPr>
            <a:xfrm flipV="1">
              <a:off x="4788024" y="2852936"/>
              <a:ext cx="3312368" cy="1480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Přímá spojovací šipka 58"/>
            <p:cNvCxnSpPr>
              <a:endCxn id="35" idx="2"/>
            </p:cNvCxnSpPr>
            <p:nvPr/>
          </p:nvCxnSpPr>
          <p:spPr>
            <a:xfrm rot="5400000" flipH="1" flipV="1">
              <a:off x="7726706" y="2371238"/>
              <a:ext cx="855385" cy="10801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73" name="Šipka doprava 72"/>
          <p:cNvSpPr/>
          <p:nvPr/>
        </p:nvSpPr>
        <p:spPr>
          <a:xfrm>
            <a:off x="251520" y="3501008"/>
            <a:ext cx="1296144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TextovéPole 73"/>
          <p:cNvSpPr txBox="1"/>
          <p:nvPr/>
        </p:nvSpPr>
        <p:spPr>
          <a:xfrm>
            <a:off x="1691680" y="328498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 = s : 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0" y="4005064"/>
            <a:ext cx="89644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Převeď (do sešitu):</a:t>
            </a:r>
          </a:p>
          <a:p>
            <a:r>
              <a:rPr lang="cs-CZ" sz="2400" dirty="0" smtClean="0"/>
              <a:t>72 km/h (m/s)</a:t>
            </a:r>
          </a:p>
          <a:p>
            <a:r>
              <a:rPr lang="cs-CZ" sz="2400" dirty="0" smtClean="0"/>
              <a:t>30 m/s (km/h)</a:t>
            </a:r>
          </a:p>
          <a:p>
            <a:r>
              <a:rPr lang="cs-CZ" sz="2400" dirty="0" smtClean="0"/>
              <a:t>0,5 km/s (m/s)</a:t>
            </a:r>
          </a:p>
          <a:p>
            <a:r>
              <a:rPr lang="cs-CZ" sz="2400" dirty="0" smtClean="0"/>
              <a:t>2 500 m/s (km/s)</a:t>
            </a:r>
          </a:p>
          <a:p>
            <a:r>
              <a:rPr lang="cs-CZ" sz="2400" dirty="0" smtClean="0"/>
              <a:t>2 km/s (km/h)</a:t>
            </a:r>
          </a:p>
          <a:p>
            <a:r>
              <a:rPr lang="cs-CZ" sz="2400" dirty="0" smtClean="0"/>
              <a:t>10 800 km/h (km/s)</a:t>
            </a:r>
            <a:endParaRPr lang="cs-CZ" sz="2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979712" y="436510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= 20 m/s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979712" y="472514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= 108 km/h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979712" y="508518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= 500 m/s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339752" y="544522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= 2,5 km/s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051720" y="580526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= 7 200 km/h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555776" y="616530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= 3 km/s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211960" y="3356992"/>
            <a:ext cx="446449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Rychlost šíření světla ve vzduchu je 300 000 km/s.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17" grpId="0"/>
      <p:bldP spid="22" grpId="0"/>
      <p:bldP spid="29" grpId="0"/>
      <p:bldP spid="33" grpId="0"/>
      <p:bldP spid="34" grpId="0"/>
      <p:bldP spid="35" grpId="0"/>
      <p:bldP spid="73" grpId="0" animBg="1"/>
      <p:bldP spid="74" grpId="0"/>
      <p:bldP spid="40" grpId="0"/>
      <p:bldP spid="41" grpId="0"/>
      <p:bldP spid="42" grpId="0"/>
      <p:bldP spid="43" grpId="0"/>
      <p:bldP spid="44" grpId="0"/>
      <p:bldP spid="45" grpId="0"/>
      <p:bldP spid="4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2232"/>
            <a:ext cx="45961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</a:rPr>
              <a:t>2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. Výpočet průměrné rychlosti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179512" y="476672"/>
            <a:ext cx="1944216" cy="1440160"/>
            <a:chOff x="1187624" y="4077072"/>
            <a:chExt cx="2160240" cy="2088232"/>
          </a:xfrm>
        </p:grpSpPr>
        <p:sp>
          <p:nvSpPr>
            <p:cNvPr id="4" name="TextovéPole 3"/>
            <p:cNvSpPr txBox="1"/>
            <p:nvPr/>
          </p:nvSpPr>
          <p:spPr>
            <a:xfrm>
              <a:off x="2051720" y="4509120"/>
              <a:ext cx="432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s</a:t>
              </a:r>
              <a:endParaRPr lang="cs-CZ" sz="3600" b="1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763688" y="5373216"/>
              <a:ext cx="10801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v . t</a:t>
              </a:r>
              <a:endParaRPr lang="cs-CZ" sz="3600" b="1" dirty="0"/>
            </a:p>
          </p:txBody>
        </p:sp>
        <p:sp>
          <p:nvSpPr>
            <p:cNvPr id="6" name="Rovnoramenný trojúhelník 5"/>
            <p:cNvSpPr/>
            <p:nvPr/>
          </p:nvSpPr>
          <p:spPr>
            <a:xfrm>
              <a:off x="1187624" y="4077072"/>
              <a:ext cx="2160240" cy="2088232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 rot="10800000" flipH="1">
              <a:off x="1691680" y="5301208"/>
              <a:ext cx="108012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Šipka doprava 7"/>
          <p:cNvSpPr/>
          <p:nvPr/>
        </p:nvSpPr>
        <p:spPr>
          <a:xfrm>
            <a:off x="2699792" y="1196752"/>
            <a:ext cx="936104" cy="216024"/>
          </a:xfrm>
          <a:prstGeom prst="rightArrow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707904" y="105273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rychlost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0" y="90872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 = s : t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30" y="2128412"/>
            <a:ext cx="9144000" cy="12464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1. Souprava ujede vzdálenost 1,4 km mezi dvěma sousedními stanicemi za 1 minutu 40 sekund. Jaká je její průměrná rychlost? Výsledek uveď v metrech za sekundu a v kilometrech za hodinu.</a:t>
            </a:r>
            <a:endParaRPr lang="cs-CZ" sz="25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3374907"/>
            <a:ext cx="3419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 = 1,4 km = 1400m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67944" y="3398168"/>
            <a:ext cx="4403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hlavní jednotkou dráhy je metr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0" y="3863829"/>
            <a:ext cx="3707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t = 1 min 40 s = 100 s  </a:t>
            </a:r>
            <a:endParaRPr lang="cs-CZ" sz="2800" u="sng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4328581"/>
            <a:ext cx="2699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= s : t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-25992" y="4851801"/>
            <a:ext cx="36618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= 1400 : </a:t>
            </a:r>
            <a:r>
              <a:rPr lang="cs-CZ" sz="2800" dirty="0"/>
              <a:t>100 m/s</a:t>
            </a:r>
          </a:p>
          <a:p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-25991" y="5355179"/>
            <a:ext cx="219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= 14 m/s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-25991" y="5873115"/>
            <a:ext cx="4355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= 14 . 3,6 = 50,4 km/h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-25991" y="6396335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Průměrná rychlost soupravy 14m/s, což </a:t>
            </a:r>
            <a:r>
              <a:rPr lang="cs-CZ" sz="2800" b="1" dirty="0" smtClean="0"/>
              <a:t>je 50,4 </a:t>
            </a:r>
            <a:r>
              <a:rPr lang="cs-CZ" sz="2800" b="1" dirty="0" smtClean="0"/>
              <a:t>km/</a:t>
            </a:r>
            <a:r>
              <a:rPr lang="cs-CZ" sz="2800" b="1" dirty="0" err="1" smtClean="0"/>
              <a:t>h</a:t>
            </a:r>
            <a:r>
              <a:rPr lang="cs-CZ" sz="2800" b="1" dirty="0" smtClean="0"/>
              <a:t>.  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2. Jana projela trasu 10 km na horském kole za 1h 12 min. Petra ujela 9 km za 48 min. U které z dívek byla průměrná rychlost větší?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394003"/>
            <a:ext cx="38519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Jana: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s = 10 km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t = 1h 12 min =</a:t>
            </a:r>
          </a:p>
          <a:p>
            <a:r>
              <a:rPr lang="cs-CZ" sz="2800" u="sng" dirty="0">
                <a:solidFill>
                  <a:srgbClr val="FF0000"/>
                </a:solidFill>
              </a:rPr>
              <a:t> </a:t>
            </a:r>
            <a:r>
              <a:rPr lang="cs-CZ" sz="2800" u="sng" dirty="0" smtClean="0">
                <a:solidFill>
                  <a:srgbClr val="FF0000"/>
                </a:solidFill>
              </a:rPr>
              <a:t>  =1 h+12:60 h=1,2 h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4358459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31683" y="1479628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Petra: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s = 9 km</a:t>
            </a:r>
          </a:p>
          <a:p>
            <a:r>
              <a:rPr lang="cs-CZ" sz="2800" u="sng" dirty="0" smtClean="0">
                <a:solidFill>
                  <a:srgbClr val="FF0000"/>
                </a:solidFill>
              </a:rPr>
              <a:t>t = 48 min = 0,8 h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0" y="5025767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Petra se pohybovala větší rychlostí.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0" y="3209885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 = ?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s : t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10 : 1,2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8,3 km/h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148064" y="2859709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srgbClr val="FF0000"/>
                </a:solidFill>
              </a:rPr>
              <a:t>v = ? km/h</a:t>
            </a:r>
          </a:p>
          <a:p>
            <a:pPr lvl="0"/>
            <a:r>
              <a:rPr lang="cs-CZ" sz="2800" dirty="0" smtClean="0">
                <a:solidFill>
                  <a:srgbClr val="FF0000"/>
                </a:solidFill>
              </a:rPr>
              <a:t>v = s : t</a:t>
            </a:r>
          </a:p>
          <a:p>
            <a:pPr lvl="0"/>
            <a:r>
              <a:rPr lang="cs-CZ" sz="2800" dirty="0" smtClean="0">
                <a:solidFill>
                  <a:srgbClr val="FF0000"/>
                </a:solidFill>
              </a:rPr>
              <a:t>v = 9 : 0,8 km/h</a:t>
            </a:r>
          </a:p>
          <a:p>
            <a:pPr lvl="0"/>
            <a:r>
              <a:rPr lang="cs-CZ" sz="2800" dirty="0" smtClean="0">
                <a:solidFill>
                  <a:srgbClr val="FF0000"/>
                </a:solidFill>
              </a:rPr>
              <a:t>v = 11,25 km/h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20272" y="621166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hlinkClick r:id="rId2" action="ppaction://hlinksldjump"/>
              </a:rPr>
              <a:t>převody jednotek</a:t>
            </a:r>
            <a:r>
              <a:rPr lang="cs-CZ" b="1" dirty="0" smtClean="0"/>
              <a:t>  - času </a:t>
            </a:r>
            <a:r>
              <a:rPr lang="cs-CZ" b="1" dirty="0"/>
              <a:t>a délky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3. Turista ušel dráhu 9 km za 1 h 30 min.  Jakou šel průměrnou rychlostí?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5174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 = 9 km</a:t>
            </a:r>
          </a:p>
          <a:p>
            <a:r>
              <a:rPr lang="cs-CZ" sz="2800" u="sng" dirty="0" smtClean="0">
                <a:solidFill>
                  <a:srgbClr val="FF0000"/>
                </a:solidFill>
              </a:rPr>
              <a:t>t = 1h 30 min =1 h+30:60 h=1,5 h</a:t>
            </a:r>
          </a:p>
        </p:txBody>
      </p:sp>
      <p:sp>
        <p:nvSpPr>
          <p:cNvPr id="4" name="Obdélník 3"/>
          <p:cNvSpPr/>
          <p:nvPr/>
        </p:nvSpPr>
        <p:spPr>
          <a:xfrm>
            <a:off x="-16112" y="2348880"/>
            <a:ext cx="689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 = ?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s : t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9 : 1,5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6 km/h 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Turista šel průměrnou rychlostí 6 km/h.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9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4. Automobil ujel dráhu 157,5 km za 2 h 15 min. Jakou průměrnou rychlostí jel?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5174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 = 157,5 km</a:t>
            </a:r>
          </a:p>
          <a:p>
            <a:r>
              <a:rPr lang="cs-CZ" sz="2800" u="sng" dirty="0" smtClean="0">
                <a:solidFill>
                  <a:srgbClr val="FF0000"/>
                </a:solidFill>
              </a:rPr>
              <a:t>t = 2h 15 min =2 h+15:60 h=2,25 h</a:t>
            </a:r>
          </a:p>
        </p:txBody>
      </p:sp>
      <p:sp>
        <p:nvSpPr>
          <p:cNvPr id="4" name="Obdélník 3"/>
          <p:cNvSpPr/>
          <p:nvPr/>
        </p:nvSpPr>
        <p:spPr>
          <a:xfrm>
            <a:off x="-16112" y="2348880"/>
            <a:ext cx="689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 = ?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s : t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157,5 : 2,25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70 km/h 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Automobil jel průměrnou rychlostí 70 km/h.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28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5. Gepard se pohybuje rychlostí 120 km/h, gazela rychlostí </a:t>
            </a:r>
            <a:r>
              <a:rPr lang="cs-CZ" sz="2800" dirty="0" smtClean="0"/>
              <a:t>          25 </a:t>
            </a:r>
            <a:r>
              <a:rPr lang="cs-CZ" sz="2800" dirty="0" smtClean="0"/>
              <a:t>m/s. Je gepard rychlejší než gazela?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052736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Abychom mohli rychlosti porovnávat, musí být uvedeny 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    ve </a:t>
            </a:r>
            <a:r>
              <a:rPr lang="cs-CZ" sz="2800" b="1" dirty="0" smtClean="0">
                <a:solidFill>
                  <a:srgbClr val="FF0000"/>
                </a:solidFill>
              </a:rPr>
              <a:t>stejných jednotkách.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Rychlost geparda převedeme na základní jednotku rychlosti m/s.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86159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120 km/h = 120 : 3,6 m/s = 33,3 m/s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34290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Gepard je rychlejší než gazela.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08104" y="285457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&gt; 25 m/s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114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9485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6. Na školním hřišti uběhl žák dráhu 60 m za 9,5 s. Jaká byla průměrná rychlost jeho běhu?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5174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 = 60 m</a:t>
            </a:r>
          </a:p>
          <a:p>
            <a:r>
              <a:rPr lang="cs-CZ" sz="2800" u="sng" dirty="0" smtClean="0">
                <a:solidFill>
                  <a:srgbClr val="FF0000"/>
                </a:solidFill>
              </a:rPr>
              <a:t>t = 9,5 s</a:t>
            </a:r>
          </a:p>
        </p:txBody>
      </p:sp>
      <p:sp>
        <p:nvSpPr>
          <p:cNvPr id="4" name="Obdélník 3"/>
          <p:cNvSpPr/>
          <p:nvPr/>
        </p:nvSpPr>
        <p:spPr>
          <a:xfrm>
            <a:off x="-16112" y="2348880"/>
            <a:ext cx="689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 = ?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s : t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60 : </a:t>
            </a:r>
            <a:r>
              <a:rPr lang="cs-CZ" sz="2800" smtClean="0">
                <a:solidFill>
                  <a:srgbClr val="FF0000"/>
                </a:solidFill>
              </a:rPr>
              <a:t>9,5 m/s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v = 6,3 m/s = 22,7 km/h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Žák běžel průměrnou rychlostí 22,7 km/h.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588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7. Jaká je rychlost světla, když za 0,01 s urazí vzdálenost </a:t>
            </a:r>
            <a:r>
              <a:rPr lang="cs-CZ" sz="2800" dirty="0" smtClean="0"/>
              <a:t>                                  3 </a:t>
            </a:r>
            <a:r>
              <a:rPr lang="cs-CZ" sz="2800" dirty="0" smtClean="0"/>
              <a:t>000 km?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5174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 = 3 000 km</a:t>
            </a:r>
          </a:p>
          <a:p>
            <a:r>
              <a:rPr lang="cs-CZ" sz="2800" u="sng" dirty="0" smtClean="0">
                <a:solidFill>
                  <a:srgbClr val="FF0000"/>
                </a:solidFill>
              </a:rPr>
              <a:t>t = 0,01 s</a:t>
            </a:r>
          </a:p>
        </p:txBody>
      </p:sp>
      <p:sp>
        <p:nvSpPr>
          <p:cNvPr id="4" name="Obdélník 3"/>
          <p:cNvSpPr/>
          <p:nvPr/>
        </p:nvSpPr>
        <p:spPr>
          <a:xfrm>
            <a:off x="-16112" y="2348880"/>
            <a:ext cx="689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 = ? km/s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s : t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3 000 : 0,01 km/s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v = 300 000 km/s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Rychlost světla je 300 000 km/s.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353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8. Autobus z Prahy do Písku jede 1 h 30 min. Ujede dráhu </a:t>
            </a:r>
            <a:r>
              <a:rPr lang="cs-CZ" sz="2800" dirty="0" smtClean="0"/>
              <a:t>            105 </a:t>
            </a:r>
            <a:r>
              <a:rPr lang="cs-CZ" sz="2800" dirty="0" smtClean="0"/>
              <a:t>km. Vypočítej průměrnou rychlost.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5174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 = 105 km</a:t>
            </a:r>
          </a:p>
          <a:p>
            <a:r>
              <a:rPr lang="cs-CZ" sz="2800" u="sng" dirty="0" smtClean="0">
                <a:solidFill>
                  <a:srgbClr val="FF0000"/>
                </a:solidFill>
              </a:rPr>
              <a:t>t = 1h 30 min = 1,5 h</a:t>
            </a:r>
          </a:p>
        </p:txBody>
      </p:sp>
      <p:sp>
        <p:nvSpPr>
          <p:cNvPr id="4" name="Obdélník 3"/>
          <p:cNvSpPr/>
          <p:nvPr/>
        </p:nvSpPr>
        <p:spPr>
          <a:xfrm>
            <a:off x="-16112" y="2348880"/>
            <a:ext cx="689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 = ? km/h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s : t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v = 105 : 1,5 km/h</a:t>
            </a:r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v = 70 km/h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Autobus jel rychlostí 70 km/h.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417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31189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9. Rorýs letí rychlostí 300 km/h, vlaštovka 67 m/s. Je rorýs rychlejší než vlaštovka?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105273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Abychom mohli rychlosti porovnávat, musí být uvedeny ve stejných jednotkách. Rychlost rorýse převedeme na základní jednotku rychlosti m/s.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66333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300 km/h = 300 : 3,6 m/s = 83,3 m/s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08104" y="266333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&gt; 67 m/s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34290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Rorýs je rychlejší než vlaštovka.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808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212372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Jednotky času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412776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den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67744" y="1412776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h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1412776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min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141277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</a:t>
            </a:r>
            <a:endParaRPr lang="cs-CZ" sz="3200" b="1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827584" y="476672"/>
            <a:ext cx="1800200" cy="1656184"/>
            <a:chOff x="1259632" y="2492896"/>
            <a:chExt cx="1800200" cy="1656184"/>
          </a:xfrm>
        </p:grpSpPr>
        <p:sp>
          <p:nvSpPr>
            <p:cNvPr id="7" name="Oblouk 6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ovací čára 8"/>
            <p:cNvCxnSpPr>
              <a:stCxn id="7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6" name="Skupina 15"/>
          <p:cNvGrpSpPr/>
          <p:nvPr/>
        </p:nvGrpSpPr>
        <p:grpSpPr>
          <a:xfrm>
            <a:off x="2123728" y="548680"/>
            <a:ext cx="1800200" cy="1656184"/>
            <a:chOff x="1259632" y="2492896"/>
            <a:chExt cx="1800200" cy="1656184"/>
          </a:xfrm>
        </p:grpSpPr>
        <p:sp>
          <p:nvSpPr>
            <p:cNvPr id="17" name="Oblouk 16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ovací čára 17"/>
            <p:cNvCxnSpPr>
              <a:stCxn id="17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3491880" y="548680"/>
            <a:ext cx="1800200" cy="1656184"/>
            <a:chOff x="1259632" y="2492896"/>
            <a:chExt cx="1800200" cy="1656184"/>
          </a:xfrm>
        </p:grpSpPr>
        <p:sp>
          <p:nvSpPr>
            <p:cNvPr id="21" name="Oblouk 20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2" name="Přímá spojovací čára 21"/>
            <p:cNvCxnSpPr>
              <a:stCxn id="21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4" name="Skupina 23"/>
          <p:cNvGrpSpPr/>
          <p:nvPr/>
        </p:nvGrpSpPr>
        <p:grpSpPr>
          <a:xfrm rot="10800000">
            <a:off x="3707904" y="1268760"/>
            <a:ext cx="1800200" cy="1656184"/>
            <a:chOff x="1259632" y="2492896"/>
            <a:chExt cx="1800200" cy="1656184"/>
          </a:xfrm>
        </p:grpSpPr>
        <p:sp>
          <p:nvSpPr>
            <p:cNvPr id="25" name="Oblouk 24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ovací čára 25"/>
            <p:cNvCxnSpPr>
              <a:stCxn id="25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8" name="Skupina 27"/>
          <p:cNvGrpSpPr/>
          <p:nvPr/>
        </p:nvGrpSpPr>
        <p:grpSpPr>
          <a:xfrm rot="10800000">
            <a:off x="2267744" y="1196752"/>
            <a:ext cx="1800200" cy="1656184"/>
            <a:chOff x="1259632" y="2492896"/>
            <a:chExt cx="1800200" cy="1656184"/>
          </a:xfrm>
        </p:grpSpPr>
        <p:sp>
          <p:nvSpPr>
            <p:cNvPr id="29" name="Oblouk 28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0" name="Přímá spojovací čára 29"/>
            <p:cNvCxnSpPr>
              <a:stCxn id="29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2" name="Skupina 31"/>
          <p:cNvGrpSpPr/>
          <p:nvPr/>
        </p:nvGrpSpPr>
        <p:grpSpPr>
          <a:xfrm rot="10800000">
            <a:off x="899592" y="1196752"/>
            <a:ext cx="1800200" cy="1656184"/>
            <a:chOff x="1259632" y="2492896"/>
            <a:chExt cx="1800200" cy="1656184"/>
          </a:xfrm>
        </p:grpSpPr>
        <p:sp>
          <p:nvSpPr>
            <p:cNvPr id="33" name="Oblouk 32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4" name="Přímá spojovací čára 33"/>
            <p:cNvCxnSpPr>
              <a:stCxn id="33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6" name="TextovéPole 35"/>
          <p:cNvSpPr txBox="1"/>
          <p:nvPr/>
        </p:nvSpPr>
        <p:spPr>
          <a:xfrm>
            <a:off x="1331640" y="227687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 24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699792" y="227687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 60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067944" y="227687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 60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211960" y="620688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: 60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771800" y="620688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: 60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331640" y="620688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: 24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0" y="3284984"/>
            <a:ext cx="212372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Jednotky délky</a:t>
            </a:r>
            <a:endParaRPr lang="cs-CZ" sz="2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827584" y="4365104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</a:t>
            </a:r>
            <a:endParaRPr lang="cs-CZ" sz="32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2123728" y="4365104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</a:t>
            </a:r>
            <a:endParaRPr lang="cs-CZ" sz="32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347864" y="4365104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dm</a:t>
            </a:r>
            <a:endParaRPr lang="cs-CZ" sz="32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716016" y="4365104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cm</a:t>
            </a:r>
            <a:endParaRPr lang="cs-CZ" sz="32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228184" y="4365104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mm</a:t>
            </a:r>
            <a:endParaRPr lang="cs-CZ" sz="3200" b="1" dirty="0"/>
          </a:p>
        </p:txBody>
      </p:sp>
      <p:grpSp>
        <p:nvGrpSpPr>
          <p:cNvPr id="48" name="Skupina 47"/>
          <p:cNvGrpSpPr/>
          <p:nvPr/>
        </p:nvGrpSpPr>
        <p:grpSpPr>
          <a:xfrm>
            <a:off x="755576" y="3429000"/>
            <a:ext cx="1800200" cy="1656184"/>
            <a:chOff x="1259632" y="2492896"/>
            <a:chExt cx="1800200" cy="1656184"/>
          </a:xfrm>
        </p:grpSpPr>
        <p:sp>
          <p:nvSpPr>
            <p:cNvPr id="49" name="Oblouk 48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0" name="Přímá spojovací čára 49"/>
            <p:cNvCxnSpPr>
              <a:stCxn id="49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Přímá spojovací čára 50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2" name="TextovéPole 51"/>
          <p:cNvSpPr txBox="1"/>
          <p:nvPr/>
        </p:nvSpPr>
        <p:spPr>
          <a:xfrm>
            <a:off x="1115616" y="522920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 1 000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53" name="Skupina 52"/>
          <p:cNvGrpSpPr/>
          <p:nvPr/>
        </p:nvGrpSpPr>
        <p:grpSpPr>
          <a:xfrm>
            <a:off x="2123728" y="3501008"/>
            <a:ext cx="1800200" cy="1656184"/>
            <a:chOff x="1259632" y="2492896"/>
            <a:chExt cx="1800200" cy="1656184"/>
          </a:xfrm>
        </p:grpSpPr>
        <p:sp>
          <p:nvSpPr>
            <p:cNvPr id="54" name="Oblouk 53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5" name="Přímá spojovací čára 54"/>
            <p:cNvCxnSpPr>
              <a:stCxn id="54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Přímá spojovací čára 55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7" name="TextovéPole 56"/>
          <p:cNvSpPr txBox="1"/>
          <p:nvPr/>
        </p:nvSpPr>
        <p:spPr>
          <a:xfrm>
            <a:off x="2771800" y="522920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 10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58" name="Skupina 57"/>
          <p:cNvGrpSpPr/>
          <p:nvPr/>
        </p:nvGrpSpPr>
        <p:grpSpPr>
          <a:xfrm>
            <a:off x="3491880" y="3501008"/>
            <a:ext cx="1800200" cy="1656184"/>
            <a:chOff x="1259632" y="2492896"/>
            <a:chExt cx="1800200" cy="1656184"/>
          </a:xfrm>
        </p:grpSpPr>
        <p:sp>
          <p:nvSpPr>
            <p:cNvPr id="59" name="Oblouk 58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0" name="Přímá spojovací čára 59"/>
            <p:cNvCxnSpPr>
              <a:stCxn id="59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Přímá spojovací čára 60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2" name="TextovéPole 61"/>
          <p:cNvSpPr txBox="1"/>
          <p:nvPr/>
        </p:nvSpPr>
        <p:spPr>
          <a:xfrm>
            <a:off x="4067944" y="522920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 10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63" name="Skupina 62"/>
          <p:cNvGrpSpPr/>
          <p:nvPr/>
        </p:nvGrpSpPr>
        <p:grpSpPr>
          <a:xfrm>
            <a:off x="4860032" y="3501008"/>
            <a:ext cx="1800200" cy="1656184"/>
            <a:chOff x="1259632" y="2492896"/>
            <a:chExt cx="1800200" cy="1656184"/>
          </a:xfrm>
        </p:grpSpPr>
        <p:sp>
          <p:nvSpPr>
            <p:cNvPr id="64" name="Oblouk 63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5" name="Přímá spojovací čára 64"/>
            <p:cNvCxnSpPr>
              <a:stCxn id="64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6" name="Přímá spojovací čára 65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7" name="TextovéPole 66"/>
          <p:cNvSpPr txBox="1"/>
          <p:nvPr/>
        </p:nvSpPr>
        <p:spPr>
          <a:xfrm>
            <a:off x="5508104" y="522920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. 10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68" name="Skupina 67"/>
          <p:cNvGrpSpPr/>
          <p:nvPr/>
        </p:nvGrpSpPr>
        <p:grpSpPr>
          <a:xfrm rot="10800000">
            <a:off x="5004048" y="4221088"/>
            <a:ext cx="1800200" cy="1656184"/>
            <a:chOff x="1259632" y="2492896"/>
            <a:chExt cx="1800200" cy="1656184"/>
          </a:xfrm>
        </p:grpSpPr>
        <p:sp>
          <p:nvSpPr>
            <p:cNvPr id="69" name="Oblouk 68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0" name="Přímá spojovací čára 69"/>
            <p:cNvCxnSpPr>
              <a:stCxn id="69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Přímá spojovací čára 70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2" name="TextovéPole 71"/>
          <p:cNvSpPr txBox="1"/>
          <p:nvPr/>
        </p:nvSpPr>
        <p:spPr>
          <a:xfrm>
            <a:off x="5508104" y="3645024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: 10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73" name="Skupina 72"/>
          <p:cNvGrpSpPr/>
          <p:nvPr/>
        </p:nvGrpSpPr>
        <p:grpSpPr>
          <a:xfrm rot="10800000">
            <a:off x="3635896" y="4221088"/>
            <a:ext cx="1800200" cy="1656184"/>
            <a:chOff x="1259632" y="2492896"/>
            <a:chExt cx="1800200" cy="1656184"/>
          </a:xfrm>
        </p:grpSpPr>
        <p:sp>
          <p:nvSpPr>
            <p:cNvPr id="74" name="Oblouk 73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5" name="Přímá spojovací čára 74"/>
            <p:cNvCxnSpPr>
              <a:stCxn id="74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6" name="Přímá spojovací čára 75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7" name="TextovéPole 76"/>
          <p:cNvSpPr txBox="1"/>
          <p:nvPr/>
        </p:nvSpPr>
        <p:spPr>
          <a:xfrm>
            <a:off x="4139952" y="3645024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: 10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78" name="Skupina 77"/>
          <p:cNvGrpSpPr/>
          <p:nvPr/>
        </p:nvGrpSpPr>
        <p:grpSpPr>
          <a:xfrm rot="10800000">
            <a:off x="2267744" y="4221088"/>
            <a:ext cx="1800200" cy="1656184"/>
            <a:chOff x="1259632" y="2492896"/>
            <a:chExt cx="1800200" cy="1656184"/>
          </a:xfrm>
        </p:grpSpPr>
        <p:sp>
          <p:nvSpPr>
            <p:cNvPr id="79" name="Oblouk 78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0" name="Přímá spojovací čára 79"/>
            <p:cNvCxnSpPr>
              <a:stCxn id="79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Přímá spojovací čára 80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2" name="TextovéPole 81"/>
          <p:cNvSpPr txBox="1"/>
          <p:nvPr/>
        </p:nvSpPr>
        <p:spPr>
          <a:xfrm>
            <a:off x="2771800" y="3645024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: 10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83" name="Skupina 82"/>
          <p:cNvGrpSpPr/>
          <p:nvPr/>
        </p:nvGrpSpPr>
        <p:grpSpPr>
          <a:xfrm rot="10800000">
            <a:off x="899592" y="4221088"/>
            <a:ext cx="1800200" cy="1656184"/>
            <a:chOff x="1259632" y="2492896"/>
            <a:chExt cx="1800200" cy="1656184"/>
          </a:xfrm>
        </p:grpSpPr>
        <p:sp>
          <p:nvSpPr>
            <p:cNvPr id="84" name="Oblouk 83"/>
            <p:cNvSpPr/>
            <p:nvPr/>
          </p:nvSpPr>
          <p:spPr>
            <a:xfrm rot="7865508">
              <a:off x="1331640" y="2420888"/>
              <a:ext cx="1656184" cy="18002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5" name="Přímá spojovací čára 84"/>
            <p:cNvCxnSpPr>
              <a:stCxn id="84" idx="0"/>
            </p:cNvCxnSpPr>
            <p:nvPr/>
          </p:nvCxnSpPr>
          <p:spPr>
            <a:xfrm rot="16200000" flipH="1" flipV="1">
              <a:off x="2722710" y="3817668"/>
              <a:ext cx="20461" cy="21031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6" name="Přímá spojovací čára 85"/>
            <p:cNvCxnSpPr/>
            <p:nvPr/>
          </p:nvCxnSpPr>
          <p:spPr>
            <a:xfrm rot="5400000">
              <a:off x="2699792" y="4005064"/>
              <a:ext cx="216024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7" name="TextovéPole 86"/>
          <p:cNvSpPr txBox="1"/>
          <p:nvPr/>
        </p:nvSpPr>
        <p:spPr>
          <a:xfrm>
            <a:off x="1259632" y="371703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: 1 000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8" name="TextovéPole 87">
            <a:hlinkClick r:id="rId2" action="ppaction://hlinksldjump"/>
          </p:cNvPr>
          <p:cNvSpPr txBox="1"/>
          <p:nvPr/>
        </p:nvSpPr>
        <p:spPr>
          <a:xfrm>
            <a:off x="8244408" y="630932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hlinkClick r:id="rId2" action="ppaction://hlinksldjump"/>
              </a:rPr>
              <a:t>zpět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3" grpId="0"/>
      <p:bldP spid="44" grpId="0"/>
      <p:bldP spid="45" grpId="0"/>
      <p:bldP spid="46" grpId="0"/>
      <p:bldP spid="47" grpId="0"/>
      <p:bldP spid="52" grpId="0"/>
      <p:bldP spid="57" grpId="0"/>
      <p:bldP spid="62" grpId="0"/>
      <p:bldP spid="67" grpId="0"/>
      <p:bldP spid="72" grpId="0"/>
      <p:bldP spid="77" grpId="0"/>
      <p:bldP spid="82" grpId="0"/>
      <p:bldP spid="87" grpId="0"/>
      <p:bldP spid="8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136 s. ISBN 80-7238-431-7.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64 s. ISBN 80-7238-432-5.Fyzika pro 7.ročník;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Prometheus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848</Words>
  <Application>Microsoft Office PowerPoint</Application>
  <PresentationFormat>Předvádění na obrazovce (4:3)</PresentationFormat>
  <Paragraphs>150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88</cp:revision>
  <dcterms:modified xsi:type="dcterms:W3CDTF">2012-05-20T11:01:13Z</dcterms:modified>
</cp:coreProperties>
</file>