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65" r:id="rId6"/>
    <p:sldId id="260" r:id="rId7"/>
    <p:sldId id="261" r:id="rId8"/>
    <p:sldId id="262" r:id="rId9"/>
    <p:sldId id="263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1/1b/Anemometer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20888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Okamžitá rychlost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35829" y="4005064"/>
            <a:ext cx="3872342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VY_32_INOVACE_09_Okamžitá rychlost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40120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Otázky:</a:t>
            </a:r>
          </a:p>
          <a:p>
            <a:r>
              <a:rPr lang="cs-CZ" sz="2800" dirty="0" smtClean="0"/>
              <a:t>Jak jsme počítali průměrnou rychlost pohybu tělesa?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Pohybuje se těleso touto rychlostí po celou dobu (cyklista, chodec, automobil, ...)?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908720"/>
            <a:ext cx="8460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... dráhu, kterou těleso celkem urazilo, dělíme časem, po který se těleso pohybovalo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780928"/>
            <a:ext cx="7956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... těleso se v určitém okamžiku mohlo pohybovat rychleji (např. když se pohybovalo do kopce), v jiném pomaleji (když se pohybovalo z kopce)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6093296"/>
            <a:ext cx="2411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... tachometrem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414908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Z tohoto důvodu se zavádí další veličina – </a:t>
            </a:r>
            <a:r>
              <a:rPr lang="cs-CZ" sz="2800" b="1" dirty="0" smtClean="0">
                <a:solidFill>
                  <a:srgbClr val="FF0000"/>
                </a:solidFill>
              </a:rPr>
              <a:t>okamžitá rychlost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5013176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Jedná se o fyzikální veličinu, neboť se dá změřit. Čím měříme okamžitou rychlost pohybu osobního automobilu?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 animBg="1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Měřidla okamžité rychlosti pohybu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Sigma BC 1606L DT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844824"/>
            <a:ext cx="1905000" cy="1905000"/>
          </a:xfrm>
          <a:prstGeom prst="rect">
            <a:avLst/>
          </a:prstGeom>
          <a:noFill/>
        </p:spPr>
      </p:pic>
      <p:pic>
        <p:nvPicPr>
          <p:cNvPr id="2054" name="Picture 6" descr="http://www.tyden.cz/obrazek/201010/4cc022052ee39/tachometr-600-4cc02418a74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628800"/>
            <a:ext cx="2592288" cy="1728192"/>
          </a:xfrm>
          <a:prstGeom prst="rect">
            <a:avLst/>
          </a:prstGeom>
          <a:noFill/>
        </p:spPr>
      </p:pic>
      <p:pic>
        <p:nvPicPr>
          <p:cNvPr id="2056" name="Picture 8" descr="Soubor:Anemomet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340768"/>
            <a:ext cx="3168352" cy="35145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692696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Poznáš, k jakému měření rychlosti pohybu těles tato zařízení konkrétně slouží?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221088"/>
            <a:ext cx="2448272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Měří okamžitou rychlost pohybu automobilu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4725144"/>
            <a:ext cx="2376264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Měří okamžitou rychlost pohybu kola s cyklistou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5517232"/>
            <a:ext cx="2376264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Měří okamžitou rychlost větru</a:t>
            </a:r>
          </a:p>
          <a:p>
            <a:pPr algn="ctr"/>
            <a:r>
              <a:rPr lang="cs-CZ" sz="2400" b="1" dirty="0" smtClean="0"/>
              <a:t>ANEMOMETR</a:t>
            </a:r>
            <a:endParaRPr lang="cs-CZ" sz="2400" b="1" dirty="0"/>
          </a:p>
        </p:txBody>
      </p:sp>
      <p:sp>
        <p:nvSpPr>
          <p:cNvPr id="11" name="Šipka nahoru 10"/>
          <p:cNvSpPr/>
          <p:nvPr/>
        </p:nvSpPr>
        <p:spPr>
          <a:xfrm>
            <a:off x="1475656" y="3501008"/>
            <a:ext cx="216024" cy="648072"/>
          </a:xfrm>
          <a:prstGeom prst="up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>
            <a:off x="4355976" y="3717032"/>
            <a:ext cx="216024" cy="864096"/>
          </a:xfrm>
          <a:prstGeom prst="up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nahoru 12"/>
          <p:cNvSpPr/>
          <p:nvPr/>
        </p:nvSpPr>
        <p:spPr>
          <a:xfrm>
            <a:off x="7236296" y="4941168"/>
            <a:ext cx="216024" cy="504056"/>
          </a:xfrm>
          <a:prstGeom prst="upArrow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0" y="4941168"/>
            <a:ext cx="9144000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Princip:</a:t>
            </a:r>
          </a:p>
          <a:p>
            <a:r>
              <a:rPr lang="cs-CZ" sz="2400" b="1" dirty="0" smtClean="0"/>
              <a:t>Ze známého obvodu kola a počtu otáček za sekundu se dá spočítat dráha, kterou těleso urazilo za jednu sekundu a tudíž okamžitá rychlost v m/s.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Přední kolo bicyklu má obvod 2,2 m a při jízdě z kopce se otočí šestkrát za sekundu. Jakou rychlostí jede cyklista?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340768"/>
            <a:ext cx="9144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= 2,2 m (obvod kola)</a:t>
            </a:r>
          </a:p>
          <a:p>
            <a:r>
              <a:rPr lang="cs-CZ" sz="2800" dirty="0" smtClean="0"/>
              <a:t>n = 6 otáček za sekundu</a:t>
            </a:r>
          </a:p>
          <a:p>
            <a:r>
              <a:rPr lang="cs-CZ" sz="2800" u="sng" dirty="0" smtClean="0"/>
              <a:t>v = ? m/s</a:t>
            </a:r>
          </a:p>
          <a:p>
            <a:r>
              <a:rPr lang="cs-CZ" sz="2800" dirty="0" smtClean="0"/>
              <a:t>za 1 otáčku urazí ... 2,2m</a:t>
            </a:r>
          </a:p>
          <a:p>
            <a:r>
              <a:rPr lang="cs-CZ" sz="2800" dirty="0" smtClean="0"/>
              <a:t>za 6 otáček urazí ... 6 . 2,2 = 13,2 m</a:t>
            </a:r>
          </a:p>
          <a:p>
            <a:r>
              <a:rPr lang="cs-CZ" sz="2800" b="1" dirty="0" smtClean="0"/>
              <a:t>v = 13,2 m/s = 13,2 . 3,6 km/h = 47,52 km/h</a:t>
            </a:r>
          </a:p>
          <a:p>
            <a:r>
              <a:rPr lang="cs-CZ" sz="2800" dirty="0" smtClean="0"/>
              <a:t>Rychlost pohybu cyklisty je 13,2 m/s.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Radary</a:t>
            </a:r>
          </a:p>
          <a:p>
            <a:r>
              <a:rPr lang="cs-CZ" sz="2400" dirty="0" smtClean="0"/>
              <a:t>K čemu se používají?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908720"/>
            <a:ext cx="8460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... policisté jimi zjišťují okamžitou rychlost pohybu aut</a:t>
            </a:r>
          </a:p>
          <a:p>
            <a:r>
              <a:rPr lang="cs-CZ" sz="2400" dirty="0" smtClean="0"/>
              <a:t>- využívají elektromagnetické vlnění a princip tzv. Dopplerova jevu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0" y="1988840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Jedním z nejběžnějších příkladů, jak lze Dopplerův jev pozorovat, je změna výšky tónů vydávaných sirénou na vozidle projíždějícím okolo pozorovatele.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35699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Rychlost v mořeplavbě, letectví a meteorologii</a:t>
            </a:r>
            <a:endParaRPr lang="cs-CZ" sz="2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0" y="3861048"/>
            <a:ext cx="9144000" cy="19389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K měření rychlosti v uzlech sloužilo zařízení zvané </a:t>
            </a:r>
            <a:r>
              <a:rPr lang="cs-CZ" sz="2400" i="1" dirty="0" smtClean="0"/>
              <a:t>log</a:t>
            </a:r>
            <a:r>
              <a:rPr lang="cs-CZ" sz="2400" dirty="0" smtClean="0"/>
              <a:t>, které se spouštělo z paluby pohybující se lodi. Šňůra logu byla opatřena plováky a ve vzdálenostech 14,4018 metrů byly na ní navázány uzly. Údaj v uzlech byl dán počtem uzlů prošlých rukama námořníka za 28 sekund (čas se měřil přesýpacími hodinami).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0" y="594928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Uzel je definován jako jedna námořní míle (1852 m) za hodinu:</a:t>
            </a:r>
          </a:p>
          <a:p>
            <a:r>
              <a:rPr lang="cs-CZ" sz="2400" b="1" dirty="0" smtClean="0"/>
              <a:t>1 uzel = 1852 m/h = 1,852 km/h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3933056"/>
            <a:ext cx="9144000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Později se k měření využívalo vrtulky, které se roztáčela proudem vody nebo vzduchu. Čím rychleji se těleso pohybovalo, tím rychleji se otáčela. </a:t>
            </a:r>
          </a:p>
          <a:p>
            <a:r>
              <a:rPr lang="cs-CZ" sz="2400" dirty="0" smtClean="0"/>
              <a:t>Dnes se stále častěji pro měření okamžité rychlosti využívá satelitní systém GPS.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6" grpId="1" animBg="1"/>
      <p:bldP spid="7" grpId="0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Znázornění okamžité rychlosti pohybu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26876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Směr pohybu tělesa v daném okamžiku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70080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Velikost rychlosti v daném okamžiku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76470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 znázornění (zakreslení) této veličiny musíme znát: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2204864"/>
            <a:ext cx="9144000" cy="89255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Okamžitá rychlost se dá zakreslit  pomocí orientované úsečky – úsečka se šipkou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323528" y="3645024"/>
            <a:ext cx="1080120" cy="288032"/>
          </a:xfrm>
          <a:prstGeom prst="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3284984"/>
            <a:ext cx="7452320" cy="107721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Fyzikální veličiny, které jsou určeny </a:t>
            </a:r>
            <a:r>
              <a:rPr lang="cs-CZ" sz="2800" b="1" dirty="0" smtClean="0"/>
              <a:t>směrem</a:t>
            </a:r>
            <a:r>
              <a:rPr lang="cs-CZ" sz="2400" dirty="0" smtClean="0"/>
              <a:t> i </a:t>
            </a:r>
            <a:r>
              <a:rPr lang="cs-CZ" sz="2800" b="1" dirty="0" smtClean="0"/>
              <a:t>velikostí</a:t>
            </a:r>
            <a:r>
              <a:rPr lang="cs-CZ" sz="2400" dirty="0" smtClean="0"/>
              <a:t>, se nazývají </a:t>
            </a:r>
            <a:r>
              <a:rPr lang="cs-CZ" sz="3600" b="1" dirty="0" smtClean="0">
                <a:solidFill>
                  <a:srgbClr val="FF0000"/>
                </a:solidFill>
              </a:rPr>
              <a:t>vektory </a:t>
            </a:r>
            <a:r>
              <a:rPr lang="cs-CZ" sz="2400" dirty="0" smtClean="0"/>
              <a:t>(síla, okamžitá rychlost)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323528" y="5373216"/>
            <a:ext cx="1080120" cy="288032"/>
          </a:xfrm>
          <a:prstGeom prst="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691680" y="4941168"/>
            <a:ext cx="7452320" cy="138499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Fyzikální veličiny, u nichž nepotřebujeme znát směr, se nazývají </a:t>
            </a:r>
            <a:r>
              <a:rPr lang="cs-CZ" sz="3600" b="1" dirty="0" smtClean="0">
                <a:solidFill>
                  <a:srgbClr val="FF0000"/>
                </a:solidFill>
              </a:rPr>
              <a:t>skaláry </a:t>
            </a:r>
            <a:r>
              <a:rPr lang="cs-CZ" sz="2400" dirty="0" smtClean="0"/>
              <a:t>(hustota, teplota, čas, hmotnost, délka)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Konkrétní příklad znázornění okamžité rychlosti pohybu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27984" y="3933056"/>
            <a:ext cx="4320480" cy="14401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4644008" y="2348880"/>
            <a:ext cx="4031673" cy="1597890"/>
          </a:xfrm>
          <a:custGeom>
            <a:avLst/>
            <a:gdLst>
              <a:gd name="connsiteX0" fmla="*/ 0 w 4031673"/>
              <a:gd name="connsiteY0" fmla="*/ 1570181 h 1597890"/>
              <a:gd name="connsiteX1" fmla="*/ 2050473 w 4031673"/>
              <a:gd name="connsiteY1" fmla="*/ 4618 h 1597890"/>
              <a:gd name="connsiteX2" fmla="*/ 4031673 w 4031673"/>
              <a:gd name="connsiteY2" fmla="*/ 1597890 h 1597890"/>
              <a:gd name="connsiteX3" fmla="*/ 4031673 w 4031673"/>
              <a:gd name="connsiteY3" fmla="*/ 1597890 h 1597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31673" h="1597890">
                <a:moveTo>
                  <a:pt x="0" y="1570181"/>
                </a:moveTo>
                <a:cubicBezTo>
                  <a:pt x="689264" y="785090"/>
                  <a:pt x="1378528" y="0"/>
                  <a:pt x="2050473" y="4618"/>
                </a:cubicBezTo>
                <a:cubicBezTo>
                  <a:pt x="2722418" y="9236"/>
                  <a:pt x="4031673" y="1597890"/>
                  <a:pt x="4031673" y="1597890"/>
                </a:cubicBezTo>
                <a:lnTo>
                  <a:pt x="4031673" y="1597890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076056" y="3212976"/>
            <a:ext cx="216024" cy="21602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380312" y="2636912"/>
            <a:ext cx="216024" cy="21602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šipka 13"/>
          <p:cNvCxnSpPr>
            <a:stCxn id="11" idx="7"/>
          </p:cNvCxnSpPr>
          <p:nvPr/>
        </p:nvCxnSpPr>
        <p:spPr>
          <a:xfrm rot="5400000" flipH="1" flipV="1">
            <a:off x="5188436" y="2564904"/>
            <a:ext cx="751716" cy="6077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12" idx="5"/>
          </p:cNvCxnSpPr>
          <p:nvPr/>
        </p:nvCxnSpPr>
        <p:spPr>
          <a:xfrm rot="16200000" flipH="1">
            <a:off x="7636708" y="2749292"/>
            <a:ext cx="391676" cy="5356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004048" y="249289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v</a:t>
            </a:r>
            <a:r>
              <a:rPr lang="cs-CZ" sz="2400" b="1" baseline="-25000" dirty="0" smtClean="0">
                <a:solidFill>
                  <a:schemeClr val="tx2"/>
                </a:solidFill>
              </a:rPr>
              <a:t>1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740352" y="249289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v</a:t>
            </a:r>
            <a:r>
              <a:rPr lang="cs-CZ" sz="2400" b="1" baseline="-25000" dirty="0" smtClean="0">
                <a:solidFill>
                  <a:schemeClr val="tx2"/>
                </a:solidFill>
              </a:rPr>
              <a:t>2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0" y="1484784"/>
            <a:ext cx="5292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obrázku je znázorněna trajektorie pohybu hozeného míčku.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2492896"/>
            <a:ext cx="3851920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Vektorem v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je znázorněna okamžitá rychlost  míčku v bodě A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0" y="4005064"/>
            <a:ext cx="3851920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Vektorem v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je znázorněna okamžitá rychlost  míčku v bodě B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64088" y="321297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308304" y="206084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427984" y="4725144"/>
            <a:ext cx="4392488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Vektor okamžité rychlosti je vždy tečnou k trajektorii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10" grpId="0" animBg="1"/>
      <p:bldP spid="11" grpId="0" animBg="1"/>
      <p:bldP spid="12" grpId="0" animBg="1"/>
      <p:bldP spid="18" grpId="0"/>
      <p:bldP spid="19" grpId="0"/>
      <p:bldP spid="20" grpId="0"/>
      <p:bldP spid="21" grpId="0" animBg="1"/>
      <p:bldP spid="22" grpId="0" animBg="1"/>
      <p:bldP spid="23" grpId="0"/>
      <p:bldP spid="24" grpId="0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Čtení z grafu závislosti okamžité rychlosti na čase 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54868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Tomáš jel s otcem v pátek z Prahy na chatu. Každých 10 minut si opsal rychlost z tachometru a vyznačil ji do grafu. Poznáš z grafu následující údaje?</a:t>
            </a:r>
            <a:endParaRPr lang="cs-CZ" sz="2400" b="1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>
            <a:off x="323528" y="1813670"/>
            <a:ext cx="8236445" cy="5044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0" y="69269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a) Kdy asi vyjel na dálnici a kdy z ní sjeli?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69269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b) Jak dlouho projížděli Prahou?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9269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c) Za jak dlouho dojeli na chatu?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620688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d) Otec mu radil, aby body v grafu spojil úsečkami. Proč by byl pak graf chybný ?</a:t>
            </a:r>
            <a:endParaRPr lang="cs-CZ" sz="2400" b="1" dirty="0"/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1835696" y="4941168"/>
            <a:ext cx="244827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0800000">
            <a:off x="1115616" y="3717032"/>
            <a:ext cx="1944216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3383868" y="4905164"/>
            <a:ext cx="252028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2231740" y="5697252"/>
            <a:ext cx="936104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10800000">
            <a:off x="1115616" y="5229200"/>
            <a:ext cx="1584176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0800000">
            <a:off x="1115616" y="3645024"/>
            <a:ext cx="352839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4535996" y="5697252"/>
            <a:ext cx="936104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10800000">
            <a:off x="1115616" y="5229200"/>
            <a:ext cx="388843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2699792" y="5733256"/>
            <a:ext cx="36004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4644008" y="5733256"/>
            <a:ext cx="36004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1115616" y="5733256"/>
            <a:ext cx="1944216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1115616" y="6021288"/>
            <a:ext cx="6264696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4" grpId="1"/>
      <p:bldP spid="6" grpId="0"/>
      <p:bldP spid="6" grpId="1"/>
      <p:bldP spid="7" grpId="0"/>
      <p:bldP spid="7" grpId="1"/>
      <p:bldP spid="8" grpId="0"/>
      <p:bldP spid="8" grpId="1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Čtení z grafu závislosti okamžité rychlosti na čase II.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76872"/>
            <a:ext cx="9092948" cy="4581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692696"/>
            <a:ext cx="9144000" cy="83099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 grafu jsou zaznamenány okamžité rychlosti pohybu Vlaďky v jednotlivých okamžicích po celou trasu pohybu.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62880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Poznáš z grafu, v jakých okamžicích se pohybovala do kopce?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62880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Kdy jela Vlaďka z kopce?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162880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Kdy jela Vlaďka po rovině?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5" grpId="1"/>
      <p:bldP spid="6" grpId="0"/>
      <p:bldP spid="6" grpId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smtClean="0"/>
              <a:t>http</a:t>
            </a:r>
            <a:r>
              <a:rPr lang="cs-CZ" dirty="0" smtClean="0"/>
              <a:t>://www.</a:t>
            </a:r>
            <a:r>
              <a:rPr lang="cs-CZ" dirty="0" err="1" smtClean="0"/>
              <a:t>tyden.cz</a:t>
            </a:r>
            <a:r>
              <a:rPr lang="cs-CZ" dirty="0" smtClean="0"/>
              <a:t>/rubriky/auta/aktuality/</a:t>
            </a:r>
            <a:r>
              <a:rPr lang="cs-CZ" dirty="0" err="1" smtClean="0"/>
              <a:t>staceni</a:t>
            </a:r>
            <a:r>
              <a:rPr lang="cs-CZ" dirty="0" smtClean="0"/>
              <a:t>-tachometru-</a:t>
            </a:r>
            <a:r>
              <a:rPr lang="cs-CZ" dirty="0" err="1" smtClean="0"/>
              <a:t>vydelava</a:t>
            </a:r>
            <a:r>
              <a:rPr lang="cs-CZ" dirty="0" smtClean="0"/>
              <a:t>-</a:t>
            </a:r>
            <a:r>
              <a:rPr lang="cs-CZ" dirty="0" err="1" smtClean="0"/>
              <a:t>podvodnikum</a:t>
            </a:r>
            <a:r>
              <a:rPr lang="cs-CZ" dirty="0" smtClean="0"/>
              <a:t>-miliardy_184073.html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zbozi.cz</a:t>
            </a:r>
            <a:r>
              <a:rPr lang="cs-CZ" dirty="0" smtClean="0"/>
              <a:t>/p8784-sigma-</a:t>
            </a:r>
            <a:r>
              <a:rPr lang="cs-CZ" dirty="0" err="1" smtClean="0"/>
              <a:t>bc</a:t>
            </a:r>
            <a:r>
              <a:rPr lang="cs-CZ" dirty="0" smtClean="0"/>
              <a:t>-1606l-</a:t>
            </a:r>
            <a:r>
              <a:rPr lang="cs-CZ" dirty="0" err="1" smtClean="0"/>
              <a:t>dts</a:t>
            </a:r>
            <a:r>
              <a:rPr lang="cs-CZ" dirty="0" smtClean="0"/>
              <a:t>/?q=tachometr&amp;</a:t>
            </a:r>
            <a:r>
              <a:rPr lang="cs-CZ" dirty="0" err="1" smtClean="0"/>
              <a:t>sId</a:t>
            </a:r>
            <a:r>
              <a:rPr lang="cs-CZ" dirty="0" smtClean="0"/>
              <a:t>=pXu69Q-xwzXucSwe15yy&amp;r=</a:t>
            </a:r>
            <a:r>
              <a:rPr lang="cs-CZ" dirty="0" err="1" smtClean="0"/>
              <a:t>tab</a:t>
            </a:r>
            <a:endParaRPr lang="cs-CZ" dirty="0" smtClean="0"/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smtClean="0"/>
              <a:t>http://cs.wikipedia.org/wiki/Lodni_uzel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699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31</cp:revision>
  <dcterms:modified xsi:type="dcterms:W3CDTF">2012-05-13T11:02:27Z</dcterms:modified>
</cp:coreProperties>
</file>