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dmstrakonice.cz/Images/autodraha.jpg" TargetMode="External"/><Relationship Id="rId2" Type="http://schemas.openxmlformats.org/officeDocument/2006/relationships/hyperlink" Target="http://www.tyden.cz/obrazek/201008/4c74ea0d94d4c/volant1-4c74ebaa72582_275x18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starchild.gsfc.nasa.gov/Images/StarChild/solar_system_level1/mars.gif" TargetMode="External"/><Relationship Id="rId4" Type="http://schemas.openxmlformats.org/officeDocument/2006/relationships/hyperlink" Target="http://www.partyfun.cz/Autodraha-Touring-Car-Masters-photo-detailweb-GCD101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8884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Dráha rovnoměrného pohybu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80100" y="4509120"/>
            <a:ext cx="498380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VY_32_INOVACE_12_Dráha rovnoměrného pohybu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5148064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Řidič automobilu si na dálnici zapnul tempomat  (zařízení, které udržuje stálou rychlost automobilu). Od té doby jel rovnoměrně rychlostí 130 km/</a:t>
            </a:r>
            <a:r>
              <a:rPr lang="cs-CZ" sz="2400" dirty="0" err="1" smtClean="0"/>
              <a:t>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http://www.tyden.cz/obrazek/201008/4c74ea0d94d4c/volant1-4c74ebaa72582_275x1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88640"/>
            <a:ext cx="2619375" cy="174307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844824"/>
            <a:ext cx="9324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km ujel za 1 hodinu?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204864"/>
            <a:ext cx="9324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km ujel za 2 hodiny?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564904"/>
            <a:ext cx="9324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km ujel za 3 hodiny?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18448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130 km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220486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260 km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256490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390 km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0" y="3140968"/>
          <a:ext cx="5591943" cy="33497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3981"/>
                <a:gridCol w="1863981"/>
                <a:gridCol w="1863981"/>
              </a:tblGrid>
              <a:tr h="114112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rychlost (km/h)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čas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(h)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dráha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(km)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521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130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130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521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130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260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521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130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390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5215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724128" y="3140968"/>
            <a:ext cx="34198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 značíme rychlost?</a:t>
            </a:r>
            <a:endParaRPr lang="cs-CZ" sz="28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1187624" y="3717032"/>
            <a:ext cx="6192688" cy="24482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55976" y="594928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594928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587727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3789040"/>
            <a:ext cx="34198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 značíme čas?</a:t>
            </a:r>
            <a:endParaRPr lang="cs-CZ" sz="2800" dirty="0"/>
          </a:p>
        </p:txBody>
      </p:sp>
      <p:cxnSp>
        <p:nvCxnSpPr>
          <p:cNvPr id="19" name="Přímá spojovací šipka 18"/>
          <p:cNvCxnSpPr>
            <a:endCxn id="16" idx="3"/>
          </p:cNvCxnSpPr>
          <p:nvPr/>
        </p:nvCxnSpPr>
        <p:spPr>
          <a:xfrm rot="10800000" flipV="1">
            <a:off x="3059832" y="4365104"/>
            <a:ext cx="4536504" cy="18765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724128" y="4509120"/>
            <a:ext cx="34198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 značíme dráhu?</a:t>
            </a:r>
            <a:endParaRPr lang="cs-CZ" sz="2800" dirty="0"/>
          </a:p>
        </p:txBody>
      </p:sp>
      <p:cxnSp>
        <p:nvCxnSpPr>
          <p:cNvPr id="23" name="Přímá spojovací šipka 22"/>
          <p:cNvCxnSpPr>
            <a:stCxn id="22" idx="2"/>
          </p:cNvCxnSpPr>
          <p:nvPr/>
        </p:nvCxnSpPr>
        <p:spPr>
          <a:xfrm rot="5400000">
            <a:off x="5580566" y="4311806"/>
            <a:ext cx="1132964" cy="2574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724128" y="5157192"/>
            <a:ext cx="3419872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Jaký je vzorec pro výpočet dráhy?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6237312"/>
            <a:ext cx="34198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 = v . 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1" grpId="0" animBg="1"/>
      <p:bldP spid="15" grpId="0"/>
      <p:bldP spid="16" grpId="0"/>
      <p:bldP spid="17" grpId="0"/>
      <p:bldP spid="18" grpId="0" animBg="1"/>
      <p:bldP spid="22" grpId="0" animBg="1"/>
      <p:bldP spid="26" grpId="0" animBg="1"/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Pyramida pro odvození vztahů mezi rychlostí, dráhou                       a časem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5" name="Skupina 43"/>
          <p:cNvGrpSpPr/>
          <p:nvPr/>
        </p:nvGrpSpPr>
        <p:grpSpPr>
          <a:xfrm>
            <a:off x="1115616" y="2060848"/>
            <a:ext cx="2160240" cy="2088232"/>
            <a:chOff x="1187624" y="4077072"/>
            <a:chExt cx="2160240" cy="2088232"/>
          </a:xfrm>
        </p:grpSpPr>
        <p:sp>
          <p:nvSpPr>
            <p:cNvPr id="39" name="TextovéPole 38"/>
            <p:cNvSpPr txBox="1"/>
            <p:nvPr/>
          </p:nvSpPr>
          <p:spPr>
            <a:xfrm>
              <a:off x="2051720" y="4509120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s</a:t>
              </a:r>
              <a:endParaRPr lang="cs-CZ" sz="36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763688" y="5373216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v . t</a:t>
              </a:r>
              <a:endParaRPr lang="cs-CZ" sz="3600" b="1" dirty="0"/>
            </a:p>
          </p:txBody>
        </p:sp>
        <p:sp>
          <p:nvSpPr>
            <p:cNvPr id="41" name="Rovnoramenný trojúhelník 40"/>
            <p:cNvSpPr/>
            <p:nvPr/>
          </p:nvSpPr>
          <p:spPr>
            <a:xfrm>
              <a:off x="1187624" y="4077072"/>
              <a:ext cx="2160240" cy="2088232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0800000" flipH="1">
              <a:off x="1691680" y="5301208"/>
              <a:ext cx="10801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5" name="Šipka doprava 44"/>
          <p:cNvSpPr/>
          <p:nvPr/>
        </p:nvSpPr>
        <p:spPr>
          <a:xfrm>
            <a:off x="3851920" y="2132856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004048" y="198884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dráha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72200" y="198884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 = v . t</a:t>
            </a:r>
            <a:endParaRPr lang="cs-CZ" sz="3200" b="1" dirty="0"/>
          </a:p>
        </p:txBody>
      </p:sp>
      <p:sp>
        <p:nvSpPr>
          <p:cNvPr id="48" name="Šipka doprava 47"/>
          <p:cNvSpPr/>
          <p:nvPr/>
        </p:nvSpPr>
        <p:spPr>
          <a:xfrm>
            <a:off x="3851920" y="3140968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932040" y="306896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rychlost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444208" y="306896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= s : t</a:t>
            </a:r>
            <a:endParaRPr lang="cs-CZ" sz="3200" b="1" dirty="0"/>
          </a:p>
        </p:txBody>
      </p:sp>
      <p:sp>
        <p:nvSpPr>
          <p:cNvPr id="51" name="Šipka doprava 50"/>
          <p:cNvSpPr/>
          <p:nvPr/>
        </p:nvSpPr>
        <p:spPr>
          <a:xfrm>
            <a:off x="3779912" y="4221088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004048" y="400506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228184" y="400506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 = s : v</a:t>
            </a:r>
            <a:endParaRPr lang="cs-CZ" sz="3200" b="1" dirty="0"/>
          </a:p>
        </p:txBody>
      </p:sp>
      <p:sp>
        <p:nvSpPr>
          <p:cNvPr id="44" name="Obdélník 43"/>
          <p:cNvSpPr/>
          <p:nvPr/>
        </p:nvSpPr>
        <p:spPr>
          <a:xfrm>
            <a:off x="1907704" y="2636912"/>
            <a:ext cx="43204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619672" y="3501008"/>
            <a:ext cx="57606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51720" y="3501008"/>
            <a:ext cx="64807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/>
      <p:bldP spid="47" grpId="0"/>
      <p:bldP spid="48" grpId="0" animBg="1"/>
      <p:bldP spid="49" grpId="0"/>
      <p:bldP spid="50" grpId="0"/>
      <p:bldP spid="51" grpId="0" animBg="1"/>
      <p:bldP spid="52" grpId="0"/>
      <p:bldP spid="53" grpId="0"/>
      <p:bldP spid="44" grpId="0" animBg="1"/>
      <p:bldP spid="44" grpId="1" animBg="1"/>
      <p:bldP spid="54" grpId="0" animBg="1"/>
      <p:bldP spid="54" grpId="1" animBg="1"/>
      <p:bldP spid="55" grpId="0" animBg="1"/>
      <p:bldP spid="5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1. Lanovka jela stálou rychlostí 7,5 m/s. Kolik metrů ujede                      za půl minuty?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60121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7,5 m/s</a:t>
            </a:r>
          </a:p>
          <a:p>
            <a:r>
              <a:rPr lang="cs-CZ" sz="2800" u="sng" dirty="0" smtClean="0"/>
              <a:t>t= 0,5 min = 30 s</a:t>
            </a:r>
          </a:p>
          <a:p>
            <a:r>
              <a:rPr lang="cs-CZ" sz="2800" dirty="0" smtClean="0"/>
              <a:t>s = ? m</a:t>
            </a:r>
          </a:p>
          <a:p>
            <a:r>
              <a:rPr lang="cs-CZ" sz="2800" dirty="0" smtClean="0"/>
              <a:t>s = v . t</a:t>
            </a:r>
          </a:p>
          <a:p>
            <a:r>
              <a:rPr lang="cs-CZ" sz="2800" dirty="0" smtClean="0"/>
              <a:t>s = 7,5 . 30</a:t>
            </a:r>
          </a:p>
          <a:p>
            <a:r>
              <a:rPr lang="cs-CZ" sz="2800" dirty="0" smtClean="0"/>
              <a:t>s = 225 m</a:t>
            </a:r>
          </a:p>
          <a:p>
            <a:endParaRPr lang="cs-CZ" sz="2800" dirty="0" smtClean="0"/>
          </a:p>
          <a:p>
            <a:r>
              <a:rPr lang="cs-CZ" sz="2800" dirty="0" smtClean="0"/>
              <a:t>Lanovka ujede za půl minuty 225 metrů.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1294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Úlohy: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2. Automobil smí jet po dálnici rychlostí nejvýše 130 km/</a:t>
            </a:r>
            <a:r>
              <a:rPr lang="cs-CZ" sz="2800" dirty="0" err="1" smtClean="0"/>
              <a:t>h</a:t>
            </a:r>
            <a:r>
              <a:rPr lang="cs-CZ" sz="2800" dirty="0" smtClean="0"/>
              <a:t>. Jakou dráhu může maximálně ujet za 1,5 hodiny?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26876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130 km/h</a:t>
            </a:r>
          </a:p>
          <a:p>
            <a:r>
              <a:rPr lang="cs-CZ" sz="2800" u="sng" dirty="0" smtClean="0"/>
              <a:t>t = 1,5 h</a:t>
            </a:r>
          </a:p>
          <a:p>
            <a:r>
              <a:rPr lang="cs-CZ" sz="2800" dirty="0" smtClean="0"/>
              <a:t>s = ? km</a:t>
            </a:r>
          </a:p>
          <a:p>
            <a:r>
              <a:rPr lang="cs-CZ" sz="2800" dirty="0" smtClean="0"/>
              <a:t>s = v . t</a:t>
            </a:r>
          </a:p>
          <a:p>
            <a:r>
              <a:rPr lang="cs-CZ" sz="2800" dirty="0" smtClean="0"/>
              <a:t>s = 130 . 1,5</a:t>
            </a:r>
          </a:p>
          <a:p>
            <a:r>
              <a:rPr lang="cs-CZ" sz="2800" dirty="0" smtClean="0"/>
              <a:t>s = 195 km</a:t>
            </a:r>
          </a:p>
          <a:p>
            <a:endParaRPr lang="cs-CZ" sz="2800" dirty="0" smtClean="0"/>
          </a:p>
          <a:p>
            <a:r>
              <a:rPr lang="cs-CZ" sz="2800" dirty="0" smtClean="0"/>
              <a:t>Automobil může maximálně ujet dráhu 195 km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3. Slunce s planetami se pohybuje kolem středu Galaxie rychlostí 250 km/s. Jakou dráhu urazí za minutu? Jak daleko se dostane za hodinu?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748464" cy="26776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= 250 km/s</a:t>
            </a:r>
          </a:p>
          <a:p>
            <a:r>
              <a:rPr lang="cs-CZ" sz="2400" u="sng" dirty="0" smtClean="0"/>
              <a:t>t = 1 min  </a:t>
            </a:r>
          </a:p>
          <a:p>
            <a:r>
              <a:rPr lang="cs-CZ" sz="2400" dirty="0" smtClean="0"/>
              <a:t>s = ? km</a:t>
            </a:r>
          </a:p>
          <a:p>
            <a:r>
              <a:rPr lang="cs-CZ" sz="2400" dirty="0" smtClean="0"/>
              <a:t>s = v . t</a:t>
            </a:r>
          </a:p>
          <a:p>
            <a:r>
              <a:rPr lang="cs-CZ" sz="2400" dirty="0" smtClean="0"/>
              <a:t>s = 250 . 60</a:t>
            </a:r>
          </a:p>
          <a:p>
            <a:r>
              <a:rPr lang="cs-CZ" sz="2400" dirty="0" smtClean="0"/>
              <a:t>s = 15 000 km</a:t>
            </a:r>
          </a:p>
          <a:p>
            <a:r>
              <a:rPr lang="cs-CZ" sz="2400" dirty="0" smtClean="0"/>
              <a:t>Slunce urazí za 1 minutu dráhu 15 000 km.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77281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= 60 s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180344"/>
            <a:ext cx="8748464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= 250 km/s</a:t>
            </a:r>
          </a:p>
          <a:p>
            <a:r>
              <a:rPr lang="cs-CZ" sz="2400" u="sng" dirty="0" smtClean="0"/>
              <a:t>t = 1 h  </a:t>
            </a:r>
          </a:p>
          <a:p>
            <a:r>
              <a:rPr lang="cs-CZ" sz="2400" dirty="0" smtClean="0"/>
              <a:t>s = ? km</a:t>
            </a:r>
          </a:p>
          <a:p>
            <a:r>
              <a:rPr lang="cs-CZ" sz="2400" dirty="0" smtClean="0"/>
              <a:t>s = v . t</a:t>
            </a:r>
          </a:p>
          <a:p>
            <a:r>
              <a:rPr lang="cs-CZ" sz="2400" dirty="0" smtClean="0"/>
              <a:t>s = 250 . 3 600</a:t>
            </a:r>
          </a:p>
          <a:p>
            <a:r>
              <a:rPr lang="cs-CZ" sz="2400" dirty="0" smtClean="0"/>
              <a:t>s = 900 000 km</a:t>
            </a:r>
          </a:p>
          <a:p>
            <a:r>
              <a:rPr lang="cs-CZ" sz="2400" dirty="0" smtClean="0"/>
              <a:t>Slunce urazí za 1 hodinu dráhu 900 000 km.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450912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= 3 600 s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484784"/>
            <a:ext cx="467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221088"/>
            <a:ext cx="467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4. Automobil se pohyboval stálou rychlostí 110 km/</a:t>
            </a:r>
            <a:r>
              <a:rPr lang="cs-CZ" sz="2800" dirty="0" err="1" smtClean="0"/>
              <a:t>h</a:t>
            </a:r>
            <a:r>
              <a:rPr lang="cs-CZ" sz="2800" dirty="0" smtClean="0"/>
              <a:t>. Do tabulky doplň vzdálenosti uražené automobilem za různé doby.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" y="1556792"/>
          <a:ext cx="9143999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5574"/>
                <a:gridCol w="864096"/>
                <a:gridCol w="1224136"/>
                <a:gridCol w="1152128"/>
                <a:gridCol w="1224136"/>
                <a:gridCol w="1296144"/>
                <a:gridCol w="1296144"/>
                <a:gridCol w="13316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 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1,5 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0,1 h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45 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30 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5 400 s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396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1328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16200000" flipH="1">
            <a:off x="4463988" y="2384884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004048" y="3068960"/>
            <a:ext cx="38884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15 min = 15 : 60 = 0,25 h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13285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27,5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16200000" flipH="1">
            <a:off x="5220072" y="2420888"/>
            <a:ext cx="1224136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004048" y="2996952"/>
            <a:ext cx="38884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45 min = 45 : 60 = 0,75 h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13285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82,5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rot="16200000" flipH="1">
            <a:off x="6444208" y="2492896"/>
            <a:ext cx="1224136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76056" y="3068960"/>
            <a:ext cx="38884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30 min = 30 : 60 = 0,5 h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213285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16200000" flipH="1">
            <a:off x="7812360" y="2420888"/>
            <a:ext cx="1224136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35488" y="3068960"/>
            <a:ext cx="460851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5 400 s = 5 400 : 3 600 = 1,5 h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100392" y="213285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165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10" grpId="0" animBg="1"/>
      <p:bldP spid="10" grpId="1" animBg="1"/>
      <p:bldP spid="11" grpId="0"/>
      <p:bldP spid="13" grpId="0" animBg="1"/>
      <p:bldP spid="13" grpId="1" animBg="1"/>
      <p:bldP spid="14" grpId="0"/>
      <p:bldP spid="16" grpId="0" animBg="1"/>
      <p:bldP spid="16" grpId="1" animBg="1"/>
      <p:bldP spid="17" grpId="0"/>
      <p:bldP spid="19" grpId="0" animBg="1"/>
      <p:bldP spid="19" grpId="1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5. Jakou dráhu urazí za 2 hodiny těleso, které se pohybuje rychlostí 15 m/s?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1196752"/>
            <a:ext cx="89644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 = 2 h</a:t>
            </a:r>
          </a:p>
          <a:p>
            <a:r>
              <a:rPr lang="cs-CZ" sz="2800" u="sng" dirty="0" smtClean="0"/>
              <a:t>v = 15 m/s</a:t>
            </a:r>
          </a:p>
          <a:p>
            <a:r>
              <a:rPr lang="cs-CZ" sz="2800" dirty="0" smtClean="0"/>
              <a:t>s = ? km</a:t>
            </a:r>
          </a:p>
          <a:p>
            <a:r>
              <a:rPr lang="cs-CZ" sz="2800" dirty="0" smtClean="0"/>
              <a:t>s = v . t</a:t>
            </a:r>
          </a:p>
          <a:p>
            <a:r>
              <a:rPr lang="cs-CZ" sz="2800" dirty="0" smtClean="0"/>
              <a:t>s = 54 . 2</a:t>
            </a:r>
          </a:p>
          <a:p>
            <a:r>
              <a:rPr lang="cs-CZ" sz="2800" dirty="0" smtClean="0"/>
              <a:t>s = 108 km</a:t>
            </a:r>
          </a:p>
          <a:p>
            <a:endParaRPr lang="cs-CZ" sz="2800" dirty="0" smtClean="0"/>
          </a:p>
          <a:p>
            <a:r>
              <a:rPr lang="cs-CZ" sz="2800" dirty="0" smtClean="0"/>
              <a:t>Těleso urazí za 2 hodiny 108 km.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162880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15 . 3,6 = 54 km/h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6. Těžební stroj postupuje rychlostí 20 centimetrů za hodinu. Jakou dráhu urazí za týden při nepřetržitém provozu?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26876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20 cm/h</a:t>
            </a:r>
          </a:p>
          <a:p>
            <a:r>
              <a:rPr lang="cs-CZ" sz="2800" u="sng" dirty="0" smtClean="0"/>
              <a:t>t = 1 týden</a:t>
            </a:r>
          </a:p>
          <a:p>
            <a:r>
              <a:rPr lang="cs-CZ" sz="2800" dirty="0" smtClean="0"/>
              <a:t>s = ? cm</a:t>
            </a:r>
          </a:p>
          <a:p>
            <a:r>
              <a:rPr lang="cs-CZ" sz="2800" dirty="0" smtClean="0"/>
              <a:t>s = v . t </a:t>
            </a:r>
          </a:p>
          <a:p>
            <a:r>
              <a:rPr lang="cs-CZ" sz="2800" dirty="0" smtClean="0"/>
              <a:t>s = 20 . 168</a:t>
            </a:r>
          </a:p>
          <a:p>
            <a:r>
              <a:rPr lang="cs-CZ" sz="2800" dirty="0" smtClean="0"/>
              <a:t>s = 3 360 cm = 33,6 m</a:t>
            </a:r>
          </a:p>
          <a:p>
            <a:r>
              <a:rPr lang="cs-CZ" sz="2800" dirty="0" smtClean="0"/>
              <a:t>Těžební stroj urazí dráhu 33,6 m.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170080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7 dnů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170080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7 . 24 h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170080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168 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7. Autíčko autodráhy jezdí průměrnou rychlostí 2 m/s.                         Za minutu projede pětkrát celý okruh. Jak dlouhý je okruh? </a:t>
            </a:r>
            <a:endParaRPr lang="cs-CZ" sz="2800" dirty="0"/>
          </a:p>
        </p:txBody>
      </p:sp>
      <p:pic>
        <p:nvPicPr>
          <p:cNvPr id="3074" name="Picture 2" descr="http://www.partyfun.cz/Autodraha-Touring-Car-Masters-photo-detailweb-GCD1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501008"/>
            <a:ext cx="3217540" cy="24131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1628800"/>
            <a:ext cx="51480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r>
              <a:rPr lang="cs-CZ" sz="2800" baseline="-25000" dirty="0" smtClean="0"/>
              <a:t>5</a:t>
            </a:r>
            <a:r>
              <a:rPr lang="cs-CZ" sz="2800" dirty="0" smtClean="0"/>
              <a:t> = 1 min = 60 s</a:t>
            </a:r>
          </a:p>
          <a:p>
            <a:r>
              <a:rPr lang="cs-CZ" sz="2800" dirty="0" smtClean="0"/>
              <a:t>t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60 : 5 = 12 s</a:t>
            </a:r>
          </a:p>
          <a:p>
            <a:r>
              <a:rPr lang="cs-CZ" sz="2800" u="sng" dirty="0" smtClean="0"/>
              <a:t>v = 2 m/s</a:t>
            </a:r>
          </a:p>
          <a:p>
            <a:r>
              <a:rPr lang="cs-CZ" sz="2800" dirty="0" smtClean="0"/>
              <a:t>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? m</a:t>
            </a:r>
          </a:p>
          <a:p>
            <a:r>
              <a:rPr lang="cs-CZ" sz="2800" dirty="0" smtClean="0"/>
              <a:t>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v . t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2 . 12</a:t>
            </a:r>
          </a:p>
          <a:p>
            <a:r>
              <a:rPr lang="cs-CZ" sz="2800" u="dbl" dirty="0" smtClean="0"/>
              <a:t>s</a:t>
            </a:r>
            <a:r>
              <a:rPr lang="cs-CZ" sz="2800" u="dbl" baseline="-25000" dirty="0" smtClean="0"/>
              <a:t>1</a:t>
            </a:r>
            <a:r>
              <a:rPr lang="cs-CZ" sz="2800" u="dbl" dirty="0" smtClean="0"/>
              <a:t> = 24 m</a:t>
            </a:r>
          </a:p>
          <a:p>
            <a:r>
              <a:rPr lang="cs-CZ" sz="2800" dirty="0" smtClean="0"/>
              <a:t>Jeden okruh měří 24 metrů.</a:t>
            </a:r>
            <a:endParaRPr lang="cs-CZ" sz="2800" dirty="0"/>
          </a:p>
        </p:txBody>
      </p:sp>
      <p:pic>
        <p:nvPicPr>
          <p:cNvPr id="3078" name="Picture 6" descr="http://www.ddmstrakonice.cz/Images/autodra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196752"/>
            <a:ext cx="3076178" cy="2314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vega.fjfi.cvut.cz/docs/sfbe/figs/ros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420181">
            <a:off x="7184720" y="1576847"/>
            <a:ext cx="1314556" cy="1577467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8. Při mapování povrchu Marsu byl z družice vyslán paprsek. Vrátil se k družici za 0,7 s. V jaké výšce se v dané chvíli pohybovala družice? Rychlost světla je 300 000 km/s. </a:t>
            </a:r>
            <a:endParaRPr lang="cs-CZ" sz="2800" dirty="0"/>
          </a:p>
        </p:txBody>
      </p:sp>
      <p:pic>
        <p:nvPicPr>
          <p:cNvPr id="2050" name="Picture 2" descr="http://starchild.gsfc.nasa.gov/Images/StarChild/solar_system_level1/mar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869160"/>
            <a:ext cx="1573932" cy="1573932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5400000">
            <a:off x="6120172" y="3392996"/>
            <a:ext cx="2088232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6336196" y="3465004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0" y="1628800"/>
            <a:ext cx="51480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 = 0,7 : 2 = 0,35 s</a:t>
            </a:r>
          </a:p>
          <a:p>
            <a:r>
              <a:rPr lang="cs-CZ" sz="2800" u="sng" dirty="0" smtClean="0"/>
              <a:t>v = 300 000 km/s</a:t>
            </a:r>
          </a:p>
          <a:p>
            <a:r>
              <a:rPr lang="cs-CZ" sz="2800" dirty="0" smtClean="0"/>
              <a:t>s = ? km</a:t>
            </a:r>
          </a:p>
          <a:p>
            <a:r>
              <a:rPr lang="cs-CZ" sz="2800" dirty="0" smtClean="0"/>
              <a:t>s = v . t</a:t>
            </a:r>
          </a:p>
          <a:p>
            <a:r>
              <a:rPr lang="cs-CZ" sz="2800" dirty="0" smtClean="0"/>
              <a:t>s = 300 000 . 0,35</a:t>
            </a:r>
          </a:p>
          <a:p>
            <a:r>
              <a:rPr lang="cs-CZ" sz="2800" dirty="0" smtClean="0"/>
              <a:t>s = 105 000 km</a:t>
            </a:r>
          </a:p>
          <a:p>
            <a:endParaRPr lang="cs-CZ" sz="2800" dirty="0" smtClean="0"/>
          </a:p>
          <a:p>
            <a:r>
              <a:rPr lang="cs-CZ" sz="2800" dirty="0" smtClean="0"/>
              <a:t>Družice se pohybovala ve výšce 105 000 km nad povrchem Marsu.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tyden.cz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obrazek</a:t>
            </a:r>
            <a:r>
              <a:rPr lang="cs-CZ" dirty="0" smtClean="0">
                <a:hlinkClick r:id="rId2"/>
              </a:rPr>
              <a:t>/201008/4c74ea0d94d4c/volant1-4c74ebaa72582_275x183.jpg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ddmstrakonice.cz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autodraha.jpg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partyfun.cz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Autodraha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Touring</a:t>
            </a:r>
            <a:r>
              <a:rPr lang="cs-CZ" dirty="0" smtClean="0">
                <a:hlinkClick r:id="rId4"/>
              </a:rPr>
              <a:t>-Car-</a:t>
            </a:r>
            <a:r>
              <a:rPr lang="cs-CZ" dirty="0" err="1" smtClean="0">
                <a:hlinkClick r:id="rId4"/>
              </a:rPr>
              <a:t>Masters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photo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detailweb</a:t>
            </a:r>
            <a:r>
              <a:rPr lang="cs-CZ" dirty="0" smtClean="0">
                <a:hlinkClick r:id="rId4"/>
              </a:rPr>
              <a:t>-GCD1016.jpg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starchild.gsfc.nasa.gov/Images/StarChild/solar_system_level1/mars.gif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797</Words>
  <Application>Microsoft Office PowerPoint</Application>
  <PresentationFormat>Předvádění na obrazovce (4:3)</PresentationFormat>
  <Paragraphs>150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26</cp:revision>
  <dcterms:modified xsi:type="dcterms:W3CDTF">2012-05-20T11:15:37Z</dcterms:modified>
</cp:coreProperties>
</file>