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75" r:id="rId3"/>
    <p:sldId id="272" r:id="rId4"/>
    <p:sldId id="273" r:id="rId5"/>
    <p:sldId id="260" r:id="rId6"/>
    <p:sldId id="264" r:id="rId7"/>
    <p:sldId id="265" r:id="rId8"/>
    <p:sldId id="266" r:id="rId9"/>
    <p:sldId id="267" r:id="rId10"/>
    <p:sldId id="268" r:id="rId11"/>
    <p:sldId id="274" r:id="rId12"/>
    <p:sldId id="263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432" autoAdjust="0"/>
    <p:restoredTop sz="94660"/>
  </p:normalViewPr>
  <p:slideViewPr>
    <p:cSldViewPr>
      <p:cViewPr varScale="1">
        <p:scale>
          <a:sx n="103" d="100"/>
          <a:sy n="103" d="100"/>
        </p:scale>
        <p:origin x="-210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0" y="1988840"/>
            <a:ext cx="91440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7200" b="1" dirty="0" smtClean="0">
                <a:solidFill>
                  <a:srgbClr val="FF0000"/>
                </a:solidFill>
              </a:rPr>
              <a:t>Čas pohybu</a:t>
            </a:r>
            <a:endParaRPr lang="cs-CZ" sz="7200" b="1" dirty="0">
              <a:solidFill>
                <a:srgbClr val="FF0000"/>
              </a:solidFill>
            </a:endParaRPr>
          </a:p>
        </p:txBody>
      </p:sp>
      <p:pic>
        <p:nvPicPr>
          <p:cNvPr id="3" name="obrázek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35696" y="0"/>
            <a:ext cx="5753100" cy="1409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Podnadpis 2"/>
          <p:cNvSpPr txBox="1">
            <a:spLocks/>
          </p:cNvSpPr>
          <p:nvPr/>
        </p:nvSpPr>
        <p:spPr>
          <a:xfrm>
            <a:off x="0" y="5105400"/>
            <a:ext cx="9144000" cy="1752600"/>
          </a:xfrm>
          <a:prstGeom prst="rect">
            <a:avLst/>
          </a:prstGeom>
        </p:spPr>
        <p:txBody>
          <a:bodyPr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1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Autor: Pavlína</a:t>
            </a:r>
            <a:r>
              <a:rPr kumimoji="0" lang="cs-CZ" sz="16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Čermáková</a:t>
            </a:r>
            <a:endParaRPr kumimoji="0" lang="cs-CZ" sz="1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Vytvořeno v rámci v projektu „EU peníze školám“ </a:t>
            </a: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16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OP VK oblast podpory 1.4 s názvem Zlepšení podmínek pro vzdělávání na základních školách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928153" y="4077072"/>
            <a:ext cx="3287695" cy="369332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VY_32_INOVACE_13_Čas pohybu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2123728" cy="461665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Jednotky času</a:t>
            </a:r>
            <a:endParaRPr lang="cs-CZ" sz="2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827584" y="1412776"/>
            <a:ext cx="108012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den</a:t>
            </a:r>
            <a:endParaRPr lang="cs-CZ" sz="32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2267744" y="1412776"/>
            <a:ext cx="5760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h</a:t>
            </a:r>
            <a:endParaRPr lang="cs-CZ" sz="32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3419872" y="1412776"/>
            <a:ext cx="100811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min</a:t>
            </a:r>
            <a:endParaRPr lang="cs-CZ" sz="32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4932040" y="1412776"/>
            <a:ext cx="43204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s</a:t>
            </a:r>
            <a:endParaRPr lang="cs-CZ" sz="3200" b="1" dirty="0"/>
          </a:p>
        </p:txBody>
      </p:sp>
      <p:grpSp>
        <p:nvGrpSpPr>
          <p:cNvPr id="15" name="Skupina 14"/>
          <p:cNvGrpSpPr/>
          <p:nvPr/>
        </p:nvGrpSpPr>
        <p:grpSpPr>
          <a:xfrm>
            <a:off x="827584" y="476672"/>
            <a:ext cx="1800200" cy="1656184"/>
            <a:chOff x="1259632" y="2492896"/>
            <a:chExt cx="1800200" cy="1656184"/>
          </a:xfrm>
        </p:grpSpPr>
        <p:sp>
          <p:nvSpPr>
            <p:cNvPr id="7" name="Oblouk 6"/>
            <p:cNvSpPr/>
            <p:nvPr/>
          </p:nvSpPr>
          <p:spPr>
            <a:xfrm rot="7865508">
              <a:off x="1331640" y="2420888"/>
              <a:ext cx="1656184" cy="1800200"/>
            </a:xfrm>
            <a:prstGeom prst="arc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9" name="Přímá spojovací čára 8"/>
            <p:cNvCxnSpPr>
              <a:stCxn id="7" idx="0"/>
            </p:cNvCxnSpPr>
            <p:nvPr/>
          </p:nvCxnSpPr>
          <p:spPr>
            <a:xfrm rot="16200000" flipH="1" flipV="1">
              <a:off x="2722710" y="3817668"/>
              <a:ext cx="20461" cy="210314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11" name="Přímá spojovací čára 10"/>
            <p:cNvCxnSpPr/>
            <p:nvPr/>
          </p:nvCxnSpPr>
          <p:spPr>
            <a:xfrm rot="5400000">
              <a:off x="2699792" y="4005064"/>
              <a:ext cx="216024" cy="72008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16" name="Skupina 15"/>
          <p:cNvGrpSpPr/>
          <p:nvPr/>
        </p:nvGrpSpPr>
        <p:grpSpPr>
          <a:xfrm>
            <a:off x="2123728" y="548680"/>
            <a:ext cx="1800200" cy="1656184"/>
            <a:chOff x="1259632" y="2492896"/>
            <a:chExt cx="1800200" cy="1656184"/>
          </a:xfrm>
        </p:grpSpPr>
        <p:sp>
          <p:nvSpPr>
            <p:cNvPr id="17" name="Oblouk 16"/>
            <p:cNvSpPr/>
            <p:nvPr/>
          </p:nvSpPr>
          <p:spPr>
            <a:xfrm rot="7865508">
              <a:off x="1331640" y="2420888"/>
              <a:ext cx="1656184" cy="1800200"/>
            </a:xfrm>
            <a:prstGeom prst="arc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18" name="Přímá spojovací čára 17"/>
            <p:cNvCxnSpPr>
              <a:stCxn id="17" idx="0"/>
            </p:cNvCxnSpPr>
            <p:nvPr/>
          </p:nvCxnSpPr>
          <p:spPr>
            <a:xfrm rot="16200000" flipH="1" flipV="1">
              <a:off x="2722710" y="3817668"/>
              <a:ext cx="20461" cy="210314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19" name="Přímá spojovací čára 18"/>
            <p:cNvCxnSpPr/>
            <p:nvPr/>
          </p:nvCxnSpPr>
          <p:spPr>
            <a:xfrm rot="5400000">
              <a:off x="2699792" y="4005064"/>
              <a:ext cx="216024" cy="72008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20" name="Skupina 19"/>
          <p:cNvGrpSpPr/>
          <p:nvPr/>
        </p:nvGrpSpPr>
        <p:grpSpPr>
          <a:xfrm>
            <a:off x="3491880" y="548680"/>
            <a:ext cx="1800200" cy="1656184"/>
            <a:chOff x="1259632" y="2492896"/>
            <a:chExt cx="1800200" cy="1656184"/>
          </a:xfrm>
        </p:grpSpPr>
        <p:sp>
          <p:nvSpPr>
            <p:cNvPr id="21" name="Oblouk 20"/>
            <p:cNvSpPr/>
            <p:nvPr/>
          </p:nvSpPr>
          <p:spPr>
            <a:xfrm rot="7865508">
              <a:off x="1331640" y="2420888"/>
              <a:ext cx="1656184" cy="1800200"/>
            </a:xfrm>
            <a:prstGeom prst="arc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22" name="Přímá spojovací čára 21"/>
            <p:cNvCxnSpPr>
              <a:stCxn id="21" idx="0"/>
            </p:cNvCxnSpPr>
            <p:nvPr/>
          </p:nvCxnSpPr>
          <p:spPr>
            <a:xfrm rot="16200000" flipH="1" flipV="1">
              <a:off x="2722710" y="3817668"/>
              <a:ext cx="20461" cy="210314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23" name="Přímá spojovací čára 22"/>
            <p:cNvCxnSpPr/>
            <p:nvPr/>
          </p:nvCxnSpPr>
          <p:spPr>
            <a:xfrm rot="5400000">
              <a:off x="2699792" y="4005064"/>
              <a:ext cx="216024" cy="72008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24" name="Skupina 23"/>
          <p:cNvGrpSpPr/>
          <p:nvPr/>
        </p:nvGrpSpPr>
        <p:grpSpPr>
          <a:xfrm rot="10800000">
            <a:off x="3707904" y="1268760"/>
            <a:ext cx="1800200" cy="1656184"/>
            <a:chOff x="1259632" y="2492896"/>
            <a:chExt cx="1800200" cy="1656184"/>
          </a:xfrm>
        </p:grpSpPr>
        <p:sp>
          <p:nvSpPr>
            <p:cNvPr id="25" name="Oblouk 24"/>
            <p:cNvSpPr/>
            <p:nvPr/>
          </p:nvSpPr>
          <p:spPr>
            <a:xfrm rot="7865508">
              <a:off x="1331640" y="2420888"/>
              <a:ext cx="1656184" cy="1800200"/>
            </a:xfrm>
            <a:prstGeom prst="arc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26" name="Přímá spojovací čára 25"/>
            <p:cNvCxnSpPr>
              <a:stCxn id="25" idx="0"/>
            </p:cNvCxnSpPr>
            <p:nvPr/>
          </p:nvCxnSpPr>
          <p:spPr>
            <a:xfrm rot="16200000" flipH="1" flipV="1">
              <a:off x="2722710" y="3817668"/>
              <a:ext cx="20461" cy="210314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27" name="Přímá spojovací čára 26"/>
            <p:cNvCxnSpPr/>
            <p:nvPr/>
          </p:nvCxnSpPr>
          <p:spPr>
            <a:xfrm rot="5400000">
              <a:off x="2699792" y="4005064"/>
              <a:ext cx="216024" cy="72008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28" name="Skupina 27"/>
          <p:cNvGrpSpPr/>
          <p:nvPr/>
        </p:nvGrpSpPr>
        <p:grpSpPr>
          <a:xfrm rot="10800000">
            <a:off x="2267744" y="1196752"/>
            <a:ext cx="1800200" cy="1656184"/>
            <a:chOff x="1259632" y="2492896"/>
            <a:chExt cx="1800200" cy="1656184"/>
          </a:xfrm>
        </p:grpSpPr>
        <p:sp>
          <p:nvSpPr>
            <p:cNvPr id="29" name="Oblouk 28"/>
            <p:cNvSpPr/>
            <p:nvPr/>
          </p:nvSpPr>
          <p:spPr>
            <a:xfrm rot="7865508">
              <a:off x="1331640" y="2420888"/>
              <a:ext cx="1656184" cy="1800200"/>
            </a:xfrm>
            <a:prstGeom prst="arc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30" name="Přímá spojovací čára 29"/>
            <p:cNvCxnSpPr>
              <a:stCxn id="29" idx="0"/>
            </p:cNvCxnSpPr>
            <p:nvPr/>
          </p:nvCxnSpPr>
          <p:spPr>
            <a:xfrm rot="16200000" flipH="1" flipV="1">
              <a:off x="2722710" y="3817668"/>
              <a:ext cx="20461" cy="210314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31" name="Přímá spojovací čára 30"/>
            <p:cNvCxnSpPr/>
            <p:nvPr/>
          </p:nvCxnSpPr>
          <p:spPr>
            <a:xfrm rot="5400000">
              <a:off x="2699792" y="4005064"/>
              <a:ext cx="216024" cy="72008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32" name="Skupina 31"/>
          <p:cNvGrpSpPr/>
          <p:nvPr/>
        </p:nvGrpSpPr>
        <p:grpSpPr>
          <a:xfrm rot="10800000">
            <a:off x="899592" y="1196752"/>
            <a:ext cx="1800200" cy="1656184"/>
            <a:chOff x="1259632" y="2492896"/>
            <a:chExt cx="1800200" cy="1656184"/>
          </a:xfrm>
        </p:grpSpPr>
        <p:sp>
          <p:nvSpPr>
            <p:cNvPr id="33" name="Oblouk 32"/>
            <p:cNvSpPr/>
            <p:nvPr/>
          </p:nvSpPr>
          <p:spPr>
            <a:xfrm rot="7865508">
              <a:off x="1331640" y="2420888"/>
              <a:ext cx="1656184" cy="1800200"/>
            </a:xfrm>
            <a:prstGeom prst="arc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34" name="Přímá spojovací čára 33"/>
            <p:cNvCxnSpPr>
              <a:stCxn id="33" idx="0"/>
            </p:cNvCxnSpPr>
            <p:nvPr/>
          </p:nvCxnSpPr>
          <p:spPr>
            <a:xfrm rot="16200000" flipH="1" flipV="1">
              <a:off x="2722710" y="3817668"/>
              <a:ext cx="20461" cy="210314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35" name="Přímá spojovací čára 34"/>
            <p:cNvCxnSpPr/>
            <p:nvPr/>
          </p:nvCxnSpPr>
          <p:spPr>
            <a:xfrm rot="5400000">
              <a:off x="2699792" y="4005064"/>
              <a:ext cx="216024" cy="72008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</p:grpSp>
      <p:sp>
        <p:nvSpPr>
          <p:cNvPr id="36" name="TextovéPole 35"/>
          <p:cNvSpPr txBox="1"/>
          <p:nvPr/>
        </p:nvSpPr>
        <p:spPr>
          <a:xfrm>
            <a:off x="1331640" y="2276872"/>
            <a:ext cx="7920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. 24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2699792" y="2276872"/>
            <a:ext cx="7920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. 60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4067944" y="2276872"/>
            <a:ext cx="7920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. 60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4211960" y="620688"/>
            <a:ext cx="7920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: 60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2771800" y="620688"/>
            <a:ext cx="7920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: 60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1331640" y="620688"/>
            <a:ext cx="7920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: 24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0" y="3284984"/>
            <a:ext cx="2123728" cy="461665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Jednotky délky</a:t>
            </a:r>
            <a:endParaRPr lang="cs-CZ" sz="2400" b="1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827584" y="4365104"/>
            <a:ext cx="108012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km</a:t>
            </a:r>
            <a:endParaRPr lang="cs-CZ" sz="3200" b="1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2123728" y="4365104"/>
            <a:ext cx="108012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m</a:t>
            </a:r>
            <a:endParaRPr lang="cs-CZ" sz="3200" b="1" dirty="0"/>
          </a:p>
        </p:txBody>
      </p:sp>
      <p:sp>
        <p:nvSpPr>
          <p:cNvPr id="45" name="TextovéPole 44"/>
          <p:cNvSpPr txBox="1"/>
          <p:nvPr/>
        </p:nvSpPr>
        <p:spPr>
          <a:xfrm>
            <a:off x="3347864" y="4365104"/>
            <a:ext cx="108012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dm</a:t>
            </a:r>
            <a:endParaRPr lang="cs-CZ" sz="3200" b="1" dirty="0"/>
          </a:p>
        </p:txBody>
      </p:sp>
      <p:sp>
        <p:nvSpPr>
          <p:cNvPr id="46" name="TextovéPole 45"/>
          <p:cNvSpPr txBox="1"/>
          <p:nvPr/>
        </p:nvSpPr>
        <p:spPr>
          <a:xfrm>
            <a:off x="4716016" y="4365104"/>
            <a:ext cx="108012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cm</a:t>
            </a:r>
            <a:endParaRPr lang="cs-CZ" sz="3200" b="1" dirty="0"/>
          </a:p>
        </p:txBody>
      </p:sp>
      <p:sp>
        <p:nvSpPr>
          <p:cNvPr id="47" name="TextovéPole 46"/>
          <p:cNvSpPr txBox="1"/>
          <p:nvPr/>
        </p:nvSpPr>
        <p:spPr>
          <a:xfrm>
            <a:off x="6228184" y="4365104"/>
            <a:ext cx="108012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mm</a:t>
            </a:r>
            <a:endParaRPr lang="cs-CZ" sz="3200" b="1" dirty="0"/>
          </a:p>
        </p:txBody>
      </p:sp>
      <p:grpSp>
        <p:nvGrpSpPr>
          <p:cNvPr id="48" name="Skupina 47"/>
          <p:cNvGrpSpPr/>
          <p:nvPr/>
        </p:nvGrpSpPr>
        <p:grpSpPr>
          <a:xfrm>
            <a:off x="755576" y="3429000"/>
            <a:ext cx="1800200" cy="1656184"/>
            <a:chOff x="1259632" y="2492896"/>
            <a:chExt cx="1800200" cy="1656184"/>
          </a:xfrm>
        </p:grpSpPr>
        <p:sp>
          <p:nvSpPr>
            <p:cNvPr id="49" name="Oblouk 48"/>
            <p:cNvSpPr/>
            <p:nvPr/>
          </p:nvSpPr>
          <p:spPr>
            <a:xfrm rot="7865508">
              <a:off x="1331640" y="2420888"/>
              <a:ext cx="1656184" cy="1800200"/>
            </a:xfrm>
            <a:prstGeom prst="arc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50" name="Přímá spojovací čára 49"/>
            <p:cNvCxnSpPr>
              <a:stCxn id="49" idx="0"/>
            </p:cNvCxnSpPr>
            <p:nvPr/>
          </p:nvCxnSpPr>
          <p:spPr>
            <a:xfrm rot="16200000" flipH="1" flipV="1">
              <a:off x="2722710" y="3817668"/>
              <a:ext cx="20461" cy="210314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51" name="Přímá spojovací čára 50"/>
            <p:cNvCxnSpPr/>
            <p:nvPr/>
          </p:nvCxnSpPr>
          <p:spPr>
            <a:xfrm rot="5400000">
              <a:off x="2699792" y="4005064"/>
              <a:ext cx="216024" cy="72008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</p:grpSp>
      <p:sp>
        <p:nvSpPr>
          <p:cNvPr id="52" name="TextovéPole 51"/>
          <p:cNvSpPr txBox="1"/>
          <p:nvPr/>
        </p:nvSpPr>
        <p:spPr>
          <a:xfrm>
            <a:off x="1115616" y="5229200"/>
            <a:ext cx="12961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. 1 000</a:t>
            </a:r>
            <a:endParaRPr lang="cs-CZ" sz="2400" dirty="0">
              <a:solidFill>
                <a:srgbClr val="FF0000"/>
              </a:solidFill>
            </a:endParaRPr>
          </a:p>
        </p:txBody>
      </p:sp>
      <p:grpSp>
        <p:nvGrpSpPr>
          <p:cNvPr id="53" name="Skupina 52"/>
          <p:cNvGrpSpPr/>
          <p:nvPr/>
        </p:nvGrpSpPr>
        <p:grpSpPr>
          <a:xfrm>
            <a:off x="2123728" y="3501008"/>
            <a:ext cx="1800200" cy="1656184"/>
            <a:chOff x="1259632" y="2492896"/>
            <a:chExt cx="1800200" cy="1656184"/>
          </a:xfrm>
        </p:grpSpPr>
        <p:sp>
          <p:nvSpPr>
            <p:cNvPr id="54" name="Oblouk 53"/>
            <p:cNvSpPr/>
            <p:nvPr/>
          </p:nvSpPr>
          <p:spPr>
            <a:xfrm rot="7865508">
              <a:off x="1331640" y="2420888"/>
              <a:ext cx="1656184" cy="1800200"/>
            </a:xfrm>
            <a:prstGeom prst="arc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55" name="Přímá spojovací čára 54"/>
            <p:cNvCxnSpPr>
              <a:stCxn id="54" idx="0"/>
            </p:cNvCxnSpPr>
            <p:nvPr/>
          </p:nvCxnSpPr>
          <p:spPr>
            <a:xfrm rot="16200000" flipH="1" flipV="1">
              <a:off x="2722710" y="3817668"/>
              <a:ext cx="20461" cy="210314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56" name="Přímá spojovací čára 55"/>
            <p:cNvCxnSpPr/>
            <p:nvPr/>
          </p:nvCxnSpPr>
          <p:spPr>
            <a:xfrm rot="5400000">
              <a:off x="2699792" y="4005064"/>
              <a:ext cx="216024" cy="72008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</p:grpSp>
      <p:sp>
        <p:nvSpPr>
          <p:cNvPr id="57" name="TextovéPole 56"/>
          <p:cNvSpPr txBox="1"/>
          <p:nvPr/>
        </p:nvSpPr>
        <p:spPr>
          <a:xfrm>
            <a:off x="2771800" y="5229200"/>
            <a:ext cx="7200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. 10</a:t>
            </a:r>
            <a:endParaRPr lang="cs-CZ" sz="2400" dirty="0">
              <a:solidFill>
                <a:srgbClr val="FF0000"/>
              </a:solidFill>
            </a:endParaRPr>
          </a:p>
        </p:txBody>
      </p:sp>
      <p:grpSp>
        <p:nvGrpSpPr>
          <p:cNvPr id="58" name="Skupina 57"/>
          <p:cNvGrpSpPr/>
          <p:nvPr/>
        </p:nvGrpSpPr>
        <p:grpSpPr>
          <a:xfrm>
            <a:off x="3491880" y="3501008"/>
            <a:ext cx="1800200" cy="1656184"/>
            <a:chOff x="1259632" y="2492896"/>
            <a:chExt cx="1800200" cy="1656184"/>
          </a:xfrm>
        </p:grpSpPr>
        <p:sp>
          <p:nvSpPr>
            <p:cNvPr id="59" name="Oblouk 58"/>
            <p:cNvSpPr/>
            <p:nvPr/>
          </p:nvSpPr>
          <p:spPr>
            <a:xfrm rot="7865508">
              <a:off x="1331640" y="2420888"/>
              <a:ext cx="1656184" cy="1800200"/>
            </a:xfrm>
            <a:prstGeom prst="arc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60" name="Přímá spojovací čára 59"/>
            <p:cNvCxnSpPr>
              <a:stCxn id="59" idx="0"/>
            </p:cNvCxnSpPr>
            <p:nvPr/>
          </p:nvCxnSpPr>
          <p:spPr>
            <a:xfrm rot="16200000" flipH="1" flipV="1">
              <a:off x="2722710" y="3817668"/>
              <a:ext cx="20461" cy="210314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61" name="Přímá spojovací čára 60"/>
            <p:cNvCxnSpPr/>
            <p:nvPr/>
          </p:nvCxnSpPr>
          <p:spPr>
            <a:xfrm rot="5400000">
              <a:off x="2699792" y="4005064"/>
              <a:ext cx="216024" cy="72008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</p:grpSp>
      <p:sp>
        <p:nvSpPr>
          <p:cNvPr id="62" name="TextovéPole 61"/>
          <p:cNvSpPr txBox="1"/>
          <p:nvPr/>
        </p:nvSpPr>
        <p:spPr>
          <a:xfrm>
            <a:off x="4067944" y="5229200"/>
            <a:ext cx="7200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. 10</a:t>
            </a:r>
            <a:endParaRPr lang="cs-CZ" sz="2400" dirty="0">
              <a:solidFill>
                <a:srgbClr val="FF0000"/>
              </a:solidFill>
            </a:endParaRPr>
          </a:p>
        </p:txBody>
      </p:sp>
      <p:grpSp>
        <p:nvGrpSpPr>
          <p:cNvPr id="63" name="Skupina 62"/>
          <p:cNvGrpSpPr/>
          <p:nvPr/>
        </p:nvGrpSpPr>
        <p:grpSpPr>
          <a:xfrm>
            <a:off x="4860032" y="3501008"/>
            <a:ext cx="1800200" cy="1656184"/>
            <a:chOff x="1259632" y="2492896"/>
            <a:chExt cx="1800200" cy="1656184"/>
          </a:xfrm>
        </p:grpSpPr>
        <p:sp>
          <p:nvSpPr>
            <p:cNvPr id="64" name="Oblouk 63"/>
            <p:cNvSpPr/>
            <p:nvPr/>
          </p:nvSpPr>
          <p:spPr>
            <a:xfrm rot="7865508">
              <a:off x="1331640" y="2420888"/>
              <a:ext cx="1656184" cy="1800200"/>
            </a:xfrm>
            <a:prstGeom prst="arc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65" name="Přímá spojovací čára 64"/>
            <p:cNvCxnSpPr>
              <a:stCxn id="64" idx="0"/>
            </p:cNvCxnSpPr>
            <p:nvPr/>
          </p:nvCxnSpPr>
          <p:spPr>
            <a:xfrm rot="16200000" flipH="1" flipV="1">
              <a:off x="2722710" y="3817668"/>
              <a:ext cx="20461" cy="210314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66" name="Přímá spojovací čára 65"/>
            <p:cNvCxnSpPr/>
            <p:nvPr/>
          </p:nvCxnSpPr>
          <p:spPr>
            <a:xfrm rot="5400000">
              <a:off x="2699792" y="4005064"/>
              <a:ext cx="216024" cy="72008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</p:grpSp>
      <p:sp>
        <p:nvSpPr>
          <p:cNvPr id="67" name="TextovéPole 66"/>
          <p:cNvSpPr txBox="1"/>
          <p:nvPr/>
        </p:nvSpPr>
        <p:spPr>
          <a:xfrm>
            <a:off x="5508104" y="5229200"/>
            <a:ext cx="7200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. 10</a:t>
            </a:r>
            <a:endParaRPr lang="cs-CZ" sz="2400" dirty="0">
              <a:solidFill>
                <a:srgbClr val="FF0000"/>
              </a:solidFill>
            </a:endParaRPr>
          </a:p>
        </p:txBody>
      </p:sp>
      <p:grpSp>
        <p:nvGrpSpPr>
          <p:cNvPr id="68" name="Skupina 67"/>
          <p:cNvGrpSpPr/>
          <p:nvPr/>
        </p:nvGrpSpPr>
        <p:grpSpPr>
          <a:xfrm rot="10800000">
            <a:off x="5004048" y="4221088"/>
            <a:ext cx="1800200" cy="1656184"/>
            <a:chOff x="1259632" y="2492896"/>
            <a:chExt cx="1800200" cy="1656184"/>
          </a:xfrm>
        </p:grpSpPr>
        <p:sp>
          <p:nvSpPr>
            <p:cNvPr id="69" name="Oblouk 68"/>
            <p:cNvSpPr/>
            <p:nvPr/>
          </p:nvSpPr>
          <p:spPr>
            <a:xfrm rot="7865508">
              <a:off x="1331640" y="2420888"/>
              <a:ext cx="1656184" cy="1800200"/>
            </a:xfrm>
            <a:prstGeom prst="arc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70" name="Přímá spojovací čára 69"/>
            <p:cNvCxnSpPr>
              <a:stCxn id="69" idx="0"/>
            </p:cNvCxnSpPr>
            <p:nvPr/>
          </p:nvCxnSpPr>
          <p:spPr>
            <a:xfrm rot="16200000" flipH="1" flipV="1">
              <a:off x="2722710" y="3817668"/>
              <a:ext cx="20461" cy="210314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71" name="Přímá spojovací čára 70"/>
            <p:cNvCxnSpPr/>
            <p:nvPr/>
          </p:nvCxnSpPr>
          <p:spPr>
            <a:xfrm rot="5400000">
              <a:off x="2699792" y="4005064"/>
              <a:ext cx="216024" cy="72008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</p:grpSp>
      <p:sp>
        <p:nvSpPr>
          <p:cNvPr id="72" name="TextovéPole 71"/>
          <p:cNvSpPr txBox="1"/>
          <p:nvPr/>
        </p:nvSpPr>
        <p:spPr>
          <a:xfrm>
            <a:off x="5508104" y="3645024"/>
            <a:ext cx="7200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: 10</a:t>
            </a:r>
            <a:endParaRPr lang="cs-CZ" sz="2400" dirty="0">
              <a:solidFill>
                <a:srgbClr val="FF0000"/>
              </a:solidFill>
            </a:endParaRPr>
          </a:p>
        </p:txBody>
      </p:sp>
      <p:grpSp>
        <p:nvGrpSpPr>
          <p:cNvPr id="73" name="Skupina 72"/>
          <p:cNvGrpSpPr/>
          <p:nvPr/>
        </p:nvGrpSpPr>
        <p:grpSpPr>
          <a:xfrm rot="10800000">
            <a:off x="3635896" y="4221088"/>
            <a:ext cx="1800200" cy="1656184"/>
            <a:chOff x="1259632" y="2492896"/>
            <a:chExt cx="1800200" cy="1656184"/>
          </a:xfrm>
        </p:grpSpPr>
        <p:sp>
          <p:nvSpPr>
            <p:cNvPr id="74" name="Oblouk 73"/>
            <p:cNvSpPr/>
            <p:nvPr/>
          </p:nvSpPr>
          <p:spPr>
            <a:xfrm rot="7865508">
              <a:off x="1331640" y="2420888"/>
              <a:ext cx="1656184" cy="1800200"/>
            </a:xfrm>
            <a:prstGeom prst="arc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75" name="Přímá spojovací čára 74"/>
            <p:cNvCxnSpPr>
              <a:stCxn id="74" idx="0"/>
            </p:cNvCxnSpPr>
            <p:nvPr/>
          </p:nvCxnSpPr>
          <p:spPr>
            <a:xfrm rot="16200000" flipH="1" flipV="1">
              <a:off x="2722710" y="3817668"/>
              <a:ext cx="20461" cy="210314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76" name="Přímá spojovací čára 75"/>
            <p:cNvCxnSpPr/>
            <p:nvPr/>
          </p:nvCxnSpPr>
          <p:spPr>
            <a:xfrm rot="5400000">
              <a:off x="2699792" y="4005064"/>
              <a:ext cx="216024" cy="72008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</p:grpSp>
      <p:sp>
        <p:nvSpPr>
          <p:cNvPr id="77" name="TextovéPole 76"/>
          <p:cNvSpPr txBox="1"/>
          <p:nvPr/>
        </p:nvSpPr>
        <p:spPr>
          <a:xfrm>
            <a:off x="4139952" y="3645024"/>
            <a:ext cx="7200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: 10</a:t>
            </a:r>
            <a:endParaRPr lang="cs-CZ" sz="2400" dirty="0">
              <a:solidFill>
                <a:srgbClr val="FF0000"/>
              </a:solidFill>
            </a:endParaRPr>
          </a:p>
        </p:txBody>
      </p:sp>
      <p:grpSp>
        <p:nvGrpSpPr>
          <p:cNvPr id="78" name="Skupina 77"/>
          <p:cNvGrpSpPr/>
          <p:nvPr/>
        </p:nvGrpSpPr>
        <p:grpSpPr>
          <a:xfrm rot="10800000">
            <a:off x="2267744" y="4221088"/>
            <a:ext cx="1800200" cy="1656184"/>
            <a:chOff x="1259632" y="2492896"/>
            <a:chExt cx="1800200" cy="1656184"/>
          </a:xfrm>
        </p:grpSpPr>
        <p:sp>
          <p:nvSpPr>
            <p:cNvPr id="79" name="Oblouk 78"/>
            <p:cNvSpPr/>
            <p:nvPr/>
          </p:nvSpPr>
          <p:spPr>
            <a:xfrm rot="7865508">
              <a:off x="1331640" y="2420888"/>
              <a:ext cx="1656184" cy="1800200"/>
            </a:xfrm>
            <a:prstGeom prst="arc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80" name="Přímá spojovací čára 79"/>
            <p:cNvCxnSpPr>
              <a:stCxn id="79" idx="0"/>
            </p:cNvCxnSpPr>
            <p:nvPr/>
          </p:nvCxnSpPr>
          <p:spPr>
            <a:xfrm rot="16200000" flipH="1" flipV="1">
              <a:off x="2722710" y="3817668"/>
              <a:ext cx="20461" cy="210314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81" name="Přímá spojovací čára 80"/>
            <p:cNvCxnSpPr/>
            <p:nvPr/>
          </p:nvCxnSpPr>
          <p:spPr>
            <a:xfrm rot="5400000">
              <a:off x="2699792" y="4005064"/>
              <a:ext cx="216024" cy="72008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</p:grpSp>
      <p:sp>
        <p:nvSpPr>
          <p:cNvPr id="82" name="TextovéPole 81"/>
          <p:cNvSpPr txBox="1"/>
          <p:nvPr/>
        </p:nvSpPr>
        <p:spPr>
          <a:xfrm>
            <a:off x="2771800" y="3645024"/>
            <a:ext cx="7200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: 10</a:t>
            </a:r>
            <a:endParaRPr lang="cs-CZ" sz="2400" dirty="0">
              <a:solidFill>
                <a:srgbClr val="FF0000"/>
              </a:solidFill>
            </a:endParaRPr>
          </a:p>
        </p:txBody>
      </p:sp>
      <p:grpSp>
        <p:nvGrpSpPr>
          <p:cNvPr id="83" name="Skupina 82"/>
          <p:cNvGrpSpPr/>
          <p:nvPr/>
        </p:nvGrpSpPr>
        <p:grpSpPr>
          <a:xfrm rot="10800000">
            <a:off x="899592" y="4221088"/>
            <a:ext cx="1800200" cy="1656184"/>
            <a:chOff x="1259632" y="2492896"/>
            <a:chExt cx="1800200" cy="1656184"/>
          </a:xfrm>
        </p:grpSpPr>
        <p:sp>
          <p:nvSpPr>
            <p:cNvPr id="84" name="Oblouk 83"/>
            <p:cNvSpPr/>
            <p:nvPr/>
          </p:nvSpPr>
          <p:spPr>
            <a:xfrm rot="7865508">
              <a:off x="1331640" y="2420888"/>
              <a:ext cx="1656184" cy="1800200"/>
            </a:xfrm>
            <a:prstGeom prst="arc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85" name="Přímá spojovací čára 84"/>
            <p:cNvCxnSpPr>
              <a:stCxn id="84" idx="0"/>
            </p:cNvCxnSpPr>
            <p:nvPr/>
          </p:nvCxnSpPr>
          <p:spPr>
            <a:xfrm rot="16200000" flipH="1" flipV="1">
              <a:off x="2722710" y="3817668"/>
              <a:ext cx="20461" cy="210314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86" name="Přímá spojovací čára 85"/>
            <p:cNvCxnSpPr/>
            <p:nvPr/>
          </p:nvCxnSpPr>
          <p:spPr>
            <a:xfrm rot="5400000">
              <a:off x="2699792" y="4005064"/>
              <a:ext cx="216024" cy="72008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</p:grpSp>
      <p:sp>
        <p:nvSpPr>
          <p:cNvPr id="87" name="TextovéPole 86"/>
          <p:cNvSpPr txBox="1"/>
          <p:nvPr/>
        </p:nvSpPr>
        <p:spPr>
          <a:xfrm>
            <a:off x="1259632" y="3717032"/>
            <a:ext cx="10801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: 1 000</a:t>
            </a:r>
            <a:endParaRPr lang="cs-CZ" sz="2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945801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7" fill="hold">
                      <p:stCondLst>
                        <p:cond delay="indefinite"/>
                      </p:stCondLst>
                      <p:childTnLst>
                        <p:par>
                          <p:cTn id="128" fill="hold">
                            <p:stCondLst>
                              <p:cond delay="0"/>
                            </p:stCondLst>
                            <p:childTnLst>
                              <p:par>
                                <p:cTn id="1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1" fill="hold">
                      <p:stCondLst>
                        <p:cond delay="indefinite"/>
                      </p:stCondLst>
                      <p:childTnLst>
                        <p:par>
                          <p:cTn id="132" fill="hold">
                            <p:stCondLst>
                              <p:cond delay="0"/>
                            </p:stCondLst>
                            <p:childTnLst>
                              <p:par>
                                <p:cTn id="1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>
                      <p:stCondLst>
                        <p:cond delay="indefinite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9" fill="hold">
                      <p:stCondLst>
                        <p:cond delay="indefinite"/>
                      </p:stCondLst>
                      <p:childTnLst>
                        <p:par>
                          <p:cTn id="140" fill="hold">
                            <p:stCondLst>
                              <p:cond delay="0"/>
                            </p:stCondLst>
                            <p:childTnLst>
                              <p:par>
                                <p:cTn id="1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7" fill="hold">
                      <p:stCondLst>
                        <p:cond delay="indefinite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1" fill="hold">
                      <p:stCondLst>
                        <p:cond delay="indefinite"/>
                      </p:stCondLst>
                      <p:childTnLst>
                        <p:par>
                          <p:cTn id="152" fill="hold">
                            <p:stCondLst>
                              <p:cond delay="0"/>
                            </p:stCondLst>
                            <p:childTnLst>
                              <p:par>
                                <p:cTn id="15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5" fill="hold">
                      <p:stCondLst>
                        <p:cond delay="indefinite"/>
                      </p:stCondLst>
                      <p:childTnLst>
                        <p:par>
                          <p:cTn id="156" fill="hold">
                            <p:stCondLst>
                              <p:cond delay="0"/>
                            </p:stCondLst>
                            <p:childTnLst>
                              <p:par>
                                <p:cTn id="15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/>
      <p:bldP spid="4" grpId="0"/>
      <p:bldP spid="5" grpId="0"/>
      <p:bldP spid="6" grpId="0"/>
      <p:bldP spid="36" grpId="0"/>
      <p:bldP spid="37" grpId="0"/>
      <p:bldP spid="38" grpId="0"/>
      <p:bldP spid="39" grpId="0"/>
      <p:bldP spid="40" grpId="0"/>
      <p:bldP spid="41" grpId="0"/>
      <p:bldP spid="42" grpId="0" animBg="1"/>
      <p:bldP spid="43" grpId="0"/>
      <p:bldP spid="44" grpId="0"/>
      <p:bldP spid="45" grpId="0"/>
      <p:bldP spid="46" grpId="0"/>
      <p:bldP spid="47" grpId="0"/>
      <p:bldP spid="52" grpId="0"/>
      <p:bldP spid="57" grpId="0"/>
      <p:bldP spid="62" grpId="0"/>
      <p:bldP spid="67" grpId="0"/>
      <p:bldP spid="72" grpId="0"/>
      <p:bldP spid="77" grpId="0"/>
      <p:bldP spid="82" grpId="0"/>
      <p:bldP spid="87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29924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Převeď: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0" y="548680"/>
            <a:ext cx="7786742" cy="57957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30000"/>
              </a:lnSpc>
            </a:pPr>
            <a:r>
              <a:rPr lang="cs-CZ" sz="3600" dirty="0" smtClean="0"/>
              <a:t>5 min (s)=  				</a:t>
            </a:r>
          </a:p>
          <a:p>
            <a:pPr>
              <a:lnSpc>
                <a:spcPct val="130000"/>
              </a:lnSpc>
            </a:pPr>
            <a:r>
              <a:rPr lang="cs-CZ" sz="3600" dirty="0" smtClean="0"/>
              <a:t>240 s (min)= 				</a:t>
            </a:r>
          </a:p>
          <a:p>
            <a:pPr>
              <a:lnSpc>
                <a:spcPct val="130000"/>
              </a:lnSpc>
            </a:pPr>
            <a:r>
              <a:rPr lang="cs-CZ" sz="3600" dirty="0" smtClean="0"/>
              <a:t>6 h (min)= 				</a:t>
            </a:r>
          </a:p>
          <a:p>
            <a:pPr>
              <a:lnSpc>
                <a:spcPct val="130000"/>
              </a:lnSpc>
            </a:pPr>
            <a:r>
              <a:rPr lang="cs-CZ" sz="3600" dirty="0" smtClean="0"/>
              <a:t>540 min (h)= 			</a:t>
            </a:r>
          </a:p>
          <a:p>
            <a:pPr>
              <a:lnSpc>
                <a:spcPct val="130000"/>
              </a:lnSpc>
            </a:pPr>
            <a:r>
              <a:rPr lang="cs-CZ" sz="3600" dirty="0" smtClean="0"/>
              <a:t>0,1 h (min)= 				</a:t>
            </a:r>
          </a:p>
          <a:p>
            <a:pPr>
              <a:lnSpc>
                <a:spcPct val="130000"/>
              </a:lnSpc>
            </a:pPr>
            <a:r>
              <a:rPr lang="cs-CZ" sz="3600" dirty="0" smtClean="0"/>
              <a:t>2 h (s)=					</a:t>
            </a:r>
          </a:p>
          <a:p>
            <a:pPr>
              <a:lnSpc>
                <a:spcPct val="130000"/>
              </a:lnSpc>
            </a:pPr>
            <a:r>
              <a:rPr lang="cs-CZ" sz="3600" dirty="0" smtClean="0"/>
              <a:t>3 h 12 min (min)= 			</a:t>
            </a:r>
          </a:p>
          <a:p>
            <a:pPr>
              <a:lnSpc>
                <a:spcPct val="130000"/>
              </a:lnSpc>
            </a:pPr>
            <a:r>
              <a:rPr lang="cs-CZ" sz="3600" dirty="0" smtClean="0"/>
              <a:t>1 h 10 min 45 s (s)=		</a:t>
            </a:r>
            <a:endParaRPr lang="cs-CZ" sz="3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051720" y="692696"/>
            <a:ext cx="14287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300 s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483768" y="1340768"/>
            <a:ext cx="14287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4 min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339752" y="2060848"/>
            <a:ext cx="17145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360 min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555776" y="2780928"/>
            <a:ext cx="14287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9 h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483768" y="3573016"/>
            <a:ext cx="14287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6 min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547664" y="4221088"/>
            <a:ext cx="14287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7200 s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419872" y="4941168"/>
            <a:ext cx="178595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192 min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851920" y="5661248"/>
            <a:ext cx="14287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4245 s</a:t>
            </a:r>
            <a:endParaRPr lang="cs-CZ" sz="36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835824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Převeď (vyjádři desetinným číslem):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42910" y="1071546"/>
            <a:ext cx="778674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		</a:t>
            </a:r>
            <a:endParaRPr lang="cs-CZ" sz="36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0" y="764704"/>
            <a:ext cx="7358114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3600" dirty="0" smtClean="0"/>
              <a:t>30 s (min) =</a:t>
            </a:r>
          </a:p>
          <a:p>
            <a:pPr>
              <a:lnSpc>
                <a:spcPct val="150000"/>
              </a:lnSpc>
            </a:pPr>
            <a:r>
              <a:rPr lang="cs-CZ" sz="3600" dirty="0" smtClean="0"/>
              <a:t>45 s (min) =</a:t>
            </a:r>
          </a:p>
          <a:p>
            <a:pPr>
              <a:lnSpc>
                <a:spcPct val="150000"/>
              </a:lnSpc>
            </a:pPr>
            <a:r>
              <a:rPr lang="cs-CZ" sz="3600" dirty="0" smtClean="0"/>
              <a:t>135 s (min) =</a:t>
            </a:r>
          </a:p>
          <a:p>
            <a:pPr>
              <a:lnSpc>
                <a:spcPct val="150000"/>
              </a:lnSpc>
            </a:pPr>
            <a:r>
              <a:rPr lang="cs-CZ" sz="3600" dirty="0" smtClean="0"/>
              <a:t>405 min (h) =</a:t>
            </a:r>
          </a:p>
          <a:p>
            <a:pPr>
              <a:lnSpc>
                <a:spcPct val="150000"/>
              </a:lnSpc>
            </a:pPr>
            <a:r>
              <a:rPr lang="cs-CZ" sz="3600" dirty="0" smtClean="0"/>
              <a:t>126 min (h) =</a:t>
            </a:r>
          </a:p>
          <a:p>
            <a:pPr>
              <a:lnSpc>
                <a:spcPct val="150000"/>
              </a:lnSpc>
            </a:pPr>
            <a:r>
              <a:rPr lang="cs-CZ" sz="3600" dirty="0" smtClean="0"/>
              <a:t>132 min (h) =</a:t>
            </a:r>
          </a:p>
          <a:p>
            <a:endParaRPr lang="cs-CZ" sz="36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339752" y="980728"/>
            <a:ext cx="178595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0,5 min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339752" y="1772816"/>
            <a:ext cx="221457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0,75 min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2555776" y="2708920"/>
            <a:ext cx="235745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2,25 min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2627784" y="3501008"/>
            <a:ext cx="207167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6,75 h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2771800" y="4221088"/>
            <a:ext cx="135732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2,1 h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2699792" y="5085184"/>
            <a:ext cx="135732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2,2 h</a:t>
            </a:r>
            <a:endParaRPr lang="cs-CZ" sz="36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2" grpId="0"/>
      <p:bldP spid="13" grpId="0"/>
      <p:bldP spid="14" grpId="0"/>
      <p:bldP spid="15" grpId="0"/>
      <p:bldP spid="16" grpId="0"/>
      <p:bldP spid="17" grpId="0"/>
      <p:bldP spid="1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TextovéPole 37"/>
          <p:cNvSpPr txBox="1"/>
          <p:nvPr/>
        </p:nvSpPr>
        <p:spPr>
          <a:xfrm>
            <a:off x="0" y="0"/>
            <a:ext cx="914400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Pyramida pro odvození vztahů mezi rychlostí, dráhou a časem</a:t>
            </a:r>
            <a:endParaRPr lang="cs-CZ" sz="2800" b="1" dirty="0">
              <a:solidFill>
                <a:srgbClr val="FF0000"/>
              </a:solidFill>
            </a:endParaRPr>
          </a:p>
        </p:txBody>
      </p:sp>
      <p:grpSp>
        <p:nvGrpSpPr>
          <p:cNvPr id="2" name="Skupina 43"/>
          <p:cNvGrpSpPr/>
          <p:nvPr/>
        </p:nvGrpSpPr>
        <p:grpSpPr>
          <a:xfrm>
            <a:off x="1115616" y="2060848"/>
            <a:ext cx="2160240" cy="2088232"/>
            <a:chOff x="1187624" y="4077072"/>
            <a:chExt cx="2160240" cy="2088232"/>
          </a:xfrm>
        </p:grpSpPr>
        <p:sp>
          <p:nvSpPr>
            <p:cNvPr id="39" name="TextovéPole 38"/>
            <p:cNvSpPr txBox="1"/>
            <p:nvPr/>
          </p:nvSpPr>
          <p:spPr>
            <a:xfrm>
              <a:off x="2051720" y="4509120"/>
              <a:ext cx="432048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600" b="1" dirty="0" smtClean="0"/>
                <a:t>s</a:t>
              </a:r>
              <a:endParaRPr lang="cs-CZ" sz="3600" b="1" dirty="0"/>
            </a:p>
          </p:txBody>
        </p:sp>
        <p:sp>
          <p:nvSpPr>
            <p:cNvPr id="40" name="TextovéPole 39"/>
            <p:cNvSpPr txBox="1"/>
            <p:nvPr/>
          </p:nvSpPr>
          <p:spPr>
            <a:xfrm>
              <a:off x="1763688" y="5373216"/>
              <a:ext cx="1080120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600" b="1" dirty="0" smtClean="0"/>
                <a:t>v . t</a:t>
              </a:r>
              <a:endParaRPr lang="cs-CZ" sz="3600" b="1" dirty="0"/>
            </a:p>
          </p:txBody>
        </p:sp>
        <p:sp>
          <p:nvSpPr>
            <p:cNvPr id="41" name="Rovnoramenný trojúhelník 40"/>
            <p:cNvSpPr/>
            <p:nvPr/>
          </p:nvSpPr>
          <p:spPr>
            <a:xfrm>
              <a:off x="1187624" y="4077072"/>
              <a:ext cx="2160240" cy="2088232"/>
            </a:xfrm>
            <a:prstGeom prst="triangle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43" name="Přímá spojovací čára 42"/>
            <p:cNvCxnSpPr/>
            <p:nvPr/>
          </p:nvCxnSpPr>
          <p:spPr>
            <a:xfrm rot="10800000" flipH="1">
              <a:off x="1691680" y="5301208"/>
              <a:ext cx="1080120" cy="0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</p:grpSp>
      <p:sp>
        <p:nvSpPr>
          <p:cNvPr id="45" name="Šipka doprava 44"/>
          <p:cNvSpPr/>
          <p:nvPr/>
        </p:nvSpPr>
        <p:spPr>
          <a:xfrm>
            <a:off x="3851920" y="2132856"/>
            <a:ext cx="936104" cy="216024"/>
          </a:xfrm>
          <a:prstGeom prst="rightArrow">
            <a:avLst/>
          </a:prstGeom>
          <a:solidFill>
            <a:srgbClr val="FF0000"/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TextovéPole 45"/>
          <p:cNvSpPr txBox="1"/>
          <p:nvPr/>
        </p:nvSpPr>
        <p:spPr>
          <a:xfrm>
            <a:off x="5004048" y="1988840"/>
            <a:ext cx="13681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dráha</a:t>
            </a:r>
            <a:endParaRPr lang="cs-CZ" sz="3200" dirty="0"/>
          </a:p>
        </p:txBody>
      </p:sp>
      <p:sp>
        <p:nvSpPr>
          <p:cNvPr id="47" name="TextovéPole 46"/>
          <p:cNvSpPr txBox="1"/>
          <p:nvPr/>
        </p:nvSpPr>
        <p:spPr>
          <a:xfrm>
            <a:off x="6372200" y="1988840"/>
            <a:ext cx="24482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s = v . t</a:t>
            </a:r>
            <a:endParaRPr lang="cs-CZ" sz="3200" b="1" dirty="0"/>
          </a:p>
        </p:txBody>
      </p:sp>
      <p:sp>
        <p:nvSpPr>
          <p:cNvPr id="48" name="Šipka doprava 47"/>
          <p:cNvSpPr/>
          <p:nvPr/>
        </p:nvSpPr>
        <p:spPr>
          <a:xfrm>
            <a:off x="3851920" y="3140968"/>
            <a:ext cx="936104" cy="216024"/>
          </a:xfrm>
          <a:prstGeom prst="rightArrow">
            <a:avLst/>
          </a:prstGeom>
          <a:solidFill>
            <a:srgbClr val="FF0000"/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TextovéPole 48"/>
          <p:cNvSpPr txBox="1"/>
          <p:nvPr/>
        </p:nvSpPr>
        <p:spPr>
          <a:xfrm>
            <a:off x="4932040" y="3068960"/>
            <a:ext cx="165618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rychlost</a:t>
            </a:r>
            <a:endParaRPr lang="cs-CZ" sz="3200" dirty="0"/>
          </a:p>
        </p:txBody>
      </p:sp>
      <p:sp>
        <p:nvSpPr>
          <p:cNvPr id="50" name="TextovéPole 49"/>
          <p:cNvSpPr txBox="1"/>
          <p:nvPr/>
        </p:nvSpPr>
        <p:spPr>
          <a:xfrm>
            <a:off x="6444208" y="3068960"/>
            <a:ext cx="24482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v = s : t</a:t>
            </a:r>
            <a:endParaRPr lang="cs-CZ" sz="3200" b="1" dirty="0"/>
          </a:p>
        </p:txBody>
      </p:sp>
      <p:sp>
        <p:nvSpPr>
          <p:cNvPr id="51" name="Šipka doprava 50"/>
          <p:cNvSpPr/>
          <p:nvPr/>
        </p:nvSpPr>
        <p:spPr>
          <a:xfrm>
            <a:off x="3779912" y="4221088"/>
            <a:ext cx="936104" cy="216024"/>
          </a:xfrm>
          <a:prstGeom prst="rightArrow">
            <a:avLst/>
          </a:prstGeom>
          <a:solidFill>
            <a:srgbClr val="FF0000"/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TextovéPole 51"/>
          <p:cNvSpPr txBox="1"/>
          <p:nvPr/>
        </p:nvSpPr>
        <p:spPr>
          <a:xfrm>
            <a:off x="5004048" y="4005064"/>
            <a:ext cx="79208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čas</a:t>
            </a:r>
            <a:endParaRPr lang="cs-CZ" sz="3200" dirty="0"/>
          </a:p>
        </p:txBody>
      </p:sp>
      <p:sp>
        <p:nvSpPr>
          <p:cNvPr id="53" name="TextovéPole 52"/>
          <p:cNvSpPr txBox="1"/>
          <p:nvPr/>
        </p:nvSpPr>
        <p:spPr>
          <a:xfrm>
            <a:off x="6228184" y="4005064"/>
            <a:ext cx="24482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t = s : v</a:t>
            </a:r>
            <a:endParaRPr lang="cs-CZ" sz="3200" b="1" dirty="0"/>
          </a:p>
        </p:txBody>
      </p:sp>
      <p:sp>
        <p:nvSpPr>
          <p:cNvPr id="44" name="Obdélník 43"/>
          <p:cNvSpPr/>
          <p:nvPr/>
        </p:nvSpPr>
        <p:spPr>
          <a:xfrm>
            <a:off x="1907704" y="2636912"/>
            <a:ext cx="432048" cy="43204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Obdélník 53"/>
          <p:cNvSpPr/>
          <p:nvPr/>
        </p:nvSpPr>
        <p:spPr>
          <a:xfrm>
            <a:off x="1619672" y="3501008"/>
            <a:ext cx="576064" cy="43204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Obdélník 54"/>
          <p:cNvSpPr/>
          <p:nvPr/>
        </p:nvSpPr>
        <p:spPr>
          <a:xfrm>
            <a:off x="2051720" y="3501008"/>
            <a:ext cx="648072" cy="43204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2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1" dur="20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2" dur="20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5" grpId="0" animBg="1"/>
      <p:bldP spid="46" grpId="0"/>
      <p:bldP spid="47" grpId="0"/>
      <p:bldP spid="48" grpId="0" animBg="1"/>
      <p:bldP spid="49" grpId="0"/>
      <p:bldP spid="50" grpId="0"/>
      <p:bldP spid="51" grpId="0" animBg="1"/>
      <p:bldP spid="52" grpId="0"/>
      <p:bldP spid="53" grpId="0"/>
      <p:bldP spid="44" grpId="0" animBg="1"/>
      <p:bldP spid="44" grpId="1" animBg="1"/>
      <p:bldP spid="54" grpId="0" animBg="1"/>
      <p:bldP spid="54" grpId="1" animBg="1"/>
      <p:bldP spid="55" grpId="0" animBg="1"/>
      <p:bldP spid="55" grpId="1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836712"/>
            <a:ext cx="93610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t = 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763688" y="548680"/>
            <a:ext cx="50405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u="sng" dirty="0" smtClean="0">
                <a:solidFill>
                  <a:srgbClr val="FF0000"/>
                </a:solidFill>
              </a:rPr>
              <a:t>s</a:t>
            </a:r>
          </a:p>
          <a:p>
            <a:r>
              <a:rPr lang="cs-CZ" sz="4000" b="1" dirty="0" smtClean="0">
                <a:solidFill>
                  <a:srgbClr val="FF0000"/>
                </a:solidFill>
              </a:rPr>
              <a:t>v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555776" y="908720"/>
            <a:ext cx="18002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... nebo</a:t>
            </a:r>
            <a:endParaRPr lang="cs-CZ" sz="40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4572000" y="908720"/>
            <a:ext cx="18002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t = s : v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0" y="2420888"/>
            <a:ext cx="9144000" cy="954107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Čas </a:t>
            </a:r>
            <a:r>
              <a:rPr lang="cs-CZ" sz="2800" b="1" dirty="0" smtClean="0"/>
              <a:t>rovnoměrného</a:t>
            </a:r>
            <a:r>
              <a:rPr lang="cs-CZ" sz="2800" dirty="0" smtClean="0"/>
              <a:t> pohybu spočítáme, když dráhu, kterou těleso urazilo, vydělíme rychlostí, kterou se těleso pohybovalo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0" y="4293096"/>
            <a:ext cx="9144000" cy="954107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Čas</a:t>
            </a:r>
            <a:r>
              <a:rPr lang="cs-CZ" sz="2800" b="1" dirty="0" smtClean="0"/>
              <a:t> nerovnoměrného </a:t>
            </a:r>
            <a:r>
              <a:rPr lang="cs-CZ" sz="2800" dirty="0" smtClean="0"/>
              <a:t>pohybu spočítáme, když dráhu, kterou těleso urazilo, vydělíme průměrnou rychlostí pohybu tělesa. 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 animBg="1"/>
      <p:bldP spid="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9144000" cy="954107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Př.1: Za jak dlouho ujdou turisté naučnou stezku Povydřím dlouhou 7 km, je-li jejich průměrná rychlost 4 km/h?</a:t>
            </a:r>
            <a:endParaRPr lang="cs-CZ" sz="2800" dirty="0"/>
          </a:p>
        </p:txBody>
      </p:sp>
      <p:pic>
        <p:nvPicPr>
          <p:cNvPr id="20482" name="Picture 2" descr="http://www.npsumava.cz/image/npsumava/obr1/jr_08_povydri3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84168" y="1124744"/>
            <a:ext cx="2857500" cy="2143125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0" y="1340768"/>
            <a:ext cx="2483768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s = 7 km</a:t>
            </a:r>
          </a:p>
          <a:p>
            <a:r>
              <a:rPr lang="cs-CZ" sz="2800" u="sng" dirty="0" smtClean="0"/>
              <a:t>v = 4 km/h</a:t>
            </a:r>
            <a:endParaRPr lang="cs-CZ" sz="2800" dirty="0" smtClean="0"/>
          </a:p>
          <a:p>
            <a:r>
              <a:rPr lang="cs-CZ" sz="2800" dirty="0" smtClean="0"/>
              <a:t>t = ? h</a:t>
            </a:r>
          </a:p>
          <a:p>
            <a:r>
              <a:rPr lang="cs-CZ" sz="2800" dirty="0" smtClean="0"/>
              <a:t>t = s : v</a:t>
            </a:r>
          </a:p>
          <a:p>
            <a:r>
              <a:rPr lang="cs-CZ" sz="2800" dirty="0" smtClean="0"/>
              <a:t>t = 7 : 4 h</a:t>
            </a:r>
            <a:endParaRPr lang="cs-CZ" sz="2800" dirty="0"/>
          </a:p>
          <a:p>
            <a:r>
              <a:rPr lang="cs-CZ" sz="2800" dirty="0" smtClean="0"/>
              <a:t>t = 1,75 h</a:t>
            </a:r>
          </a:p>
          <a:p>
            <a:r>
              <a:rPr lang="cs-CZ" sz="2800" dirty="0" smtClean="0"/>
              <a:t>t = 1 h 45 min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411760" y="2420888"/>
            <a:ext cx="3456384" cy="954107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0,75 h = 0,75 . 60 min</a:t>
            </a:r>
          </a:p>
          <a:p>
            <a:r>
              <a:rPr lang="cs-CZ" sz="2800" dirty="0" smtClean="0"/>
              <a:t>	 = 45 min</a:t>
            </a:r>
            <a:endParaRPr lang="cs-CZ" sz="2800" dirty="0"/>
          </a:p>
        </p:txBody>
      </p:sp>
      <p:cxnSp>
        <p:nvCxnSpPr>
          <p:cNvPr id="7" name="Přímá spojovací šipka 6"/>
          <p:cNvCxnSpPr/>
          <p:nvPr/>
        </p:nvCxnSpPr>
        <p:spPr>
          <a:xfrm rot="5400000" flipH="1" flipV="1">
            <a:off x="1547664" y="2852936"/>
            <a:ext cx="792088" cy="79208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8" name="TextovéPole 7"/>
          <p:cNvSpPr txBox="1"/>
          <p:nvPr/>
        </p:nvSpPr>
        <p:spPr>
          <a:xfrm>
            <a:off x="0" y="4653136"/>
            <a:ext cx="91440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Turisté projdou naučnou stezku za 1 h 45 min.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 animBg="1"/>
      <p:bldP spid="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9144000" cy="138499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Př.2: Voda v řece teče rychlostí 0,5 m/s. Za jak dlouho donese větev do sousední vesnice vzdálené 2 km? Předpokládej, že větev se pohybuje stejnou rychlostí jako řeka.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0" y="1484784"/>
            <a:ext cx="2771800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s = 2 km</a:t>
            </a:r>
          </a:p>
          <a:p>
            <a:r>
              <a:rPr lang="cs-CZ" sz="2800" u="sng" dirty="0" smtClean="0"/>
              <a:t>v = 0,5 m/s</a:t>
            </a:r>
            <a:endParaRPr lang="cs-CZ" sz="2800" dirty="0" smtClean="0"/>
          </a:p>
          <a:p>
            <a:r>
              <a:rPr lang="cs-CZ" sz="2800" dirty="0" smtClean="0"/>
              <a:t>t = ? s</a:t>
            </a:r>
          </a:p>
          <a:p>
            <a:r>
              <a:rPr lang="cs-CZ" sz="2800" dirty="0" smtClean="0"/>
              <a:t>t = s : v</a:t>
            </a:r>
          </a:p>
          <a:p>
            <a:r>
              <a:rPr lang="cs-CZ" sz="2800" dirty="0" smtClean="0"/>
              <a:t>t = 2 000 : 0,5 s</a:t>
            </a:r>
            <a:endParaRPr lang="cs-CZ" sz="2800" dirty="0"/>
          </a:p>
          <a:p>
            <a:r>
              <a:rPr lang="cs-CZ" sz="2800" dirty="0" smtClean="0"/>
              <a:t>t = 4 000 s</a:t>
            </a:r>
          </a:p>
          <a:p>
            <a:r>
              <a:rPr lang="cs-CZ" sz="2800" dirty="0" smtClean="0"/>
              <a:t>t = 1 h 6 min 40 s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331640" y="1484784"/>
            <a:ext cx="17281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= 2 000 m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491880" y="2708920"/>
            <a:ext cx="5652120" cy="52322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4 000 s = 4 000 : 3 600 = 1 h 400 s</a:t>
            </a:r>
            <a:endParaRPr lang="cs-CZ" sz="2800" dirty="0"/>
          </a:p>
        </p:txBody>
      </p:sp>
      <p:cxnSp>
        <p:nvCxnSpPr>
          <p:cNvPr id="6" name="Přímá spojovací šipka 5"/>
          <p:cNvCxnSpPr/>
          <p:nvPr/>
        </p:nvCxnSpPr>
        <p:spPr>
          <a:xfrm flipV="1">
            <a:off x="1691680" y="3284984"/>
            <a:ext cx="1656184" cy="576064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0" name="Přímá spojovací šipka 9"/>
          <p:cNvCxnSpPr/>
          <p:nvPr/>
        </p:nvCxnSpPr>
        <p:spPr>
          <a:xfrm rot="10800000">
            <a:off x="5292080" y="2276872"/>
            <a:ext cx="2592288" cy="43204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12" name="TextovéPole 11"/>
          <p:cNvSpPr txBox="1"/>
          <p:nvPr/>
        </p:nvSpPr>
        <p:spPr>
          <a:xfrm>
            <a:off x="4716016" y="1700808"/>
            <a:ext cx="4427984" cy="52322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400 s = 400 : 60 = 6 min 40 s</a:t>
            </a:r>
            <a:endParaRPr lang="cs-CZ" sz="28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0" y="4797152"/>
            <a:ext cx="91440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Větev dopluje do sousední vesnice za 1 h 6 min 40 s.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/>
      <p:bldP spid="5" grpId="0" animBg="1"/>
      <p:bldP spid="12" grpId="0" animBg="1"/>
      <p:bldP spid="1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9144000" cy="138499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Př.3: Sylva ráno zaspala. Stihne dojít do školy včas, nebo musí jet na kole? Škola je vzdálená 800 m a Sylva má být ve škole za 10 minut. Na kole by jela rychlostí 20 km/h, pěšky 5 km/</a:t>
            </a:r>
            <a:r>
              <a:rPr lang="cs-CZ" sz="2800" dirty="0" err="1" smtClean="0"/>
              <a:t>h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0" y="1340768"/>
            <a:ext cx="2483768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s = 800 m</a:t>
            </a:r>
          </a:p>
          <a:p>
            <a:r>
              <a:rPr lang="cs-CZ" sz="2800" u="sng" dirty="0" smtClean="0"/>
              <a:t>v = 5 km/h</a:t>
            </a:r>
            <a:endParaRPr lang="cs-CZ" sz="2800" dirty="0" smtClean="0"/>
          </a:p>
          <a:p>
            <a:r>
              <a:rPr lang="cs-CZ" sz="2800" dirty="0" smtClean="0"/>
              <a:t>t = ? h</a:t>
            </a:r>
          </a:p>
          <a:p>
            <a:r>
              <a:rPr lang="cs-CZ" sz="2800" dirty="0" smtClean="0"/>
              <a:t>t = s : v</a:t>
            </a:r>
          </a:p>
          <a:p>
            <a:r>
              <a:rPr lang="cs-CZ" sz="2800" dirty="0" smtClean="0"/>
              <a:t>t = 0,8 : 5 h</a:t>
            </a:r>
            <a:endParaRPr lang="cs-CZ" sz="2800" dirty="0"/>
          </a:p>
          <a:p>
            <a:r>
              <a:rPr lang="cs-CZ" sz="2800" dirty="0" smtClean="0"/>
              <a:t>t = 0,16 h</a:t>
            </a:r>
          </a:p>
          <a:p>
            <a:r>
              <a:rPr lang="cs-CZ" sz="2800" dirty="0" smtClean="0"/>
              <a:t>t = 9,6 min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547664" y="1340768"/>
            <a:ext cx="15121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= 0,8 km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555776" y="2780928"/>
            <a:ext cx="4824536" cy="52322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0,16 h = 0,16 . 60 min = 9,6 min</a:t>
            </a:r>
            <a:endParaRPr lang="cs-CZ" sz="2800" dirty="0"/>
          </a:p>
        </p:txBody>
      </p:sp>
      <p:cxnSp>
        <p:nvCxnSpPr>
          <p:cNvPr id="7" name="Přímá spojovací šipka 6"/>
          <p:cNvCxnSpPr>
            <a:endCxn id="6" idx="1"/>
          </p:cNvCxnSpPr>
          <p:nvPr/>
        </p:nvCxnSpPr>
        <p:spPr>
          <a:xfrm flipV="1">
            <a:off x="1547664" y="3042538"/>
            <a:ext cx="1008112" cy="602486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10" name="Šipka dolů 9"/>
          <p:cNvSpPr/>
          <p:nvPr/>
        </p:nvSpPr>
        <p:spPr>
          <a:xfrm>
            <a:off x="4788024" y="3501008"/>
            <a:ext cx="360040" cy="720080"/>
          </a:xfrm>
          <a:prstGeom prst="downArrow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extovéPole 10"/>
          <p:cNvSpPr txBox="1"/>
          <p:nvPr/>
        </p:nvSpPr>
        <p:spPr>
          <a:xfrm>
            <a:off x="3203848" y="4293096"/>
            <a:ext cx="4104456" cy="1384995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Na kole ... 4 krát rychlejší</a:t>
            </a:r>
          </a:p>
          <a:p>
            <a:r>
              <a:rPr lang="cs-CZ" sz="2800" dirty="0" smtClean="0"/>
              <a:t>	   ... 4 krát kratší čas</a:t>
            </a:r>
          </a:p>
          <a:p>
            <a:r>
              <a:rPr lang="cs-CZ" sz="2800" dirty="0" smtClean="0"/>
              <a:t>9,6 : 4 = 2,4 min</a:t>
            </a:r>
            <a:endParaRPr lang="cs-CZ" sz="28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0" y="6165304"/>
            <a:ext cx="91440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Sylva to stihne i pěšky. Na kole by byla ve škole za 2,4 minuty.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/>
      <p:bldP spid="6" grpId="0" animBg="1"/>
      <p:bldP spid="10" grpId="0" animBg="1"/>
      <p:bldP spid="11" grpId="0" animBg="1"/>
      <p:bldP spid="1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9144000" cy="1815882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Př.4: Za jak dlouho dorazí signál ze Země na sondu, která je u Merkuru? Merkur je od Země vzdálen nejméně 90 000 </a:t>
            </a:r>
            <a:r>
              <a:rPr lang="cs-CZ" sz="2800" dirty="0" err="1" smtClean="0"/>
              <a:t>000</a:t>
            </a:r>
            <a:r>
              <a:rPr lang="cs-CZ" sz="2800" dirty="0" smtClean="0"/>
              <a:t> km, nejvíce 210 000 </a:t>
            </a:r>
            <a:r>
              <a:rPr lang="cs-CZ" sz="2800" dirty="0" err="1" smtClean="0"/>
              <a:t>000</a:t>
            </a:r>
            <a:r>
              <a:rPr lang="cs-CZ" sz="2800" dirty="0" smtClean="0"/>
              <a:t> km. Signál se šíří rychlostí světla, tedy 300 000 km/s.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0" y="2492896"/>
            <a:ext cx="4283968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s = 90 000 </a:t>
            </a:r>
            <a:r>
              <a:rPr lang="cs-CZ" sz="2800" dirty="0" err="1" smtClean="0"/>
              <a:t>000</a:t>
            </a:r>
            <a:r>
              <a:rPr lang="cs-CZ" sz="2800" dirty="0" smtClean="0"/>
              <a:t> km</a:t>
            </a:r>
          </a:p>
          <a:p>
            <a:r>
              <a:rPr lang="cs-CZ" sz="2800" u="sng" dirty="0" smtClean="0"/>
              <a:t>v = 300 000 km/s</a:t>
            </a:r>
            <a:endParaRPr lang="cs-CZ" sz="2800" dirty="0" smtClean="0"/>
          </a:p>
          <a:p>
            <a:r>
              <a:rPr lang="cs-CZ" sz="2800" dirty="0" smtClean="0"/>
              <a:t>t = ? s</a:t>
            </a:r>
          </a:p>
          <a:p>
            <a:r>
              <a:rPr lang="cs-CZ" sz="2800" dirty="0" smtClean="0"/>
              <a:t>t = s : v</a:t>
            </a:r>
          </a:p>
          <a:p>
            <a:r>
              <a:rPr lang="cs-CZ" sz="2800" dirty="0" smtClean="0"/>
              <a:t>t = 90 000 000 : 300 000 s</a:t>
            </a:r>
          </a:p>
          <a:p>
            <a:r>
              <a:rPr lang="cs-CZ" sz="2800" dirty="0" smtClean="0"/>
              <a:t>t = 300 s</a:t>
            </a:r>
          </a:p>
          <a:p>
            <a:r>
              <a:rPr lang="cs-CZ" sz="2800" dirty="0" smtClean="0"/>
              <a:t>t = 5 min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0" y="1988840"/>
            <a:ext cx="21602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Nejkratší doba: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220072" y="1988840"/>
            <a:ext cx="21602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Nejdelší doba: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644008" y="2492896"/>
            <a:ext cx="4320480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s = 210 000 </a:t>
            </a:r>
            <a:r>
              <a:rPr lang="cs-CZ" sz="2800" dirty="0" err="1" smtClean="0"/>
              <a:t>000</a:t>
            </a:r>
            <a:r>
              <a:rPr lang="cs-CZ" sz="2800" dirty="0" smtClean="0"/>
              <a:t> km</a:t>
            </a:r>
          </a:p>
          <a:p>
            <a:r>
              <a:rPr lang="cs-CZ" sz="2800" u="sng" dirty="0" smtClean="0"/>
              <a:t>v = 300 000 km/s</a:t>
            </a:r>
            <a:endParaRPr lang="cs-CZ" sz="2800" dirty="0" smtClean="0"/>
          </a:p>
          <a:p>
            <a:r>
              <a:rPr lang="cs-CZ" sz="2800" dirty="0" smtClean="0"/>
              <a:t>t = ? s</a:t>
            </a:r>
          </a:p>
          <a:p>
            <a:r>
              <a:rPr lang="cs-CZ" sz="2800" dirty="0" smtClean="0"/>
              <a:t>t = s : v</a:t>
            </a:r>
          </a:p>
          <a:p>
            <a:r>
              <a:rPr lang="cs-CZ" sz="2800" dirty="0" smtClean="0"/>
              <a:t>t = 210 000 000 : 300 000 s</a:t>
            </a:r>
          </a:p>
          <a:p>
            <a:r>
              <a:rPr lang="cs-CZ" sz="2800" dirty="0" smtClean="0"/>
              <a:t>t = 700 s</a:t>
            </a:r>
          </a:p>
          <a:p>
            <a:r>
              <a:rPr lang="cs-CZ" sz="2800" dirty="0" smtClean="0"/>
              <a:t>t = 11 min 40 s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0" y="5949280"/>
            <a:ext cx="914400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Signál ze Země dorazí nejdříve za 5 minut a nejpozději za necelých 12 minut.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/>
      <p:bldP spid="5" grpId="0"/>
      <p:bldP spid="7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9144000" cy="138499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Př.5: Člun se pohybuje po rybníku rychlostí 5 m/s.</a:t>
            </a:r>
          </a:p>
          <a:p>
            <a:r>
              <a:rPr lang="cs-CZ" sz="2800" dirty="0" smtClean="0"/>
              <a:t>Za jak dlouho se dostane na druhý břeh rybníka a zpátky? Druhý břeh je vzdálený 70 m.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0" y="1772816"/>
            <a:ext cx="9144000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s = 2 . 70 m = 140 m</a:t>
            </a:r>
          </a:p>
          <a:p>
            <a:r>
              <a:rPr lang="cs-CZ" sz="2800" u="sng" dirty="0" smtClean="0"/>
              <a:t>v = 5 m/s</a:t>
            </a:r>
            <a:endParaRPr lang="cs-CZ" sz="2800" dirty="0" smtClean="0"/>
          </a:p>
          <a:p>
            <a:r>
              <a:rPr lang="cs-CZ" sz="2800" dirty="0" smtClean="0"/>
              <a:t>t = ? h</a:t>
            </a:r>
          </a:p>
          <a:p>
            <a:r>
              <a:rPr lang="cs-CZ" sz="2800" dirty="0" smtClean="0"/>
              <a:t>t = s : v</a:t>
            </a:r>
          </a:p>
          <a:p>
            <a:r>
              <a:rPr lang="cs-CZ" sz="2800" dirty="0" smtClean="0"/>
              <a:t>t = 140 : 5 s</a:t>
            </a:r>
          </a:p>
          <a:p>
            <a:r>
              <a:rPr lang="cs-CZ" sz="2800" dirty="0" smtClean="0"/>
              <a:t>t = 28 s</a:t>
            </a:r>
          </a:p>
          <a:p>
            <a:endParaRPr lang="cs-CZ" sz="2800" dirty="0" smtClean="0"/>
          </a:p>
          <a:p>
            <a:r>
              <a:rPr lang="cs-CZ" sz="2800" dirty="0" smtClean="0"/>
              <a:t>Člun dopluje na druhý břeh rybníka a zpátky za 28 sekund.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914400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Zdroje:</a:t>
            </a:r>
          </a:p>
          <a:p>
            <a:r>
              <a:rPr lang="cs-CZ" dirty="0" smtClean="0"/>
              <a:t>http</a:t>
            </a:r>
            <a:r>
              <a:rPr lang="cs-CZ" dirty="0" smtClean="0"/>
              <a:t>://vega.fjfi.cvut.cz/docs/sfbe/figs/rosat.jpg</a:t>
            </a:r>
          </a:p>
          <a:p>
            <a:r>
              <a:rPr lang="cs-CZ" dirty="0" err="1" smtClean="0"/>
              <a:t>Mgr.RAUNER</a:t>
            </a:r>
            <a:r>
              <a:rPr lang="cs-CZ" dirty="0" smtClean="0"/>
              <a:t>, Karel , </a:t>
            </a:r>
            <a:r>
              <a:rPr lang="cs-CZ" dirty="0" err="1" smtClean="0"/>
              <a:t>et</a:t>
            </a:r>
            <a:r>
              <a:rPr lang="cs-CZ" dirty="0" smtClean="0"/>
              <a:t> </a:t>
            </a:r>
            <a:r>
              <a:rPr lang="cs-CZ" dirty="0" err="1" smtClean="0"/>
              <a:t>al</a:t>
            </a:r>
            <a:r>
              <a:rPr lang="cs-CZ" dirty="0" smtClean="0"/>
              <a:t>. Fyzika 7 učebnice pro základní školy a víceletá gymnázia. Plzeň : </a:t>
            </a:r>
            <a:r>
              <a:rPr lang="cs-CZ" dirty="0" err="1" smtClean="0"/>
              <a:t>Fraus</a:t>
            </a:r>
            <a:r>
              <a:rPr lang="cs-CZ" dirty="0" smtClean="0"/>
              <a:t>, 2005. 136 s. ISBN 80-7238-431-7.</a:t>
            </a:r>
          </a:p>
          <a:p>
            <a:r>
              <a:rPr lang="cs-CZ" dirty="0" err="1" smtClean="0"/>
              <a:t>Mgr.RAUNER</a:t>
            </a:r>
            <a:r>
              <a:rPr lang="cs-CZ" dirty="0" smtClean="0"/>
              <a:t>, Karel , </a:t>
            </a:r>
            <a:r>
              <a:rPr lang="cs-CZ" dirty="0" err="1" smtClean="0"/>
              <a:t>et</a:t>
            </a:r>
            <a:r>
              <a:rPr lang="cs-CZ" dirty="0" smtClean="0"/>
              <a:t> </a:t>
            </a:r>
            <a:r>
              <a:rPr lang="cs-CZ" dirty="0" err="1" smtClean="0"/>
              <a:t>al</a:t>
            </a:r>
            <a:r>
              <a:rPr lang="cs-CZ" dirty="0" smtClean="0"/>
              <a:t>. Fyzika 7 pracovní sešit pro základní školy a víceletá gymnázia. Plzeň : </a:t>
            </a:r>
            <a:r>
              <a:rPr lang="cs-CZ" dirty="0" err="1" smtClean="0"/>
              <a:t>Fraus</a:t>
            </a:r>
            <a:r>
              <a:rPr lang="cs-CZ" dirty="0" smtClean="0"/>
              <a:t>, 2005. 64 s. ISBN 80-7238-432-5.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246</TotalTime>
  <Words>784</Words>
  <Application>Microsoft Office PowerPoint</Application>
  <PresentationFormat>Předvádění na obrazovce (4:3)</PresentationFormat>
  <Paragraphs>147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cp:lastModifiedBy>Dum</cp:lastModifiedBy>
  <cp:revision>41</cp:revision>
  <dcterms:modified xsi:type="dcterms:W3CDTF">2012-05-20T11:21:01Z</dcterms:modified>
</cp:coreProperties>
</file>