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132856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Druhy sil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63606" y="4077072"/>
            <a:ext cx="301678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VY_32_INOVACE_15_Druhy sil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Popiš, která tělesa na obrázku na sebe působí:</a:t>
            </a:r>
          </a:p>
        </p:txBody>
      </p:sp>
      <p:pic>
        <p:nvPicPr>
          <p:cNvPr id="1026" name="Picture 2" descr="http://www.amatfilm.cz/zahrada/2003/foto/houpac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836712"/>
            <a:ext cx="5135342" cy="4104456"/>
          </a:xfrm>
          <a:prstGeom prst="rect">
            <a:avLst/>
          </a:prstGeom>
          <a:noFill/>
        </p:spPr>
      </p:pic>
      <p:pic>
        <p:nvPicPr>
          <p:cNvPr id="1028" name="Picture 4" descr="http://mm.denik.cz/10/b8/sidorj_k_martin_kulecnik_2_denik_clanek_sol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836712"/>
            <a:ext cx="5976664" cy="4491036"/>
          </a:xfrm>
          <a:prstGeom prst="rect">
            <a:avLst/>
          </a:prstGeom>
          <a:noFill/>
        </p:spPr>
      </p:pic>
      <p:pic>
        <p:nvPicPr>
          <p:cNvPr id="1030" name="Picture 6" descr="http://www.pes4u.cz/wp-content/pes-tahnouci-na-voditk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1" y="836712"/>
            <a:ext cx="6420513" cy="4464496"/>
          </a:xfrm>
          <a:prstGeom prst="rect">
            <a:avLst/>
          </a:prstGeom>
          <a:noFill/>
        </p:spPr>
      </p:pic>
      <p:pic>
        <p:nvPicPr>
          <p:cNvPr id="1032" name="Picture 8" descr="http://www.fairprint.hu/humoroskepek/2008/vaz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3728" y="620688"/>
            <a:ext cx="4536504" cy="4863133"/>
          </a:xfrm>
          <a:prstGeom prst="rect">
            <a:avLst/>
          </a:prstGeom>
          <a:noFill/>
        </p:spPr>
      </p:pic>
      <p:pic>
        <p:nvPicPr>
          <p:cNvPr id="1034" name="Picture 10" descr="http://i3.cn.cz/3/1285763314_kadlec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620688"/>
            <a:ext cx="4608512" cy="453170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076056" y="69269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Působí fotbalista na míč?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1772816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Jaké jsou účinky působení fotbalisty na míč?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3356992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Působí míč na fotbalistu?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4509120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Jaké mohou být účinky tohoto působení?</a:t>
            </a:r>
            <a:endParaRPr lang="cs-CZ" sz="2400" b="1" dirty="0"/>
          </a:p>
        </p:txBody>
      </p:sp>
      <p:sp>
        <p:nvSpPr>
          <p:cNvPr id="12" name="Šipka doprava 11"/>
          <p:cNvSpPr/>
          <p:nvPr/>
        </p:nvSpPr>
        <p:spPr>
          <a:xfrm>
            <a:off x="323528" y="5877272"/>
            <a:ext cx="1296144" cy="432048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5661248"/>
            <a:ext cx="6264696" cy="95410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Působení dvou těles je vždy vzájemné. </a:t>
            </a:r>
          </a:p>
          <a:p>
            <a:r>
              <a:rPr lang="cs-CZ" sz="2800" b="1" dirty="0" smtClean="0"/>
              <a:t>Účinky působení se mohou od sebe lišit.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 všech předchozích působení se tělesa sebe navzájem dotýkala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683568" y="836712"/>
            <a:ext cx="936104" cy="432048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620688"/>
            <a:ext cx="5616624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takovému působení říkáme </a:t>
            </a:r>
            <a:r>
              <a:rPr lang="cs-CZ" sz="2800" b="1" dirty="0" smtClean="0">
                <a:solidFill>
                  <a:srgbClr val="FF0000"/>
                </a:solidFill>
              </a:rPr>
              <a:t>působení těles při dotyku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988840"/>
            <a:ext cx="385192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1. Dynamické působení těles</a:t>
            </a:r>
            <a:endParaRPr lang="cs-CZ" sz="2400" b="1" dirty="0"/>
          </a:p>
        </p:txBody>
      </p:sp>
      <p:sp>
        <p:nvSpPr>
          <p:cNvPr id="6" name="Šipka doprava 5"/>
          <p:cNvSpPr/>
          <p:nvPr/>
        </p:nvSpPr>
        <p:spPr>
          <a:xfrm>
            <a:off x="611560" y="2780928"/>
            <a:ext cx="576064" cy="432048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2708920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... vyvolá změnu pohybu jednoho nebo obou těles</a:t>
            </a:r>
            <a:endParaRPr lang="cs-CZ" sz="2400" dirty="0"/>
          </a:p>
        </p:txBody>
      </p:sp>
      <p:pic>
        <p:nvPicPr>
          <p:cNvPr id="8" name="Picture 10" descr="http://i3.cn.cz/3/1285763314_kadle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17606"/>
            <a:ext cx="3600400" cy="3540394"/>
          </a:xfrm>
          <a:prstGeom prst="rect">
            <a:avLst/>
          </a:prstGeom>
          <a:noFill/>
        </p:spPr>
      </p:pic>
      <p:pic>
        <p:nvPicPr>
          <p:cNvPr id="16386" name="Picture 2" descr="http://im.sport.cz/135/131350-article-xboa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3501008"/>
            <a:ext cx="4259628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385192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2. Statické působení těles</a:t>
            </a:r>
            <a:endParaRPr lang="cs-CZ" sz="2400" b="1" dirty="0"/>
          </a:p>
        </p:txBody>
      </p:sp>
      <p:sp>
        <p:nvSpPr>
          <p:cNvPr id="3" name="Šipka doprava 2"/>
          <p:cNvSpPr/>
          <p:nvPr/>
        </p:nvSpPr>
        <p:spPr>
          <a:xfrm>
            <a:off x="467544" y="1052736"/>
            <a:ext cx="576064" cy="432048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764704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... tělesa se dotýkají, ale vůči sobě se nepohybují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196752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... nastává deformace těles</a:t>
            </a:r>
            <a:endParaRPr lang="cs-CZ" sz="2400" dirty="0"/>
          </a:p>
        </p:txBody>
      </p:sp>
      <p:pic>
        <p:nvPicPr>
          <p:cNvPr id="17410" name="Picture 2" descr="http://starik.bloguje.cz/img/modelina_miminko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00808"/>
            <a:ext cx="4580508" cy="3192262"/>
          </a:xfrm>
          <a:prstGeom prst="rect">
            <a:avLst/>
          </a:prstGeom>
          <a:noFill/>
        </p:spPr>
      </p:pic>
      <p:pic>
        <p:nvPicPr>
          <p:cNvPr id="17412" name="Picture 4" descr="http://www.nejnizsi-ceny.cz/fotky/posilovaci-pruzina-na-ruce--3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556792"/>
            <a:ext cx="1909564" cy="1909564"/>
          </a:xfrm>
          <a:prstGeom prst="rect">
            <a:avLst/>
          </a:prstGeom>
          <a:noFill/>
        </p:spPr>
      </p:pic>
      <p:pic>
        <p:nvPicPr>
          <p:cNvPr id="17414" name="Picture 6" descr="http://sirmi.ic.cz/lidi/98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861048"/>
            <a:ext cx="1520167" cy="136815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043608" y="5589240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.... buď trvalá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5589240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.... nebo dočasná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7920880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takovému působení říkáme </a:t>
            </a:r>
            <a:r>
              <a:rPr lang="cs-CZ" sz="2800" b="1" dirty="0" smtClean="0">
                <a:solidFill>
                  <a:srgbClr val="FF0000"/>
                </a:solidFill>
              </a:rPr>
              <a:t>působení těles na dálku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 některých působení se tělesa sebe navzájem nedotýkají a přitom na sebe působí silou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0" y="980728"/>
            <a:ext cx="755576" cy="432048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844824"/>
            <a:ext cx="669674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Tato působení jsou zprostředkována silovými poli</a:t>
            </a:r>
            <a:endParaRPr lang="cs-CZ" sz="2400" b="1" dirty="0"/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1187624" y="2420888"/>
            <a:ext cx="2520280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79512" y="342900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Elektrické</a:t>
            </a:r>
            <a:endParaRPr lang="cs-CZ" sz="3200" b="1" dirty="0"/>
          </a:p>
        </p:txBody>
      </p:sp>
      <p:cxnSp>
        <p:nvCxnSpPr>
          <p:cNvPr id="9" name="Přímá spojovací šipka 8"/>
          <p:cNvCxnSpPr/>
          <p:nvPr/>
        </p:nvCxnSpPr>
        <p:spPr>
          <a:xfrm rot="5400000">
            <a:off x="3240646" y="3176178"/>
            <a:ext cx="151216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915816" y="4077072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Magnetické</a:t>
            </a:r>
            <a:endParaRPr lang="cs-CZ" sz="3200" b="1" dirty="0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4355976" y="2420888"/>
            <a:ext cx="2232248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156176" y="3429000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Gravitační</a:t>
            </a:r>
            <a:endParaRPr lang="cs-CZ" sz="3200" b="1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1" y="4797152"/>
            <a:ext cx="5201861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005064"/>
            <a:ext cx="1854931" cy="2636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869160"/>
            <a:ext cx="1990725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4941168"/>
            <a:ext cx="1819275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4005064"/>
            <a:ext cx="4187796" cy="2852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96296E-6 L 0.15105 0.00301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00" y="100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07407E-6 L -0.19393 -0.00277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00" y="-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8" grpId="0"/>
      <p:bldP spid="11" grpId="0"/>
      <p:bldP spid="1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Do tabulky doplň, zda se jedná o jaké působení těles se jedná: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432881"/>
          <a:ext cx="9144000" cy="61644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76056"/>
                <a:gridCol w="2016224"/>
                <a:gridCol w="2051720"/>
              </a:tblGrid>
              <a:tr h="7345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Působící tělesa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statické (S), dynamické (D)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na dotyk (Do),</a:t>
                      </a: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na dálku (Dá)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12208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92287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208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208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208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208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208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2208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63768"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0" y="1268760"/>
            <a:ext cx="53285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Voda v rybníku a loďka plující po hladině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34076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40352" y="134076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0" y="1916832"/>
            <a:ext cx="53285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Magnetická tabule a magnet, který na ní přidržuje čtvrtku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213285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40352" y="213285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Dá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0" y="2852936"/>
            <a:ext cx="53285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Země a zavěšený lustr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285293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40352" y="285293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Dá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0" y="3356992"/>
            <a:ext cx="53285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Výsadkář a Země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335699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40352" y="335699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Dá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0" y="3861048"/>
            <a:ext cx="53285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Učebnice na lavici a lavice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386104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740352" y="386104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0" y="4293096"/>
            <a:ext cx="53285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Tenistka odpalující míček a míček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429309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740352" y="429309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0" y="4797152"/>
            <a:ext cx="53285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Jedoucí vlak a cestující sedící v něm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6136" y="472514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740352" y="479715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0" y="5301208"/>
            <a:ext cx="53285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Magnet a sponka visící na něm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96136" y="530120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740352" y="530120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0" y="5805264"/>
            <a:ext cx="53285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Magnet a ocelová kulička kutálející se k němu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96136" y="594928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740352" y="594928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amatfilm.cz</a:t>
            </a:r>
            <a:r>
              <a:rPr lang="cs-CZ" dirty="0" smtClean="0"/>
              <a:t>/zahrada/2003/foto/</a:t>
            </a:r>
            <a:r>
              <a:rPr lang="cs-CZ" dirty="0" err="1" smtClean="0"/>
              <a:t>houpacka.jpg</a:t>
            </a:r>
            <a:endParaRPr lang="cs-CZ" dirty="0" smtClean="0"/>
          </a:p>
          <a:p>
            <a:r>
              <a:rPr lang="cs-CZ" dirty="0" smtClean="0"/>
              <a:t>http://mm.</a:t>
            </a:r>
            <a:r>
              <a:rPr lang="cs-CZ" dirty="0" err="1" smtClean="0"/>
              <a:t>denik.cz</a:t>
            </a:r>
            <a:r>
              <a:rPr lang="cs-CZ" dirty="0" smtClean="0"/>
              <a:t>/10/b8/</a:t>
            </a:r>
            <a:r>
              <a:rPr lang="cs-CZ" dirty="0" err="1" smtClean="0"/>
              <a:t>sidorj</a:t>
            </a:r>
            <a:r>
              <a:rPr lang="cs-CZ" dirty="0" smtClean="0"/>
              <a:t>_k_</a:t>
            </a:r>
            <a:r>
              <a:rPr lang="cs-CZ" dirty="0" err="1" smtClean="0"/>
              <a:t>martin</a:t>
            </a:r>
            <a:r>
              <a:rPr lang="cs-CZ" dirty="0" smtClean="0"/>
              <a:t>_</a:t>
            </a:r>
            <a:r>
              <a:rPr lang="cs-CZ" dirty="0" err="1" smtClean="0"/>
              <a:t>kulecnik</a:t>
            </a:r>
            <a:r>
              <a:rPr lang="cs-CZ" dirty="0" smtClean="0"/>
              <a:t>_2_</a:t>
            </a:r>
            <a:r>
              <a:rPr lang="cs-CZ" dirty="0" err="1" smtClean="0"/>
              <a:t>denik</a:t>
            </a:r>
            <a:r>
              <a:rPr lang="cs-CZ" dirty="0" smtClean="0"/>
              <a:t>_</a:t>
            </a:r>
            <a:r>
              <a:rPr lang="cs-CZ" dirty="0" err="1" smtClean="0"/>
              <a:t>clanek</a:t>
            </a:r>
            <a:r>
              <a:rPr lang="cs-CZ" dirty="0" smtClean="0"/>
              <a:t>_</a:t>
            </a:r>
            <a:r>
              <a:rPr lang="cs-CZ" dirty="0" err="1" smtClean="0"/>
              <a:t>solo.jpg</a:t>
            </a:r>
            <a:endParaRPr lang="cs-CZ" dirty="0" smtClean="0"/>
          </a:p>
          <a:p>
            <a:r>
              <a:rPr lang="cs-CZ" dirty="0" smtClean="0"/>
              <a:t>http://www.pes4u.cz/</a:t>
            </a:r>
            <a:r>
              <a:rPr lang="cs-CZ" dirty="0" err="1" smtClean="0"/>
              <a:t>wp</a:t>
            </a:r>
            <a:r>
              <a:rPr lang="cs-CZ" dirty="0" smtClean="0"/>
              <a:t>-</a:t>
            </a:r>
            <a:r>
              <a:rPr lang="cs-CZ" dirty="0" err="1" smtClean="0"/>
              <a:t>content</a:t>
            </a:r>
            <a:r>
              <a:rPr lang="cs-CZ" dirty="0" smtClean="0"/>
              <a:t>/pes-</a:t>
            </a:r>
            <a:r>
              <a:rPr lang="cs-CZ" dirty="0" err="1" smtClean="0"/>
              <a:t>tahnouci</a:t>
            </a:r>
            <a:r>
              <a:rPr lang="cs-CZ" dirty="0" smtClean="0"/>
              <a:t>-na-</a:t>
            </a:r>
            <a:r>
              <a:rPr lang="cs-CZ" dirty="0" err="1" smtClean="0"/>
              <a:t>voditku.jpg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fairprint.hu</a:t>
            </a:r>
            <a:r>
              <a:rPr lang="cs-CZ" dirty="0" smtClean="0"/>
              <a:t>/</a:t>
            </a:r>
            <a:r>
              <a:rPr lang="cs-CZ" dirty="0" err="1" smtClean="0"/>
              <a:t>humoroskepek</a:t>
            </a:r>
            <a:r>
              <a:rPr lang="cs-CZ" dirty="0" smtClean="0"/>
              <a:t>/2008/</a:t>
            </a:r>
            <a:r>
              <a:rPr lang="cs-CZ" dirty="0" err="1" smtClean="0"/>
              <a:t>vaza.jpg</a:t>
            </a:r>
            <a:endParaRPr lang="cs-CZ" dirty="0" smtClean="0"/>
          </a:p>
          <a:p>
            <a:r>
              <a:rPr lang="cs-CZ" dirty="0" smtClean="0"/>
              <a:t>http://i3.cn.cz/3/1285763314_</a:t>
            </a:r>
            <a:r>
              <a:rPr lang="cs-CZ" dirty="0" err="1" smtClean="0"/>
              <a:t>kadlec.jpg</a:t>
            </a:r>
            <a:endParaRPr lang="cs-CZ" dirty="0" smtClean="0"/>
          </a:p>
          <a:p>
            <a:r>
              <a:rPr lang="cs-CZ" dirty="0" smtClean="0"/>
              <a:t>http://im.sport.cz/135/131350-article-xboa2.jpg</a:t>
            </a:r>
          </a:p>
          <a:p>
            <a:r>
              <a:rPr lang="cs-CZ" dirty="0" smtClean="0"/>
              <a:t>http://starik.bloguje.cz/img/modelina_miminko1.jpg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nejnizsi</a:t>
            </a:r>
            <a:r>
              <a:rPr lang="cs-CZ" dirty="0" smtClean="0"/>
              <a:t>-ceny.</a:t>
            </a:r>
            <a:r>
              <a:rPr lang="cs-CZ" dirty="0" err="1" smtClean="0"/>
              <a:t>cz</a:t>
            </a:r>
            <a:r>
              <a:rPr lang="cs-CZ" dirty="0" smtClean="0"/>
              <a:t>/fotky/</a:t>
            </a:r>
            <a:r>
              <a:rPr lang="cs-CZ" dirty="0" err="1" smtClean="0"/>
              <a:t>posilovaci</a:t>
            </a:r>
            <a:r>
              <a:rPr lang="cs-CZ" dirty="0" smtClean="0"/>
              <a:t>-</a:t>
            </a:r>
            <a:r>
              <a:rPr lang="cs-CZ" dirty="0" err="1" smtClean="0"/>
              <a:t>pruzina</a:t>
            </a:r>
            <a:r>
              <a:rPr lang="cs-CZ" dirty="0" smtClean="0"/>
              <a:t>-na-ruce--3m.jpg</a:t>
            </a:r>
          </a:p>
          <a:p>
            <a:r>
              <a:rPr lang="cs-CZ" dirty="0" smtClean="0"/>
              <a:t>http://sirmi.ic.cz/lidi5.html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</a:t>
            </a:r>
            <a:r>
              <a:rPr lang="cs-CZ" smtClean="0"/>
              <a:t>ISBN 80-7238-432-5.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342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24</cp:revision>
  <dcterms:modified xsi:type="dcterms:W3CDTF">2012-05-13T11:06:25Z</dcterms:modified>
</cp:coreProperties>
</file>