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93" r:id="rId2"/>
    <p:sldId id="294" r:id="rId3"/>
    <p:sldId id="258" r:id="rId4"/>
    <p:sldId id="266" r:id="rId5"/>
    <p:sldId id="279" r:id="rId6"/>
    <p:sldId id="267" r:id="rId7"/>
    <p:sldId id="280" r:id="rId8"/>
    <p:sldId id="268" r:id="rId9"/>
    <p:sldId id="281" r:id="rId10"/>
    <p:sldId id="269" r:id="rId11"/>
    <p:sldId id="282" r:id="rId12"/>
    <p:sldId id="274" r:id="rId13"/>
    <p:sldId id="283" r:id="rId14"/>
    <p:sldId id="271" r:id="rId15"/>
    <p:sldId id="270" r:id="rId16"/>
    <p:sldId id="284" r:id="rId17"/>
    <p:sldId id="272" r:id="rId18"/>
    <p:sldId id="273" r:id="rId19"/>
    <p:sldId id="277" r:id="rId20"/>
    <p:sldId id="285" r:id="rId21"/>
    <p:sldId id="286" r:id="rId22"/>
    <p:sldId id="278" r:id="rId23"/>
    <p:sldId id="287" r:id="rId24"/>
    <p:sldId id="288" r:id="rId25"/>
    <p:sldId id="289" r:id="rId26"/>
    <p:sldId id="290" r:id="rId27"/>
    <p:sldId id="291" r:id="rId28"/>
    <p:sldId id="275" r:id="rId29"/>
    <p:sldId id="276" r:id="rId30"/>
    <p:sldId id="292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697"/>
    <a:srgbClr val="A5D044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964" autoAdjust="0"/>
  </p:normalViewPr>
  <p:slideViewPr>
    <p:cSldViewPr>
      <p:cViewPr varScale="1">
        <p:scale>
          <a:sx n="99" d="100"/>
          <a:sy n="99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activeX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3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4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5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6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7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8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9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0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1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BD26B6-AD5C-4A16-B978-EFE664362239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6EC191-9CF5-4334-80A4-499A75E105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014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6EC191-9CF5-4334-80A4-499A75E1055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458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9830643"/>
      </p:ext>
    </p:extLst>
  </p:cSld>
  <p:clrMapOvr>
    <a:masterClrMapping/>
  </p:clrMapOvr>
  <p:transition spd="slow" advClick="0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279025"/>
      </p:ext>
    </p:extLst>
  </p:cSld>
  <p:clrMapOvr>
    <a:masterClrMapping/>
  </p:clrMapOvr>
  <p:transition spd="slow" advClick="0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907755"/>
      </p:ext>
    </p:extLst>
  </p:cSld>
  <p:clrMapOvr>
    <a:masterClrMapping/>
  </p:clrMapOvr>
  <p:transition spd="slow" advClick="0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127342"/>
      </p:ext>
    </p:extLst>
  </p:cSld>
  <p:clrMapOvr>
    <a:masterClrMapping/>
  </p:clrMapOvr>
  <p:transition spd="slow" advClick="0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69515"/>
      </p:ext>
    </p:extLst>
  </p:cSld>
  <p:clrMapOvr>
    <a:masterClrMapping/>
  </p:clrMapOvr>
  <p:transition spd="slow" advClick="0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121653"/>
      </p:ext>
    </p:extLst>
  </p:cSld>
  <p:clrMapOvr>
    <a:masterClrMapping/>
  </p:clrMapOvr>
  <p:transition spd="slow" advClick="0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381203"/>
      </p:ext>
    </p:extLst>
  </p:cSld>
  <p:clrMapOvr>
    <a:masterClrMapping/>
  </p:clrMapOvr>
  <p:transition spd="slow" advClick="0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064660"/>
      </p:ext>
    </p:extLst>
  </p:cSld>
  <p:clrMapOvr>
    <a:masterClrMapping/>
  </p:clrMapOvr>
  <p:transition spd="slow" advClick="0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979080"/>
      </p:ext>
    </p:extLst>
  </p:cSld>
  <p:clrMapOvr>
    <a:masterClrMapping/>
  </p:clrMapOvr>
  <p:transition spd="slow" advClick="0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253004"/>
      </p:ext>
    </p:extLst>
  </p:cSld>
  <p:clrMapOvr>
    <a:masterClrMapping/>
  </p:clrMapOvr>
  <p:transition spd="slow" advClick="0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662731"/>
      </p:ext>
    </p:extLst>
  </p:cSld>
  <p:clrMapOvr>
    <a:masterClrMapping/>
  </p:clrMapOvr>
  <p:transition spd="slow" advClick="0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00">
              <a:srgbClr val="A8C281"/>
            </a:gs>
            <a:gs pos="18000">
              <a:schemeClr val="accent5">
                <a:lumMod val="40000"/>
                <a:lumOff val="60000"/>
              </a:schemeClr>
            </a:gs>
            <a:gs pos="65000">
              <a:srgbClr val="9CB86E"/>
            </a:gs>
            <a:gs pos="97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866A9-9589-40A0-9B4D-73E6FE2F8D0B}" type="datetimeFigureOut">
              <a:rPr lang="cs-CZ" smtClean="0"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50345-820A-40F3-A85A-241C948A5E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075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slideLayout" Target="../slideLayouts/slideLayout7.xml"/><Relationship Id="rId18" Type="http://schemas.openxmlformats.org/officeDocument/2006/relationships/image" Target="../media/image6.wmf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control" Target="../activeX/activeX11.xml"/><Relationship Id="rId17" Type="http://schemas.openxmlformats.org/officeDocument/2006/relationships/image" Target="../media/image5.gif"/><Relationship Id="rId2" Type="http://schemas.openxmlformats.org/officeDocument/2006/relationships/control" Target="../activeX/activeX1.xml"/><Relationship Id="rId16" Type="http://schemas.microsoft.com/office/2007/relationships/hdphoto" Target="../media/hdphoto3.wdp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control" Target="../activeX/activeX10.xml"/><Relationship Id="rId5" Type="http://schemas.openxmlformats.org/officeDocument/2006/relationships/control" Target="../activeX/activeX4.xml"/><Relationship Id="rId15" Type="http://schemas.openxmlformats.org/officeDocument/2006/relationships/image" Target="../media/image3.png"/><Relationship Id="rId10" Type="http://schemas.openxmlformats.org/officeDocument/2006/relationships/control" Target="../activeX/activeX9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Relationship Id="rId1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2.wdp"/><Relationship Id="rId10" Type="http://schemas.openxmlformats.org/officeDocument/2006/relationships/image" Target="../media/image9.gif"/><Relationship Id="rId4" Type="http://schemas.openxmlformats.org/officeDocument/2006/relationships/image" Target="../media/image2.png"/><Relationship Id="rId9" Type="http://schemas.microsoft.com/office/2007/relationships/hdphoto" Target="../media/hdphoto3.wdp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audio" Target="../media/audio2.wav"/><Relationship Id="rId7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0.jpeg"/><Relationship Id="rId10" Type="http://schemas.openxmlformats.org/officeDocument/2006/relationships/image" Target="../media/image12.png"/><Relationship Id="rId4" Type="http://schemas.openxmlformats.org/officeDocument/2006/relationships/audio" Target="../media/audio3.wav"/><Relationship Id="rId9" Type="http://schemas.openxmlformats.org/officeDocument/2006/relationships/image" Target="../media/image1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s/d/9/d/1/119498658373234492daisy_jonathan_dietrich_01.svg.med.png" TargetMode="External"/><Relationship Id="rId7" Type="http://schemas.openxmlformats.org/officeDocument/2006/relationships/hyperlink" Target="http://www.gify.nou.cz/r_slunce_soubory/2.gif" TargetMode="External"/><Relationship Id="rId2" Type="http://schemas.openxmlformats.org/officeDocument/2006/relationships/hyperlink" Target="http://officeimg.vo.msecnd.net/en-us/images/MB90019773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grovit.cz/ZABAVNY_majka57/GIF/slunce/slunce/s20.png" TargetMode="External"/><Relationship Id="rId5" Type="http://schemas.openxmlformats.org/officeDocument/2006/relationships/hyperlink" Target="http://grovit.cz/ZABAVNY_majka57/GIF/motyli/motyli1/mo14.gif" TargetMode="External"/><Relationship Id="rId4" Type="http://schemas.openxmlformats.org/officeDocument/2006/relationships/hyperlink" Target="http://grovit.cz/ZABAVNY_majka57/GIF/kvetiny_ostatni/trava_listi_stromy/41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487" y="2915307"/>
            <a:ext cx="2948101" cy="26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94884" y="916298"/>
            <a:ext cx="515423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Cyklovýlet</a:t>
            </a:r>
            <a:r>
              <a:rPr lang="cs-CZ" sz="4000" b="1" dirty="0" smtClean="0">
                <a:solidFill>
                  <a:srgbClr val="FF0000"/>
                </a:solidFill>
              </a:rPr>
              <a:t> s násobilkou</a:t>
            </a:r>
          </a:p>
          <a:p>
            <a:pPr algn="ctr"/>
            <a:r>
              <a:rPr lang="cs-CZ" dirty="0" smtClean="0"/>
              <a:t>(násobilka 9)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94482" y="2018863"/>
            <a:ext cx="31550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Autor: Martina Skalová</a:t>
            </a:r>
          </a:p>
          <a:p>
            <a:r>
              <a:rPr lang="cs-CZ" sz="2400" dirty="0" smtClean="0"/>
              <a:t>                  ZŠ Hlušice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0277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-108520" y="3068960"/>
            <a:ext cx="9433048" cy="3880710"/>
            <a:chOff x="-2410632" y="3356769"/>
            <a:chExt cx="11879176" cy="3573239"/>
          </a:xfrm>
        </p:grpSpPr>
        <p:sp>
          <p:nvSpPr>
            <p:cNvPr id="6" name="Obdélník 5"/>
            <p:cNvSpPr/>
            <p:nvPr/>
          </p:nvSpPr>
          <p:spPr>
            <a:xfrm>
              <a:off x="-2410632" y="3356769"/>
              <a:ext cx="11879176" cy="3573239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1016847" y="4869160"/>
              <a:ext cx="1790801" cy="38676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1691680" y="4869160"/>
              <a:ext cx="1790801" cy="38676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548618" y="4869160"/>
              <a:ext cx="1790801" cy="38676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462091" y="4869160"/>
              <a:ext cx="1790801" cy="38676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474" y="1709241"/>
            <a:ext cx="3013703" cy="2719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láček 10"/>
          <p:cNvSpPr/>
          <p:nvPr/>
        </p:nvSpPr>
        <p:spPr>
          <a:xfrm>
            <a:off x="671031" y="230610"/>
            <a:ext cx="3613632" cy="1717027"/>
          </a:xfrm>
          <a:prstGeom prst="cloudCallout">
            <a:avLst>
              <a:gd name="adj1" fmla="val 27837"/>
              <a:gd name="adj2" fmla="val 72253"/>
            </a:avLst>
          </a:prstGeom>
          <a:solidFill>
            <a:schemeClr val="bg1"/>
          </a:solidFill>
          <a:ln w="3175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Do bílých políček doplň násobky 9 .</a:t>
            </a:r>
            <a:endParaRPr lang="cs-CZ" sz="24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1285" y="5305789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92010" y="52839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845640" y="529507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90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39203" y="530578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12128" y="528399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94578" y="529507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77028" y="528399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57890" y="530578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38753" y="530120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18028" y="530120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097303" y="528399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38" name="Picture 14" descr="E:\nápady\škola\slunííčko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831" y="162436"/>
            <a:ext cx="4695825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045183" y="209935"/>
            <a:ext cx="8501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>
                <a:solidFill>
                  <a:srgbClr val="FF0000"/>
                </a:solidFill>
              </a:rPr>
              <a:t>Kontrola.</a:t>
            </a:r>
            <a:endParaRPr lang="cs-CZ" sz="1400" i="1" dirty="0">
              <a:solidFill>
                <a:srgbClr val="FF0000"/>
              </a:solidFill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38" name="TextBox1" r:id="rId2" imgW="581040" imgH="504720"/>
        </mc:Choice>
        <mc:Fallback>
          <p:control name="TextBox1" r:id="rId2" imgW="581040" imgH="50472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84213" y="5805488"/>
                  <a:ext cx="576262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39" name="TextBox2" r:id="rId3" imgW="581040" imgH="504720"/>
        </mc:Choice>
        <mc:Fallback>
          <p:control name="TextBox2" r:id="rId3" imgW="581040" imgH="504720">
            <p:pic>
              <p:nvPicPr>
                <p:cNvPr id="0" name="TextBox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1403350" y="5805488"/>
                  <a:ext cx="576263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0" name="TextBox3" r:id="rId4" imgW="581040" imgH="504720"/>
        </mc:Choice>
        <mc:Fallback>
          <p:control name="TextBox3" r:id="rId4" imgW="581040" imgH="50472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124075" y="5805488"/>
                  <a:ext cx="576263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1" name="TextBox4" r:id="rId5" imgW="581040" imgH="504720"/>
        </mc:Choice>
        <mc:Fallback>
          <p:control name="TextBox4" r:id="rId5" imgW="581040" imgH="504720">
            <p:pic>
              <p:nvPicPr>
                <p:cNvPr id="0" name="TextBox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843213" y="5805488"/>
                  <a:ext cx="576262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2" name="TextBox5" r:id="rId6" imgW="581040" imgH="504720"/>
        </mc:Choice>
        <mc:Fallback>
          <p:control name="TextBox5" r:id="rId6" imgW="581040" imgH="504720">
            <p:pic>
              <p:nvPicPr>
                <p:cNvPr id="0" name="TextBox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563938" y="5805488"/>
                  <a:ext cx="576262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3" name="TextBox6" r:id="rId7" imgW="581040" imgH="504720"/>
        </mc:Choice>
        <mc:Fallback>
          <p:control name="TextBox6" r:id="rId7" imgW="581040" imgH="504720">
            <p:pic>
              <p:nvPicPr>
                <p:cNvPr id="0" name="TextBox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284663" y="5805488"/>
                  <a:ext cx="576262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4" name="TextBox7" r:id="rId8" imgW="581040" imgH="504720"/>
        </mc:Choice>
        <mc:Fallback>
          <p:control name="TextBox7" r:id="rId8" imgW="581040" imgH="504720">
            <p:pic>
              <p:nvPicPr>
                <p:cNvPr id="0" name="TextBox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03800" y="5805488"/>
                  <a:ext cx="576263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5" name="TextBox8" r:id="rId9" imgW="581040" imgH="504720"/>
        </mc:Choice>
        <mc:Fallback>
          <p:control name="TextBox8" r:id="rId9" imgW="581040" imgH="504720">
            <p:pic>
              <p:nvPicPr>
                <p:cNvPr id="0" name="TextBox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724525" y="5805488"/>
                  <a:ext cx="576263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6" name="TextBox9" r:id="rId10" imgW="581040" imgH="504720"/>
        </mc:Choice>
        <mc:Fallback>
          <p:control name="TextBox9" r:id="rId10" imgW="581040" imgH="504720">
            <p:pic>
              <p:nvPicPr>
                <p:cNvPr id="0" name="TextBox9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443663" y="5805488"/>
                  <a:ext cx="576262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7" name="TextBox10" r:id="rId11" imgW="581040" imgH="504720"/>
        </mc:Choice>
        <mc:Fallback>
          <p:control name="TextBox10" r:id="rId11" imgW="581040" imgH="504720">
            <p:pic>
              <p:nvPicPr>
                <p:cNvPr id="0" name="TextBox10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164388" y="5805488"/>
                  <a:ext cx="576262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48" name="TextBox11" r:id="rId12" imgW="581040" imgH="504720"/>
        </mc:Choice>
        <mc:Fallback>
          <p:control name="TextBox11" r:id="rId12" imgW="581040" imgH="504720">
            <p:pic>
              <p:nvPicPr>
                <p:cNvPr id="0" name="TextBox1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885113" y="5805488"/>
                  <a:ext cx="576262" cy="50323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156795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</p:childTnLst>
        </p:cTn>
      </p:par>
    </p:tnLst>
    <p:bldLst>
      <p:bldP spid="11" grpId="0" animBg="1"/>
      <p:bldP spid="12" grpId="0"/>
      <p:bldP spid="13" grpId="0"/>
      <p:bldP spid="14" grpId="0"/>
      <p:bldP spid="15" grpId="0"/>
      <p:bldP spid="16" grpId="0"/>
      <p:bldP spid="17" grpId="0"/>
      <p:bldP spid="21" grpId="0"/>
      <p:bldP spid="22" grpId="0"/>
      <p:bldP spid="23" grpId="0"/>
      <p:bldP spid="24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9 . </a:t>
              </a:r>
              <a:r>
                <a:rPr lang="cs-CZ" sz="4000" dirty="0"/>
                <a:t>9</a:t>
              </a: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1465338" y="193080"/>
            <a:ext cx="59722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Kolik kilometrů má </a:t>
            </a:r>
            <a:r>
              <a:rPr lang="cs-CZ" sz="2400" b="1" i="1" dirty="0">
                <a:solidFill>
                  <a:srgbClr val="FF0000"/>
                </a:solidFill>
              </a:rPr>
              <a:t>cyklista </a:t>
            </a:r>
            <a:r>
              <a:rPr lang="cs-CZ" sz="2400" b="1" i="1" dirty="0" smtClean="0">
                <a:solidFill>
                  <a:srgbClr val="FF0000"/>
                </a:solidFill>
              </a:rPr>
              <a:t>ještě před sebou ?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-1908720" y="4437112"/>
            <a:ext cx="12457384" cy="2492896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81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5769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/>
                <a:t>6</a:t>
              </a:r>
              <a:r>
                <a:rPr lang="cs-CZ" sz="4000" dirty="0" smtClean="0"/>
                <a:t>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54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173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81 : 9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36104" y="260253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141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2 .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18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290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54 :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36104" y="260253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783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/>
                <a:t>7</a:t>
              </a:r>
              <a:r>
                <a:rPr lang="cs-CZ" sz="4000" dirty="0" smtClean="0"/>
                <a:t>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63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265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27 </a:t>
              </a:r>
              <a:r>
                <a:rPr lang="cs-CZ" sz="4000" dirty="0"/>
                <a:t>:</a:t>
              </a:r>
              <a:r>
                <a:rPr lang="cs-CZ" sz="4000" dirty="0" smtClean="0"/>
                <a:t>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76056" y="260253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3224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3 .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27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667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63 :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79722" y="260253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93463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10 .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90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3329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45 :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90608" y="260746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0424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8 .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72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1896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/>
                <a:t>5</a:t>
              </a:r>
              <a:r>
                <a:rPr lang="cs-CZ" sz="4000" dirty="0" smtClean="0"/>
                <a:t>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45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6398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/>
                <a:t>9</a:t>
              </a:r>
              <a:r>
                <a:rPr lang="cs-CZ" sz="4000" dirty="0" smtClean="0"/>
                <a:t> :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9210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31033" y="260253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522574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/>
                <a:t>4</a:t>
              </a:r>
              <a:r>
                <a:rPr lang="cs-CZ" sz="4000" dirty="0" smtClean="0"/>
                <a:t>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26752" y="2602539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36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6343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1 . </a:t>
              </a:r>
              <a:r>
                <a:rPr lang="cs-CZ" sz="4000" dirty="0"/>
                <a:t>9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36104" y="260253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9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45845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32 : 8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59030" y="263691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1188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3 . 6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59030" y="263691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18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181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40 : 5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27946" y="270813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915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8 . 7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59030" y="263691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56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79233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64 : 8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68382" y="262178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8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2115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7 . 4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64624" y="272907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28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0000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27 : 9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64624" y="272907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77589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6 . 5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64624" y="2729075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30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796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623404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765" y="716301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952682" y="930983"/>
            <a:ext cx="3348560" cy="880017"/>
            <a:chOff x="204436" y="2480369"/>
            <a:chExt cx="1991300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204436" y="2480369"/>
              <a:ext cx="1991300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323528" y="2588001"/>
              <a:ext cx="1728192" cy="504817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/>
                <a:t> 30 : 10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4221088"/>
            <a:ext cx="10153128" cy="2708920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049" y="1811000"/>
            <a:ext cx="4144508" cy="373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91446" y="269485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809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" presetClass="exit" presetSubtype="8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E:\nápady\s2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1300" y="-951201"/>
            <a:ext cx="3343275" cy="3371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:\nápady\škola\mráčekpng.png"/>
          <p:cNvPicPr>
            <a:picLocks noChangeAspect="1" noChangeArrowheads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294" y="620688"/>
            <a:ext cx="1224136" cy="69244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 flipH="1">
            <a:off x="193468" y="1484784"/>
            <a:ext cx="8876974" cy="1858516"/>
            <a:chOff x="129151" y="2479674"/>
            <a:chExt cx="2051203" cy="720080"/>
          </a:xfrm>
        </p:grpSpPr>
        <p:sp>
          <p:nvSpPr>
            <p:cNvPr id="3" name="Pětiúhelník 2"/>
            <p:cNvSpPr/>
            <p:nvPr/>
          </p:nvSpPr>
          <p:spPr>
            <a:xfrm>
              <a:off x="129151" y="2479674"/>
              <a:ext cx="2051203" cy="720080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206319" y="2550371"/>
              <a:ext cx="1896868" cy="578686"/>
            </a:xfrm>
            <a:prstGeom prst="homePlate">
              <a:avLst/>
            </a:prstGeom>
            <a:solidFill>
              <a:schemeClr val="accent1">
                <a:lumMod val="75000"/>
              </a:schemeClr>
            </a:solidFill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/>
                <a:t>Cyklista Lojza vyrazil na 3denní cyklistický výlet. První den </a:t>
              </a:r>
            </a:p>
            <a:p>
              <a:pPr algn="ctr"/>
              <a:r>
                <a:rPr lang="cs-CZ" sz="2400" dirty="0" smtClean="0"/>
                <a:t>ujel 40 km, druhý den 32 km, třetí den pršelo, proto urazil 9krát méně km než za oba předchozí dny dohromady.</a:t>
              </a:r>
            </a:p>
            <a:p>
              <a:pPr algn="ctr"/>
              <a:r>
                <a:rPr lang="cs-CZ" sz="2400" dirty="0" smtClean="0"/>
                <a:t>Kolik kilometrů ujel za všechny tři dny  ?</a:t>
              </a:r>
              <a:endParaRPr lang="cs-CZ" sz="40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-684584" y="5373216"/>
            <a:ext cx="10297144" cy="1556792"/>
            <a:chOff x="-324544" y="3417512"/>
            <a:chExt cx="9595760" cy="2708920"/>
          </a:xfrm>
        </p:grpSpPr>
        <p:sp>
          <p:nvSpPr>
            <p:cNvPr id="6" name="Obdélník 5"/>
            <p:cNvSpPr/>
            <p:nvPr/>
          </p:nvSpPr>
          <p:spPr>
            <a:xfrm>
              <a:off x="127216" y="3417512"/>
              <a:ext cx="9144000" cy="2708920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-324544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235295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935398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7688933" y="4591952"/>
              <a:ext cx="137847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986794" y="389855"/>
            <a:ext cx="4411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A nyní …   jedna hádanka o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1</a:t>
            </a:r>
            <a:r>
              <a:rPr lang="cs-CZ" sz="2400" b="1" i="1" dirty="0" smtClean="0">
                <a:solidFill>
                  <a:srgbClr val="FF0000"/>
                </a:solidFill>
              </a:rPr>
              <a:t>  .   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8288" y="3859110"/>
            <a:ext cx="795807" cy="155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E:\nápady\škola\kopretina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140" y="4549060"/>
            <a:ext cx="429068" cy="83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92271" y="3613602"/>
            <a:ext cx="903426" cy="175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E:\nápady\škola\kopretina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99105" y="4573411"/>
            <a:ext cx="429068" cy="83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939" y="3369988"/>
            <a:ext cx="1028503" cy="20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8793">
            <a:off x="8473321" y="4031970"/>
            <a:ext cx="709934" cy="1382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613" y="4055188"/>
            <a:ext cx="676706" cy="1318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8592" y="3953440"/>
            <a:ext cx="795807" cy="1550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E:\nápady\škola\kopretina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444" y="4643390"/>
            <a:ext cx="429068" cy="83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42575" y="3707932"/>
            <a:ext cx="903426" cy="175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E:\nápady\škola\kopretina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49409" y="4667741"/>
            <a:ext cx="429068" cy="83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243" y="3464318"/>
            <a:ext cx="1028503" cy="20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8793">
            <a:off x="7023625" y="4126300"/>
            <a:ext cx="709934" cy="1382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2917" y="4149518"/>
            <a:ext cx="676706" cy="1318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E:\nápady\škola\cylklista2.png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112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6906" y="3464318"/>
            <a:ext cx="3016592" cy="2722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E:\nápady\škola\kopreti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63740" y="3343300"/>
            <a:ext cx="933256" cy="206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:\nápady\mo14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0272" y="3335079"/>
            <a:ext cx="66675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4098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0" presetClass="path" presetSubtype="0" accel="50000" decel="5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0.0026 0.01782 C -0.00538 0.02523 -0.00625 0.03472 -0.01094 0.04004 C -0.01337 0.04282 -0.01736 0.03912 -0.02049 0.03842 C -0.04462 0.03333 -0.02222 0.03588 -0.05382 0.03379 C -0.07153 0.02893 -0.09184 0.02037 -0.10972 0.01944 C -0.12674 0.01852 -0.14392 0.01828 -0.16094 0.01782 C -0.16215 0.01736 -0.16337 0.0169 -0.16458 0.0162 C -0.1658 0.01527 -0.16667 0.01365 -0.16806 0.01296 C -0.17257 0.01041 -0.17778 0.00926 -0.18229 0.00671 C -0.18646 0.00115 -0.18906 0.00115 -0.19427 -0.00116 C -0.20556 -0.02361 -0.23837 -0.02894 -0.25625 -0.02986 C -0.26892 -0.03056 -0.2816 -0.03102 -0.29427 -0.03148 C -0.31007 -0.03542 -0.32622 -0.03473 -0.34184 -0.03935 C -0.34601 -0.04074 -0.34965 -0.04398 -0.35382 -0.0456 C -0.35694 -0.04676 -0.36024 -0.04769 -0.36337 -0.04885 C -0.36493 -0.04931 -0.36806 -0.05047 -0.36806 -0.05023 C -0.37257 -0.0544 -0.37795 -0.0544 -0.38229 -0.05834 C -0.39149 -0.06644 -0.40139 -0.06644 -0.41215 -0.06783 C -0.4401 -0.06644 -0.46684 -0.06273 -0.49427 -0.0551 C -0.51806 -0.03542 -0.56215 -0.03773 -0.58594 -0.03611 C -0.5974 -0.03658 -0.60903 -0.03773 -0.62049 -0.03773 C -0.62726 -0.03773 -0.63403 -0.03727 -0.64063 -0.03611 C -0.64323 -0.03565 -0.64792 -0.03287 -0.64792 -0.03264 C -0.65313 -0.02593 -0.64931 -0.0294 -0.65625 -0.02662 C -0.65868 -0.0257 -0.66337 -0.02338 -0.66337 -0.02315 C -0.66372 -0.0213 -0.66354 -0.01875 -0.66458 -0.01713 C -0.66528 -0.01574 -0.66736 -0.0169 -0.66806 -0.01551 C -0.6717 -0.00926 -0.66719 -0.00648 -0.67517 -0.00278 C -0.6783 0.01296 -0.67361 -0.00348 -0.68004 0.00509 C -0.68368 0.00995 -0.67969 0.01296 -0.68715 0.0162 C -0.6875 0.01782 -0.6875 0.0199 -0.68837 0.02106 C -0.68924 0.02222 -0.69063 0.02199 -0.69184 0.02268 C -0.69618 0.025 -0.69948 0.0287 -0.70382 0.03055 C -0.71024 0.0287 -0.71667 0.02685 -0.72292 0.02407 C -0.73368 0.00972 -0.71736 0.03032 -0.73229 0.0162 C -0.7408 0.0081 -0.72813 0.01458 -0.73837 0.00833 C -0.74063 0.00694 -0.74549 0.00509 -0.74549 0.00532 C -0.74948 -0.00255 -0.7559 -0.00741 -0.76094 -0.01389 C -0.76285 -0.02361 -0.76337 -0.02107 -0.77049 -0.02338 C -0.775 -0.03542 -0.76979 -0.02523 -0.77882 -0.03287 C -0.78316 -0.03635 -0.78646 -0.04329 -0.79063 -0.04723 C -0.80556 -0.06158 -0.79566 -0.04908 -0.80382 -0.05996 C -0.79688 -0.07593 -0.7974 -0.06898 -0.80729 -0.07593 C -0.80816 -0.07755 -0.80851 -0.07963 -0.80972 -0.08056 C -0.81111 -0.08172 -0.81337 -0.08079 -0.81458 -0.08218 C -0.81563 -0.08334 -0.8151 -0.08542 -0.81563 -0.08704 C -0.81632 -0.08866 -0.81684 -0.09074 -0.81806 -0.09167 C -0.82014 -0.09352 -0.82274 -0.09375 -0.82517 -0.09491 C -0.82639 -0.09537 -0.82882 -0.09653 -0.82882 -0.0963 C -0.83351 -0.10278 -0.83802 -0.10232 -0.84427 -0.1044 C -0.85851 -0.10394 -0.87292 -0.10371 -0.88715 -0.10278 C -0.89167 -0.10255 -0.89549 -0.09653 -0.90017 -0.09491 C -0.90625 -0.08866 -0.91024 -0.08148 -0.91563 -0.07431 C -0.91597 -0.07223 -0.91615 -0.06991 -0.91684 -0.06783 C -0.91806 -0.06435 -0.9217 -0.05834 -0.9217 -0.0581 C -0.92205 -0.05625 -0.92188 -0.05371 -0.92292 -0.05209 C -0.92396 -0.05023 -0.92743 -0.05116 -0.9276 -0.04885 C -0.93021 -0.02246 -0.92951 -0.01528 -0.91563 -0.00602 C -0.91076 0.00069 -0.90521 0.00023 -0.89896 0.00347 C -0.89028 0.00787 -0.8816 0.0118 -0.87292 0.0162 C -0.86875 0.01828 -0.86406 0.01759 -0.85972 0.01782 C -0.8467 0.01852 -0.83351 0.01898 -0.82049 0.01944 C -0.81597 0.02824 -0.81424 0.04074 -0.81215 0.05115 C -0.81042 0.06898 -0.80851 0.08657 -0.80382 0.10347 C -0.80347 0.10463 -0.80035 0.11342 -0.79896 0.11458 C -0.79688 0.11643 -0.79184 0.11782 -0.79184 0.11805 C -0.78941 0.12731 -0.78056 0.12384 -0.77396 0.12569 C -0.76597 0.125 -0.75747 0.12685 -0.75017 0.12268 C -0.74149 0.11782 -0.73281 0.11134 -0.72396 0.10671 C -0.71892 0.09953 -0.71649 0.10254 -0.71094 0.09722 C -0.70573 0.09213 -0.70208 0.08842 -0.69549 0.08611 C -0.6934 0.07777 -0.68889 0.07893 -0.68351 0.07662 C -0.68194 0.07014 -0.67934 0.06898 -0.67517 0.06551 C -0.67205 0.05856 -0.66771 0.05532 -0.66215 0.05277 C -0.65816 0.0449 -0.64983 0.0449 -0.64306 0.04328 C -0.6375 0.04421 -0.63177 0.04444 -0.62639 0.04629 C -0.61944 0.04884 -0.61771 0.05879 -0.61215 0.06389 C -0.60938 0.07453 -0.61007 0.08565 -0.60382 0.09398 C -0.60156 0.10625 -0.60469 0.09583 -0.59896 0.10347 C -0.59358 0.11065 -0.60035 0.10648 -0.59306 0.11296 C -0.59201 0.11389 -0.59063 0.11389 -0.58958 0.11458 C -0.58837 0.11551 -0.58715 0.11666 -0.58594 0.11782 C -0.58403 0.12546 -0.58229 0.12222 -0.5776 0.12569 C -0.57517 0.12754 -0.57292 0.13009 -0.57049 0.13217 C -0.56649 0.13588 -0.55504 0.1368 -0.55017 0.13842 C -0.54444 0.14236 -0.53993 0.14352 -0.53351 0.1449 C -0.52917 0.14444 -0.52483 0.14444 -0.52049 0.14328 C -0.51719 0.14236 -0.51163 0.13703 -0.50851 0.13518 C -0.50174 0.13148 -0.49514 0.12777 -0.48837 0.12407 C -0.48403 0.11597 -0.47604 0.11597 -0.46927 0.11296 C -0.46059 0.11412 -0.45382 0.1162 -0.44549 0.11782 C -0.43906 0.12222 -0.43212 0.12338 -0.42517 0.12569 C -0.41997 0.13055 -0.41424 0.13333 -0.40851 0.1368 C -0.40573 0.14282 -0.4033 0.14259 -0.39896 0.14629 C -0.39531 0.15416 -0.39879 0.1493 -0.39184 0.15277 C -0.38281 0.1574 -0.37517 0.16296 -0.36563 0.16551 C -0.35417 0.16504 -0.34271 0.16527 -0.33125 0.16389 C -0.32135 0.16273 -0.31163 0.15717 -0.30139 0.15602 C -0.29653 0.1544 -0.29288 0.15254 -0.28837 0.14953 C -0.28316 0.13958 -0.27292 0.13889 -0.26458 0.13518 C -0.25278 0.13009 -0.24323 0.12106 -0.23125 0.11782 C -0.2283 0.1118 -0.22483 0.11065 -0.22049 0.10671 C -0.21684 0.09236 -0.21493 0.06319 -0.22517 0.0544 C -0.22743 0.0456 -0.22778 0.04166 -0.23472 0.03842 C -0.23802 0.0324 -0.24149 0.0324 -0.2467 0.03055 C -0.24983 0.0294 -0.25625 0.02731 -0.25625 0.02754 C -0.26215 0.02315 -0.26493 0.02106 -0.2717 0.01944 C -0.27951 0.01574 -0.28733 0.01296 -0.29549 0.01296 " pathEditMode="relative" rAng="0" ptsTypes="fffffffffffffffffffffffffffffffffffffffffffffffffffffffffffffffffffffffffffffffffffffffffffffffffffffffffffA">
                                      <p:cBhvr>
                                        <p:cTn id="21" dur="3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389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nápady\oblaky.jpg"/>
          <p:cNvPicPr>
            <a:picLocks noChangeAspect="1" noChangeArrowheads="1"/>
          </p:cNvPicPr>
          <p:nvPr/>
        </p:nvPicPr>
        <p:blipFill>
          <a:blip r:embed="rId5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713" y="-253050"/>
            <a:ext cx="925252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8086535" y="1979198"/>
            <a:ext cx="0" cy="4878802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Skupina 4"/>
          <p:cNvGrpSpPr/>
          <p:nvPr/>
        </p:nvGrpSpPr>
        <p:grpSpPr>
          <a:xfrm>
            <a:off x="1079310" y="2281703"/>
            <a:ext cx="7007225" cy="457992"/>
            <a:chOff x="1741242" y="1628799"/>
            <a:chExt cx="7007225" cy="457992"/>
          </a:xfrm>
        </p:grpSpPr>
        <p:sp>
          <p:nvSpPr>
            <p:cNvPr id="8" name="Vývojový diagram: spojnice mezi stránkami 7"/>
            <p:cNvSpPr/>
            <p:nvPr/>
          </p:nvSpPr>
          <p:spPr>
            <a:xfrm rot="16200000">
              <a:off x="2020671" y="1349371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3600" dirty="0" smtClean="0">
                  <a:solidFill>
                    <a:srgbClr val="FFC000"/>
                  </a:solidFill>
                </a:rPr>
                <a:t>9</a:t>
              </a:r>
              <a:endParaRPr lang="cs-CZ" sz="3600" dirty="0">
                <a:solidFill>
                  <a:srgbClr val="FFC000"/>
                </a:solidFill>
              </a:endParaRPr>
            </a:p>
          </p:txBody>
        </p:sp>
        <p:sp>
          <p:nvSpPr>
            <p:cNvPr id="9" name="Vývojový diagram: spojnice mezi stránkami 8"/>
            <p:cNvSpPr/>
            <p:nvPr/>
          </p:nvSpPr>
          <p:spPr>
            <a:xfrm rot="16200000">
              <a:off x="3213095" y="1349372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. 4</a:t>
              </a:r>
              <a:endParaRPr lang="cs-CZ" sz="2800" dirty="0"/>
            </a:p>
          </p:txBody>
        </p:sp>
        <p:sp>
          <p:nvSpPr>
            <p:cNvPr id="10" name="Vývojový diagram: spojnice mezi stránkami 9"/>
            <p:cNvSpPr/>
            <p:nvPr/>
          </p:nvSpPr>
          <p:spPr>
            <a:xfrm rot="16200000">
              <a:off x="4411268" y="1349372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+ 9</a:t>
              </a:r>
              <a:endParaRPr lang="cs-CZ" sz="2800" dirty="0"/>
            </a:p>
          </p:txBody>
        </p:sp>
        <p:sp>
          <p:nvSpPr>
            <p:cNvPr id="11" name="Vývojový diagram: spojnice mezi stránkami 10"/>
            <p:cNvSpPr/>
            <p:nvPr/>
          </p:nvSpPr>
          <p:spPr>
            <a:xfrm rot="16200000">
              <a:off x="5611807" y="1349371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: 9</a:t>
              </a:r>
              <a:endParaRPr lang="cs-CZ" sz="2800" dirty="0"/>
            </a:p>
          </p:txBody>
        </p:sp>
        <p:sp>
          <p:nvSpPr>
            <p:cNvPr id="12" name="Vývojový diagram: spojnice mezi stránkami 11"/>
            <p:cNvSpPr/>
            <p:nvPr/>
          </p:nvSpPr>
          <p:spPr>
            <a:xfrm rot="16200000">
              <a:off x="6813495" y="1358107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+ 49</a:t>
              </a:r>
              <a:endParaRPr lang="cs-CZ" sz="2800" dirty="0"/>
            </a:p>
          </p:txBody>
        </p:sp>
        <p:sp>
          <p:nvSpPr>
            <p:cNvPr id="13" name="Vývojový diagram: spojnice mezi stránkami 12"/>
            <p:cNvSpPr/>
            <p:nvPr/>
          </p:nvSpPr>
          <p:spPr>
            <a:xfrm rot="16200000">
              <a:off x="8019782" y="1349370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: 6</a:t>
              </a:r>
              <a:endParaRPr lang="cs-CZ" sz="28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059547" y="4150742"/>
            <a:ext cx="7007225" cy="457992"/>
            <a:chOff x="1741242" y="1628799"/>
            <a:chExt cx="7007225" cy="457992"/>
          </a:xfrm>
        </p:grpSpPr>
        <p:sp>
          <p:nvSpPr>
            <p:cNvPr id="17" name="Vývojový diagram: spojnice mezi stránkami 16"/>
            <p:cNvSpPr/>
            <p:nvPr/>
          </p:nvSpPr>
          <p:spPr>
            <a:xfrm rot="16200000">
              <a:off x="2020671" y="1349371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3600" dirty="0" smtClean="0">
                  <a:solidFill>
                    <a:srgbClr val="FFC000"/>
                  </a:solidFill>
                </a:rPr>
                <a:t>72</a:t>
              </a:r>
              <a:endParaRPr lang="cs-CZ" sz="3600" dirty="0">
                <a:solidFill>
                  <a:srgbClr val="FFC000"/>
                </a:solidFill>
              </a:endParaRPr>
            </a:p>
          </p:txBody>
        </p:sp>
        <p:sp>
          <p:nvSpPr>
            <p:cNvPr id="18" name="Vývojový diagram: spojnice mezi stránkami 17"/>
            <p:cNvSpPr/>
            <p:nvPr/>
          </p:nvSpPr>
          <p:spPr>
            <a:xfrm rot="16200000">
              <a:off x="3213095" y="1349372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: 9</a:t>
              </a:r>
              <a:endParaRPr lang="cs-CZ" sz="2800" dirty="0"/>
            </a:p>
          </p:txBody>
        </p:sp>
        <p:sp>
          <p:nvSpPr>
            <p:cNvPr id="19" name="Vývojový diagram: spojnice mezi stránkami 18"/>
            <p:cNvSpPr/>
            <p:nvPr/>
          </p:nvSpPr>
          <p:spPr>
            <a:xfrm rot="16200000">
              <a:off x="4411268" y="1349372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/>
                <a:t>.</a:t>
              </a:r>
              <a:r>
                <a:rPr lang="cs-CZ" sz="2800" dirty="0" smtClean="0"/>
                <a:t> 8</a:t>
              </a:r>
              <a:endParaRPr lang="cs-CZ" sz="2800" dirty="0"/>
            </a:p>
          </p:txBody>
        </p:sp>
        <p:sp>
          <p:nvSpPr>
            <p:cNvPr id="20" name="Vývojový diagram: spojnice mezi stránkami 19"/>
            <p:cNvSpPr/>
            <p:nvPr/>
          </p:nvSpPr>
          <p:spPr>
            <a:xfrm rot="16200000">
              <a:off x="5611807" y="1349371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- 40</a:t>
              </a:r>
              <a:endParaRPr lang="cs-CZ" sz="2800" dirty="0"/>
            </a:p>
          </p:txBody>
        </p:sp>
        <p:sp>
          <p:nvSpPr>
            <p:cNvPr id="21" name="Vývojový diagram: spojnice mezi stránkami 20"/>
            <p:cNvSpPr/>
            <p:nvPr/>
          </p:nvSpPr>
          <p:spPr>
            <a:xfrm rot="16200000">
              <a:off x="6813495" y="1358107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: 3</a:t>
              </a:r>
              <a:endParaRPr lang="cs-CZ" sz="2800" dirty="0"/>
            </a:p>
          </p:txBody>
        </p:sp>
        <p:sp>
          <p:nvSpPr>
            <p:cNvPr id="22" name="Vývojový diagram: spojnice mezi stránkami 21"/>
            <p:cNvSpPr/>
            <p:nvPr/>
          </p:nvSpPr>
          <p:spPr>
            <a:xfrm rot="16200000">
              <a:off x="8019782" y="1349370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. 7</a:t>
              </a:r>
              <a:endParaRPr lang="cs-CZ" sz="28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1040450" y="6084560"/>
            <a:ext cx="7007225" cy="457992"/>
            <a:chOff x="1741242" y="1628799"/>
            <a:chExt cx="7007225" cy="457992"/>
          </a:xfrm>
        </p:grpSpPr>
        <p:sp>
          <p:nvSpPr>
            <p:cNvPr id="24" name="Vývojový diagram: spojnice mezi stránkami 23"/>
            <p:cNvSpPr/>
            <p:nvPr/>
          </p:nvSpPr>
          <p:spPr>
            <a:xfrm rot="16200000">
              <a:off x="2020671" y="1349371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3600" dirty="0" smtClean="0">
                  <a:solidFill>
                    <a:srgbClr val="FFC000"/>
                  </a:solidFill>
                </a:rPr>
                <a:t>7</a:t>
              </a:r>
              <a:endParaRPr lang="cs-CZ" sz="3600" dirty="0">
                <a:solidFill>
                  <a:srgbClr val="FFC000"/>
                </a:solidFill>
              </a:endParaRPr>
            </a:p>
          </p:txBody>
        </p:sp>
        <p:sp>
          <p:nvSpPr>
            <p:cNvPr id="25" name="Vývojový diagram: spojnice mezi stránkami 24"/>
            <p:cNvSpPr/>
            <p:nvPr/>
          </p:nvSpPr>
          <p:spPr>
            <a:xfrm rot="16200000">
              <a:off x="3213095" y="1349372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. 6</a:t>
              </a:r>
              <a:endParaRPr lang="cs-CZ" sz="2800" dirty="0"/>
            </a:p>
          </p:txBody>
        </p:sp>
        <p:sp>
          <p:nvSpPr>
            <p:cNvPr id="26" name="Vývojový diagram: spojnice mezi stránkami 25"/>
            <p:cNvSpPr/>
            <p:nvPr/>
          </p:nvSpPr>
          <p:spPr>
            <a:xfrm rot="16200000">
              <a:off x="4411268" y="1349372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- 10</a:t>
              </a:r>
              <a:endParaRPr lang="cs-CZ" sz="2800" dirty="0"/>
            </a:p>
          </p:txBody>
        </p:sp>
        <p:sp>
          <p:nvSpPr>
            <p:cNvPr id="27" name="Vývojový diagram: spojnice mezi stránkami 26"/>
            <p:cNvSpPr/>
            <p:nvPr/>
          </p:nvSpPr>
          <p:spPr>
            <a:xfrm rot="16200000">
              <a:off x="5611807" y="1349371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: 8</a:t>
              </a:r>
              <a:endParaRPr lang="cs-CZ" sz="2800" dirty="0"/>
            </a:p>
          </p:txBody>
        </p:sp>
        <p:sp>
          <p:nvSpPr>
            <p:cNvPr id="28" name="Vývojový diagram: spojnice mezi stránkami 27"/>
            <p:cNvSpPr/>
            <p:nvPr/>
          </p:nvSpPr>
          <p:spPr>
            <a:xfrm rot="16200000">
              <a:off x="6813495" y="1358107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. 9</a:t>
              </a:r>
              <a:endParaRPr lang="cs-CZ" sz="2800" dirty="0"/>
            </a:p>
          </p:txBody>
        </p:sp>
        <p:sp>
          <p:nvSpPr>
            <p:cNvPr id="29" name="Vývojový diagram: spojnice mezi stránkami 28"/>
            <p:cNvSpPr/>
            <p:nvPr/>
          </p:nvSpPr>
          <p:spPr>
            <a:xfrm rot="16200000">
              <a:off x="8019782" y="1349370"/>
              <a:ext cx="449255" cy="1008114"/>
            </a:xfrm>
            <a:prstGeom prst="flowChartOffpageConnector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rtlCol="0" anchor="ctr"/>
            <a:lstStyle/>
            <a:p>
              <a:pPr algn="ctr"/>
              <a:r>
                <a:rPr lang="cs-CZ" sz="2800" dirty="0" smtClean="0"/>
                <a:t>+ 8</a:t>
              </a:r>
              <a:endParaRPr lang="cs-CZ" sz="2800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21025" y="2731964"/>
            <a:ext cx="1617202" cy="1459294"/>
            <a:chOff x="380617" y="2479926"/>
            <a:chExt cx="1617202" cy="1459294"/>
          </a:xfrm>
        </p:grpSpPr>
        <p:pic>
          <p:nvPicPr>
            <p:cNvPr id="3" name="Picture 5" descr="E:\nápady\škola\cylklista2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colorTemperature colorTemp="112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80617" y="2479926"/>
              <a:ext cx="1617202" cy="14592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829963" y="272242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2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92762" y="4650109"/>
            <a:ext cx="1617202" cy="1459294"/>
            <a:chOff x="380617" y="4634002"/>
            <a:chExt cx="1617202" cy="1459294"/>
          </a:xfrm>
        </p:grpSpPr>
        <p:pic>
          <p:nvPicPr>
            <p:cNvPr id="4" name="Picture 5" descr="E:\nápady\škola\cylklista2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colorTemperature colorTemp="112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80617" y="4634002"/>
              <a:ext cx="1617202" cy="14592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829963" y="487720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pic>
        <p:nvPicPr>
          <p:cNvPr id="1027" name="Picture 3" descr="E:\nápady\strom.gi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162" y="624668"/>
            <a:ext cx="1222090" cy="1506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E:\nápady\s20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338" y="-387424"/>
            <a:ext cx="1791231" cy="1806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963224" y="194311"/>
            <a:ext cx="721755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FF0000"/>
                </a:solidFill>
              </a:rPr>
              <a:t>Kterému závodníkovi zbývá do cíle nejméně kilometrů? </a:t>
            </a:r>
          </a:p>
          <a:p>
            <a:pPr algn="ctr"/>
            <a:r>
              <a:rPr lang="cs-CZ" sz="2400" b="1" i="1" dirty="0" smtClean="0">
                <a:solidFill>
                  <a:srgbClr val="FF0000"/>
                </a:solidFill>
              </a:rPr>
              <a:t>Počítej, výsledky si zapisuj.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110856" y="2216476"/>
            <a:ext cx="914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9 km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8108305" y="4052204"/>
            <a:ext cx="1096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56 km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8111671" y="6019333"/>
            <a:ext cx="10967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44 km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33" name="Skupina 32"/>
          <p:cNvGrpSpPr/>
          <p:nvPr/>
        </p:nvGrpSpPr>
        <p:grpSpPr>
          <a:xfrm>
            <a:off x="417237" y="863074"/>
            <a:ext cx="1617202" cy="1459294"/>
            <a:chOff x="361520" y="385530"/>
            <a:chExt cx="1617202" cy="1459294"/>
          </a:xfrm>
        </p:grpSpPr>
        <p:pic>
          <p:nvPicPr>
            <p:cNvPr id="2" name="Picture 5" descr="E:\nápady\škola\cylklista2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colorTemperature colorTemp="11200"/>
                      </a14:imgEffect>
                      <a14:imgEffect>
                        <a14:brightnessContrast bright="-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61520" y="385530"/>
              <a:ext cx="1617202" cy="14592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829963" y="58059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FF0000"/>
                  </a:solidFill>
                </a:rPr>
                <a:t>1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11175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50"/>
                            </p:stCondLst>
                            <p:childTnLst>
                              <p:par>
                                <p:cTn id="25" presetID="9" presetClass="exit" presetSubtype="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26" dur="5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1" presetID="2" presetClass="exit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2" grpId="1"/>
      <p:bldP spid="39" grpId="0"/>
      <p:bldP spid="46" grpId="0"/>
      <p:bldP spid="4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596113" y="884399"/>
            <a:ext cx="8190656" cy="2638931"/>
            <a:chOff x="179512" y="448342"/>
            <a:chExt cx="8190656" cy="2638931"/>
          </a:xfrm>
        </p:grpSpPr>
        <p:sp>
          <p:nvSpPr>
            <p:cNvPr id="2" name="Obdélník 1"/>
            <p:cNvSpPr/>
            <p:nvPr/>
          </p:nvSpPr>
          <p:spPr>
            <a:xfrm>
              <a:off x="179512" y="448342"/>
              <a:ext cx="6264696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400" dirty="0" smtClean="0">
                  <a:solidFill>
                    <a:srgbClr val="FF0000"/>
                  </a:solidFill>
                </a:rPr>
                <a:t>Cyklista:</a:t>
              </a:r>
              <a:endParaRPr lang="cs-CZ" sz="1400" u="sng" dirty="0" smtClean="0">
                <a:solidFill>
                  <a:srgbClr val="FF0000"/>
                </a:solidFill>
                <a:hlinkClick r:id="rId2"/>
              </a:endParaRPr>
            </a:p>
            <a:p>
              <a:r>
                <a:rPr lang="cs-CZ" sz="1400" dirty="0" smtClean="0">
                  <a:hlinkClick r:id="rId2"/>
                </a:rPr>
                <a:t>http://officeimg.vo.msecnd.net/en-us/images/MB900197730.jpg</a:t>
              </a:r>
              <a:endParaRPr lang="cs-CZ" sz="1400" dirty="0">
                <a:solidFill>
                  <a:srgbClr val="FF0000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179512" y="1509195"/>
              <a:ext cx="8190656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400" dirty="0">
                  <a:solidFill>
                    <a:srgbClr val="FF0000"/>
                  </a:solidFill>
                </a:rPr>
                <a:t>Kopretina</a:t>
              </a:r>
              <a:r>
                <a:rPr lang="cs-CZ" sz="1400" dirty="0" smtClean="0">
                  <a:solidFill>
                    <a:srgbClr val="FF0000"/>
                  </a:solidFill>
                </a:rPr>
                <a:t>:</a:t>
              </a:r>
              <a:endParaRPr lang="cs-CZ" sz="1400" u="sng" dirty="0" smtClean="0">
                <a:solidFill>
                  <a:srgbClr val="FF0000"/>
                </a:solidFill>
                <a:hlinkClick r:id="rId3"/>
              </a:endParaRPr>
            </a:p>
            <a:p>
              <a:r>
                <a:rPr lang="cs-CZ" sz="1400" u="sng" dirty="0" smtClean="0">
                  <a:hlinkClick r:id="rId3"/>
                </a:rPr>
                <a:t>http</a:t>
              </a:r>
              <a:r>
                <a:rPr lang="cs-CZ" sz="1400" u="sng" dirty="0">
                  <a:hlinkClick r:id="rId3"/>
                </a:rPr>
                <a:t>://</a:t>
              </a:r>
              <a:r>
                <a:rPr lang="cs-CZ" sz="1400" u="sng" dirty="0" smtClean="0">
                  <a:hlinkClick r:id="rId3"/>
                </a:rPr>
                <a:t>www.clker.com/cliparts/d/9/d/1/119498658373234492daisy_jonathan_dietrich_01.svg.med.png</a:t>
              </a:r>
              <a:endParaRPr lang="cs-CZ" sz="1400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79512" y="944093"/>
              <a:ext cx="6174432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400" dirty="0">
                  <a:solidFill>
                    <a:srgbClr val="FF0000"/>
                  </a:solidFill>
                </a:rPr>
                <a:t>Strom</a:t>
              </a:r>
              <a:r>
                <a:rPr lang="cs-CZ" sz="1400" dirty="0" smtClean="0">
                  <a:solidFill>
                    <a:srgbClr val="FF0000"/>
                  </a:solidFill>
                </a:rPr>
                <a:t>:</a:t>
              </a:r>
              <a:endParaRPr lang="cs-CZ" sz="1400" dirty="0" smtClean="0">
                <a:solidFill>
                  <a:srgbClr val="FF0000"/>
                </a:solidFill>
                <a:hlinkClick r:id="rId4"/>
              </a:endParaRPr>
            </a:p>
            <a:p>
              <a:r>
                <a:rPr lang="cs-CZ" sz="1400" dirty="0" smtClean="0">
                  <a:hlinkClick r:id="rId4"/>
                </a:rPr>
                <a:t>http</a:t>
              </a:r>
              <a:r>
                <a:rPr lang="cs-CZ" sz="1400" dirty="0">
                  <a:hlinkClick r:id="rId4"/>
                </a:rPr>
                <a:t>://</a:t>
              </a:r>
              <a:r>
                <a:rPr lang="cs-CZ" sz="1400" dirty="0" smtClean="0">
                  <a:hlinkClick r:id="rId4"/>
                </a:rPr>
                <a:t>grovit.cz/ZABAVNY_majka57/GIF/kvetiny_ostatni/trava_listi_stromy/41.png</a:t>
              </a:r>
              <a:endParaRPr lang="cs-CZ" sz="1400" dirty="0" smtClean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179512" y="2040833"/>
              <a:ext cx="5040560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400" dirty="0">
                  <a:solidFill>
                    <a:srgbClr val="FF0000"/>
                  </a:solidFill>
                </a:rPr>
                <a:t>Motýl</a:t>
              </a:r>
              <a:r>
                <a:rPr lang="cs-CZ" sz="1400" dirty="0" smtClean="0">
                  <a:solidFill>
                    <a:srgbClr val="FF0000"/>
                  </a:solidFill>
                </a:rPr>
                <a:t>:</a:t>
              </a:r>
              <a:endParaRPr lang="cs-CZ" sz="1400" dirty="0" smtClean="0">
                <a:hlinkClick r:id="rId5"/>
              </a:endParaRPr>
            </a:p>
            <a:p>
              <a:r>
                <a:rPr lang="cs-CZ" sz="1400" dirty="0" smtClean="0">
                  <a:hlinkClick r:id="rId5"/>
                </a:rPr>
                <a:t>http</a:t>
              </a:r>
              <a:r>
                <a:rPr lang="cs-CZ" sz="1400" dirty="0">
                  <a:hlinkClick r:id="rId5"/>
                </a:rPr>
                <a:t>://</a:t>
              </a:r>
              <a:r>
                <a:rPr lang="cs-CZ" sz="1400" dirty="0" smtClean="0">
                  <a:hlinkClick r:id="rId5"/>
                </a:rPr>
                <a:t>grovit.cz/ZABAVNY_majka57/GIF/motyli/motyli1/mo14.gif</a:t>
              </a:r>
              <a:endParaRPr lang="cs-CZ" sz="1400" dirty="0" smtClean="0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179512" y="2564053"/>
              <a:ext cx="487828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1400" dirty="0">
                  <a:solidFill>
                    <a:srgbClr val="FF0000"/>
                  </a:solidFill>
                </a:rPr>
                <a:t>Slunce</a:t>
              </a:r>
              <a:r>
                <a:rPr lang="cs-CZ" sz="1400" dirty="0" smtClean="0">
                  <a:solidFill>
                    <a:srgbClr val="FF0000"/>
                  </a:solidFill>
                </a:rPr>
                <a:t>:</a:t>
              </a:r>
              <a:endParaRPr lang="cs-CZ" sz="1400" dirty="0" smtClean="0">
                <a:hlinkClick r:id="rId6"/>
              </a:endParaRPr>
            </a:p>
            <a:p>
              <a:r>
                <a:rPr lang="cs-CZ" sz="1400" dirty="0" smtClean="0">
                  <a:hlinkClick r:id="rId6"/>
                </a:rPr>
                <a:t>http</a:t>
              </a:r>
              <a:r>
                <a:rPr lang="cs-CZ" sz="1400" dirty="0">
                  <a:hlinkClick r:id="rId6"/>
                </a:rPr>
                <a:t>://</a:t>
              </a:r>
              <a:r>
                <a:rPr lang="cs-CZ" sz="1400" dirty="0" smtClean="0">
                  <a:hlinkClick r:id="rId6"/>
                </a:rPr>
                <a:t>grovit.cz/ZABAVNY_majka57/GIF/slunce/slunce/s20.png</a:t>
              </a:r>
              <a:endParaRPr lang="cs-CZ" sz="1400" dirty="0" smtClean="0"/>
            </a:p>
          </p:txBody>
        </p:sp>
      </p:grpSp>
      <p:sp>
        <p:nvSpPr>
          <p:cNvPr id="7" name="TextovéPole 6"/>
          <p:cNvSpPr txBox="1"/>
          <p:nvPr/>
        </p:nvSpPr>
        <p:spPr>
          <a:xfrm flipH="1">
            <a:off x="3454013" y="4335487"/>
            <a:ext cx="2065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Vlastní tvorba.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3438305" y="260648"/>
            <a:ext cx="2065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Použité zdroje:</a:t>
            </a:r>
            <a:endParaRPr lang="cs-CZ" sz="2400" u="sng" dirty="0"/>
          </a:p>
        </p:txBody>
      </p:sp>
      <p:sp>
        <p:nvSpPr>
          <p:cNvPr id="8" name="Obdélník 7"/>
          <p:cNvSpPr/>
          <p:nvPr/>
        </p:nvSpPr>
        <p:spPr>
          <a:xfrm>
            <a:off x="657683" y="3534360"/>
            <a:ext cx="51663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solidFill>
                  <a:srgbClr val="FF0000"/>
                </a:solidFill>
              </a:rPr>
              <a:t>Slunce snímek </a:t>
            </a:r>
            <a:r>
              <a:rPr lang="cs-CZ" sz="1400" dirty="0" smtClean="0">
                <a:solidFill>
                  <a:srgbClr val="FF0000"/>
                </a:solidFill>
              </a:rPr>
              <a:t>2: </a:t>
            </a:r>
            <a:endParaRPr lang="cs-CZ" sz="1400" dirty="0">
              <a:solidFill>
                <a:srgbClr val="FF0000"/>
              </a:solidFill>
            </a:endParaRPr>
          </a:p>
          <a:p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www.gify.nou.cz/r_slunce_soubory/2.gif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2994556205"/>
      </p:ext>
    </p:extLst>
  </p:cSld>
  <p:clrMapOvr>
    <a:masterClrMapping/>
  </p:clrMapOvr>
  <p:transition spd="slow" advClick="0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1001</TotalTime>
  <Words>289</Words>
  <Application>Microsoft Office PowerPoint</Application>
  <PresentationFormat>Předvádění na obrazovce (4:3)</PresentationFormat>
  <Paragraphs>113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104</cp:revision>
  <dcterms:created xsi:type="dcterms:W3CDTF">2012-05-06T04:33:33Z</dcterms:created>
  <dcterms:modified xsi:type="dcterms:W3CDTF">2012-05-20T10:57:57Z</dcterms:modified>
</cp:coreProperties>
</file>