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3" r:id="rId9"/>
    <p:sldId id="264" r:id="rId10"/>
    <p:sldId id="265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6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56490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Grafické znázornění síly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74251" y="4725144"/>
            <a:ext cx="4395499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VY_32_INOVACE_16_Grafické znázornění síly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Opakování – síla jako fyzikální veličina</a:t>
            </a:r>
          </a:p>
          <a:p>
            <a:endParaRPr lang="cs-CZ" sz="2800" b="1" dirty="0" smtClean="0"/>
          </a:p>
          <a:p>
            <a:pPr marL="457200" indent="-457200">
              <a:buAutoNum type="arabicPeriod"/>
            </a:pPr>
            <a:r>
              <a:rPr lang="cs-CZ" sz="2800" dirty="0" smtClean="0"/>
              <a:t>Jak se značí síla?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Jaká je hlavní jednotka síly?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Jaké jsou vedlejší jednotky?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17875" y="79973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06191" y="1238437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N... newton ...čti “ňůtn“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22561" y="1680527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kN, MN, GN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59632" y="2852936"/>
            <a:ext cx="5822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GN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83768" y="2852936"/>
            <a:ext cx="6559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MN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851920" y="2852936"/>
            <a:ext cx="5341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20072" y="2852936"/>
            <a:ext cx="3866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1547664" y="2420888"/>
            <a:ext cx="1132478" cy="1210979"/>
            <a:chOff x="2314495" y="4712640"/>
            <a:chExt cx="1132478" cy="1210979"/>
          </a:xfrm>
        </p:grpSpPr>
        <p:sp>
          <p:nvSpPr>
            <p:cNvPr id="10" name="Oblouk 9"/>
            <p:cNvSpPr/>
            <p:nvPr/>
          </p:nvSpPr>
          <p:spPr>
            <a:xfrm rot="8213487">
              <a:off x="2314495" y="4712640"/>
              <a:ext cx="1132478" cy="1210979"/>
            </a:xfrm>
            <a:prstGeom prst="arc">
              <a:avLst>
                <a:gd name="adj1" fmla="val 14729744"/>
                <a:gd name="adj2" fmla="val 923175"/>
              </a:avLst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 rot="10800000" flipV="1">
              <a:off x="3131840" y="5589240"/>
              <a:ext cx="288032" cy="7200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3275856" y="5733256"/>
              <a:ext cx="28803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1619672" y="371703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 1000</a:t>
            </a:r>
            <a:endParaRPr lang="cs-CZ" sz="28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2843808" y="2420888"/>
            <a:ext cx="1132478" cy="1210979"/>
            <a:chOff x="2314495" y="4712640"/>
            <a:chExt cx="1132478" cy="1210979"/>
          </a:xfrm>
        </p:grpSpPr>
        <p:sp>
          <p:nvSpPr>
            <p:cNvPr id="20" name="Oblouk 19"/>
            <p:cNvSpPr/>
            <p:nvPr/>
          </p:nvSpPr>
          <p:spPr>
            <a:xfrm rot="8213487">
              <a:off x="2314495" y="4712640"/>
              <a:ext cx="1132478" cy="1210979"/>
            </a:xfrm>
            <a:prstGeom prst="arc">
              <a:avLst>
                <a:gd name="adj1" fmla="val 14729744"/>
                <a:gd name="adj2" fmla="val 923175"/>
              </a:avLst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 rot="10800000" flipV="1">
              <a:off x="3131840" y="5589240"/>
              <a:ext cx="288032" cy="7200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3275856" y="5733256"/>
              <a:ext cx="28803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2915816" y="371703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 1000</a:t>
            </a:r>
            <a:endParaRPr lang="cs-CZ" sz="28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4139952" y="2492896"/>
            <a:ext cx="1132478" cy="1210979"/>
            <a:chOff x="2314495" y="4712640"/>
            <a:chExt cx="1132478" cy="1210979"/>
          </a:xfrm>
        </p:grpSpPr>
        <p:sp>
          <p:nvSpPr>
            <p:cNvPr id="25" name="Oblouk 24"/>
            <p:cNvSpPr/>
            <p:nvPr/>
          </p:nvSpPr>
          <p:spPr>
            <a:xfrm rot="8213487">
              <a:off x="2314495" y="4712640"/>
              <a:ext cx="1132478" cy="1210979"/>
            </a:xfrm>
            <a:prstGeom prst="arc">
              <a:avLst>
                <a:gd name="adj1" fmla="val 14729744"/>
                <a:gd name="adj2" fmla="val 923175"/>
              </a:avLst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 rot="10800000" flipV="1">
              <a:off x="3131840" y="5589240"/>
              <a:ext cx="288032" cy="72008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>
              <a:off x="3275856" y="5733256"/>
              <a:ext cx="28803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8" name="TextovéPole 27"/>
          <p:cNvSpPr txBox="1"/>
          <p:nvPr/>
        </p:nvSpPr>
        <p:spPr>
          <a:xfrm>
            <a:off x="4283968" y="371703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 1000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4653136"/>
            <a:ext cx="4572000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1 kN = 1 000 N</a:t>
            </a:r>
          </a:p>
          <a:p>
            <a:r>
              <a:rPr lang="cs-CZ" sz="3600" dirty="0" smtClean="0"/>
              <a:t>1 MN = 1 000 000 N</a:t>
            </a:r>
          </a:p>
          <a:p>
            <a:r>
              <a:rPr lang="cs-CZ" sz="3600" dirty="0" smtClean="0"/>
              <a:t>1 GN = 1 000 000 000 N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8" grpId="0"/>
      <p:bldP spid="23" grpId="0"/>
      <p:bldP spid="28" grpId="0"/>
      <p:bldP spid="29" grpId="0" build="allAtOnce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Převeď: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2,5 kN (N)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200 MN (GN)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0,05 GN (kN)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15 000 N (kN)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250 000 </a:t>
            </a:r>
            <a:r>
              <a:rPr lang="cs-CZ" sz="3600" dirty="0" err="1" smtClean="0"/>
              <a:t>000</a:t>
            </a:r>
            <a:r>
              <a:rPr lang="cs-CZ" sz="3600" dirty="0" smtClean="0"/>
              <a:t> N (GN)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4 500 000 N (MN)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650 MN (kN)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0,005 GN (N) =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54868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2 500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134076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0,2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220486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50 000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92494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3861048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0,25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465313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4,5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544522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650 000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621166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5 000 000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Každá síla je určena:</a:t>
            </a:r>
          </a:p>
          <a:p>
            <a:r>
              <a:rPr lang="cs-CZ" sz="2800" b="1" dirty="0" smtClean="0"/>
              <a:t> 1. Velikostí</a:t>
            </a:r>
            <a:endParaRPr lang="cs-CZ" sz="2800" b="1" dirty="0"/>
          </a:p>
        </p:txBody>
      </p:sp>
      <p:sp>
        <p:nvSpPr>
          <p:cNvPr id="3" name="Šipka doprava 2"/>
          <p:cNvSpPr/>
          <p:nvPr/>
        </p:nvSpPr>
        <p:spPr>
          <a:xfrm>
            <a:off x="683568" y="1052736"/>
            <a:ext cx="1296144" cy="48463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980728"/>
            <a:ext cx="67687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Čím větší síla na těleso působí, tím větší je její účinek</a:t>
            </a:r>
            <a:endParaRPr lang="cs-CZ" sz="2400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539552" y="2276872"/>
            <a:ext cx="2592288" cy="129614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stCxn id="5" idx="4"/>
          </p:cNvCxnSpPr>
          <p:nvPr/>
        </p:nvCxnSpPr>
        <p:spPr>
          <a:xfrm rot="16200000" flipH="1">
            <a:off x="5904148" y="800708"/>
            <a:ext cx="0" cy="55446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427984" y="2924944"/>
            <a:ext cx="504056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83568" y="21328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4437112"/>
            <a:ext cx="648072" cy="64807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4644008" y="2564904"/>
            <a:ext cx="1152128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932040" y="198884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baseline="-25000" dirty="0" smtClean="0"/>
              <a:t>1</a:t>
            </a:r>
            <a:endParaRPr lang="cs-CZ" sz="2800" b="1" dirty="0"/>
          </a:p>
        </p:txBody>
      </p:sp>
      <p:sp>
        <p:nvSpPr>
          <p:cNvPr id="14" name="Pravoúhlý trojúhelník 13"/>
          <p:cNvSpPr/>
          <p:nvPr/>
        </p:nvSpPr>
        <p:spPr>
          <a:xfrm>
            <a:off x="611560" y="4941168"/>
            <a:ext cx="2592288" cy="129614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 rot="16200000" flipH="1">
            <a:off x="5976156" y="3465004"/>
            <a:ext cx="0" cy="55446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427984" y="5589240"/>
            <a:ext cx="504056" cy="6480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4644008" y="5229200"/>
            <a:ext cx="3672408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300192" y="458112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baseline="-25000" dirty="0" smtClean="0"/>
              <a:t>2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208 0.16806 " pathEditMode="relative" ptsTypes="AA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208 0.16806 L 0.37813 0.16806 " pathEditMode="relative" rAng="0" ptsTypes="AA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87 0 " pathEditMode="relative" ptsTypes="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2.96296E-6 L 0.2441 0.1680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41 0.16805 L 0.33854 0.16805 " pathEditMode="relative" rAng="0" ptsTypes="AA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000"/>
                            </p:stCondLst>
                            <p:childTnLst>
                              <p:par>
                                <p:cTn id="64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0.39774 1.48148E-6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" y="0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8" grpId="1" animBg="1"/>
      <p:bldP spid="9" grpId="0" animBg="1"/>
      <p:bldP spid="9" grpId="1" animBg="1"/>
      <p:bldP spid="9" grpId="2" animBg="1"/>
      <p:bldP spid="10" grpId="0" animBg="1"/>
      <p:bldP spid="10" grpId="1" animBg="1"/>
      <p:bldP spid="10" grpId="2" animBg="1"/>
      <p:bldP spid="13" grpId="0"/>
      <p:bldP spid="14" grpId="0" animBg="1"/>
      <p:bldP spid="16" grpId="0" animBg="1"/>
      <p:bldP spid="16" grpId="1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2327" y="3514941"/>
            <a:ext cx="2880320" cy="122413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44090" y="3223943"/>
            <a:ext cx="3384376" cy="2880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652120" y="3511975"/>
            <a:ext cx="2880320" cy="122413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00092" y="3237071"/>
            <a:ext cx="3384376" cy="2880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671" y="1614218"/>
            <a:ext cx="130492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354" y="1627346"/>
            <a:ext cx="130492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704" y="1643646"/>
            <a:ext cx="130492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40365" y="4739077"/>
            <a:ext cx="8064896" cy="1069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08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02312E-6 L 0.00278 0.05572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2775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50289E-6 L -3.61111E-6 0.06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75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5607E-6 L 5E-6 0.0624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42775E-6 L -8.33333E-7 0.1086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434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65896E-6 L -4.44444E-6 0.1223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104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46821E-7 L 0.00035 0.124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6197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79191E-6 L -0.00053 0.1218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6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Směrem</a:t>
            </a:r>
            <a:endParaRPr lang="cs-CZ" sz="2800" b="1" dirty="0"/>
          </a:p>
        </p:txBody>
      </p:sp>
      <p:sp>
        <p:nvSpPr>
          <p:cNvPr id="3" name="Šipka doprava 2"/>
          <p:cNvSpPr/>
          <p:nvPr/>
        </p:nvSpPr>
        <p:spPr>
          <a:xfrm>
            <a:off x="1043608" y="1988840"/>
            <a:ext cx="1368152" cy="288032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347864" y="1916832"/>
            <a:ext cx="504056" cy="50405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2112057">
            <a:off x="1043608" y="2636912"/>
            <a:ext cx="1368152" cy="288032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699792" y="3429000"/>
            <a:ext cx="504056" cy="50405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9740084">
            <a:off x="948070" y="5488935"/>
            <a:ext cx="1368152" cy="288032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771800" y="4437112"/>
            <a:ext cx="504056" cy="50405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0.09844 0.0002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6 L 0.21666 -3.7037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7407E-6 L 0.05121 0.0504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44444E-6 L 0.19306 0.1627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" y="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0.06962 -0.058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0.18507 -0.17338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" y="-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3" grpId="2" animBg="1"/>
      <p:bldP spid="4" grpId="0" animBg="1"/>
      <p:bldP spid="4" grpId="1" animBg="1"/>
      <p:bldP spid="4" grpId="2" animBg="1"/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7" grpId="0" animBg="1"/>
      <p:bldP spid="7" grpId="1" animBg="1"/>
      <p:bldP spid="8" grpId="0" animBg="1"/>
      <p:bldP spid="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04448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Fyzikální veličina, která je určena směrem a velikostí, se nazývá </a:t>
            </a:r>
            <a:r>
              <a:rPr lang="cs-CZ" sz="2800" b="1" dirty="0" smtClean="0"/>
              <a:t>vektor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Graficky se znázorňuje pomocí orientované úsečky (úsečka se šipkou)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2636912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Zvolíme vhodné</a:t>
            </a:r>
          </a:p>
          <a:p>
            <a:pPr marL="457200" indent="-457200"/>
            <a:r>
              <a:rPr lang="cs-CZ" sz="2400" dirty="0" smtClean="0"/>
              <a:t>       měřítko:</a:t>
            </a:r>
          </a:p>
          <a:p>
            <a:pPr marL="457200" indent="-457200"/>
            <a:r>
              <a:rPr lang="cs-CZ" sz="2400" dirty="0" smtClean="0"/>
              <a:t>       Př.: 1N  =  5 mm</a:t>
            </a:r>
            <a:endParaRPr lang="cs-CZ" sz="24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7236296" y="3429000"/>
            <a:ext cx="216024" cy="72008"/>
            <a:chOff x="1331640" y="4149080"/>
            <a:chExt cx="288032" cy="72008"/>
          </a:xfrm>
        </p:grpSpPr>
        <p:cxnSp>
          <p:nvCxnSpPr>
            <p:cNvPr id="6" name="Přímá spojovací čára 5"/>
            <p:cNvCxnSpPr/>
            <p:nvPr/>
          </p:nvCxnSpPr>
          <p:spPr>
            <a:xfrm flipV="1">
              <a:off x="1331640" y="4149080"/>
              <a:ext cx="144016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1475656" y="4149080"/>
              <a:ext cx="144016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5796136" y="3933056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2"/>
            </a:pPr>
            <a:r>
              <a:rPr lang="cs-CZ" sz="2400" dirty="0" smtClean="0"/>
              <a:t>Nakreslíme přímku, v jejímž směru síla působí</a:t>
            </a:r>
          </a:p>
          <a:p>
            <a:pPr marL="457200" indent="-457200"/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= nositelka síly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5400000" flipH="1" flipV="1">
            <a:off x="935596" y="2672916"/>
            <a:ext cx="3096344" cy="2880320"/>
          </a:xfrm>
          <a:prstGeom prst="line">
            <a:avLst/>
          </a:prstGeom>
          <a:ln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195736" y="22768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nositelka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31632" y="2492896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/>
              <a:t>3.    Na nositelce označíme písmenem P </a:t>
            </a:r>
            <a:r>
              <a:rPr lang="cs-CZ" sz="2400" b="1" dirty="0" smtClean="0">
                <a:solidFill>
                  <a:srgbClr val="FF0000"/>
                </a:solidFill>
              </a:rPr>
              <a:t>působiště síly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501317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52292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31632" y="3933056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/>
              <a:t>4.    Od působiště naneseme úsečku odpovídající velikosti síly (např. 6N = 30 mm) a zakončíme ji šipkou.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rot="5400000" flipH="1" flipV="1">
            <a:off x="1331640" y="3068960"/>
            <a:ext cx="2232248" cy="20882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831632" y="2420888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/>
              <a:t>5.    Pro snazší určení velikosti síly vyznačujeme někdy na úsečce úseky odpovídající jednotkové síle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 rot="16200000" flipH="1">
            <a:off x="3059832" y="3429000"/>
            <a:ext cx="72008" cy="720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2411760" y="4149080"/>
            <a:ext cx="72008" cy="720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1979712" y="4581128"/>
            <a:ext cx="72008" cy="720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6200000" flipH="1">
            <a:off x="1619672" y="4941168"/>
            <a:ext cx="72008" cy="720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H="1">
            <a:off x="2699792" y="3789040"/>
            <a:ext cx="72008" cy="720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491880" y="306896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4" grpId="1"/>
      <p:bldP spid="12" grpId="0"/>
      <p:bldP spid="12" grpId="1"/>
      <p:bldP spid="15" grpId="0"/>
      <p:bldP spid="16" grpId="0"/>
      <p:bldP spid="16" grpId="1"/>
      <p:bldP spid="17" grpId="0"/>
      <p:bldP spid="18" grpId="0"/>
      <p:bldP spid="19" grpId="0"/>
      <p:bldP spid="19" grpId="1"/>
      <p:bldP spid="23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somex.cz/media/catalog/product/cache/1/image/300x/5e06319eda06f020e43594a9c230972d/f/i/file_6_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268760"/>
            <a:ext cx="2857500" cy="28575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Měřidla síly: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332656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Siloměry</a:t>
            </a:r>
            <a:endParaRPr lang="cs-CZ" sz="2400" b="1" dirty="0"/>
          </a:p>
        </p:txBody>
      </p:sp>
      <p:pic>
        <p:nvPicPr>
          <p:cNvPr id="1026" name="Picture 2" descr="http://www.phywe.cz/images/M03065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00808"/>
            <a:ext cx="1905000" cy="3781425"/>
          </a:xfrm>
          <a:prstGeom prst="rect">
            <a:avLst/>
          </a:prstGeom>
          <a:noFill/>
        </p:spPr>
      </p:pic>
      <p:pic>
        <p:nvPicPr>
          <p:cNvPr id="1030" name="Picture 6" descr="http://www.natis.cz/data/images/396_0_tn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337720"/>
            <a:ext cx="2520280" cy="2520280"/>
          </a:xfrm>
          <a:prstGeom prst="rect">
            <a:avLst/>
          </a:prstGeom>
          <a:noFill/>
        </p:spPr>
      </p:pic>
      <p:pic>
        <p:nvPicPr>
          <p:cNvPr id="1032" name="Picture 8" descr="http://upload.wikimedia.org/wikipedia/commons/4/45/Silom%C4%9Br_2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1052736"/>
            <a:ext cx="857250" cy="420052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20072" y="1124744"/>
            <a:ext cx="23762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Složení pružinového siloměru: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pružina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stupnice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háček</a:t>
            </a:r>
            <a:endParaRPr lang="cs-CZ" sz="2400" b="1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6444208" y="2852936"/>
            <a:ext cx="187220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6516216" y="4293096"/>
            <a:ext cx="187220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156176" y="5014764"/>
            <a:ext cx="208823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449441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755576" y="332656"/>
            <a:ext cx="576064" cy="244827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404664"/>
            <a:ext cx="473096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Princip činnosti siloměru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980728"/>
            <a:ext cx="36724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siloměr zavěsíme závaží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899592" y="2996952"/>
            <a:ext cx="360040" cy="360040"/>
          </a:xfrm>
          <a:prstGeom prst="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1556792"/>
            <a:ext cx="367240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Pružina uvnitř siloměru se natáhne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492896"/>
            <a:ext cx="367240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stupnici siloměru přečteme velikost síly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3429000"/>
            <a:ext cx="3672408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Kolikrát těžší závaží na siloměr zavěsíme, tolikrát více se pružina prodlouží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740352" y="476672"/>
            <a:ext cx="576064" cy="244827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7884368" y="3212976"/>
            <a:ext cx="360040" cy="936104"/>
            <a:chOff x="7884368" y="3212976"/>
            <a:chExt cx="360040" cy="936104"/>
          </a:xfrm>
        </p:grpSpPr>
        <p:sp>
          <p:nvSpPr>
            <p:cNvPr id="14" name="Obdélník 13"/>
            <p:cNvSpPr/>
            <p:nvPr/>
          </p:nvSpPr>
          <p:spPr>
            <a:xfrm>
              <a:off x="7884368" y="3212976"/>
              <a:ext cx="360040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884368" y="3789040"/>
              <a:ext cx="360040" cy="360040"/>
            </a:xfrm>
            <a:prstGeom prst="rect">
              <a:avLst/>
            </a:prstGeom>
            <a:solidFill>
              <a:schemeClr val="tx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 rot="5400000">
              <a:off x="7884368" y="3645024"/>
              <a:ext cx="2880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12139E-6 L 0.004 0.068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34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5549E-6 L -0.00087 0.062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2.36994E-6 L 6.94444E-6 0.10474 " pathEditMode="relative" ptsTypes="AA"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5.20231E-7 L 8.33333E-7 0.10497 " pathEditMode="relative" ptsTypes="AA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8" grpId="0" animBg="1"/>
      <p:bldP spid="9" grpId="0" animBg="1"/>
      <p:bldP spid="9" grpId="1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Zobraz ve stejném měřítku síly 1,5 N, 5 N, 6,5 N, které leží v rovině papíru a směřují postupně vpravo, nahoru a vlevo. Měřítko zapiš.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399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měřítko: 1 cm  =  1 N</a:t>
            </a:r>
            <a:endParaRPr lang="cs-CZ" sz="24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1907704" y="1124744"/>
            <a:ext cx="288032" cy="144016"/>
            <a:chOff x="1691680" y="2636912"/>
            <a:chExt cx="288032" cy="144016"/>
          </a:xfrm>
        </p:grpSpPr>
        <p:cxnSp>
          <p:nvCxnSpPr>
            <p:cNvPr id="5" name="Přímá spojovací čára 4"/>
            <p:cNvCxnSpPr/>
            <p:nvPr/>
          </p:nvCxnSpPr>
          <p:spPr>
            <a:xfrm rot="5400000" flipH="1" flipV="1">
              <a:off x="1691680" y="2636912"/>
              <a:ext cx="144016" cy="14401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6200000" flipH="1">
              <a:off x="1835696" y="2636912"/>
              <a:ext cx="144016" cy="14401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10" name="Přímá spojovací čára 9"/>
          <p:cNvCxnSpPr/>
          <p:nvPr/>
        </p:nvCxnSpPr>
        <p:spPr>
          <a:xfrm>
            <a:off x="1619672" y="5157192"/>
            <a:ext cx="4104456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07704" y="486916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123728" y="5157192"/>
            <a:ext cx="100811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59832" y="522920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cxnSp>
        <p:nvCxnSpPr>
          <p:cNvPr id="15" name="Přímá spojovací čára 14"/>
          <p:cNvCxnSpPr/>
          <p:nvPr/>
        </p:nvCxnSpPr>
        <p:spPr>
          <a:xfrm rot="5400000" flipH="1" flipV="1">
            <a:off x="3599892" y="3104964"/>
            <a:ext cx="35283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220072" y="429309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rot="5400000" flipH="1" flipV="1">
            <a:off x="3816710" y="3032162"/>
            <a:ext cx="3096344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580112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2771800" y="6021288"/>
            <a:ext cx="511256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236296" y="573325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rot="10800000">
            <a:off x="3347864" y="6021288"/>
            <a:ext cx="4104456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275856" y="616530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1" grpId="0"/>
      <p:bldP spid="14" grpId="0"/>
      <p:bldP spid="18" grpId="0"/>
      <p:bldP spid="23" grpId="0"/>
      <p:bldP spid="25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natis.cz</a:t>
            </a:r>
            <a:r>
              <a:rPr lang="cs-CZ" dirty="0" smtClean="0"/>
              <a:t>/data/</a:t>
            </a:r>
            <a:r>
              <a:rPr lang="cs-CZ" dirty="0" err="1" smtClean="0"/>
              <a:t>images</a:t>
            </a:r>
            <a:r>
              <a:rPr lang="cs-CZ" dirty="0" smtClean="0"/>
              <a:t>/396_0_tn1.jpg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phywe.cz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/M0306502.jpg</a:t>
            </a:r>
          </a:p>
          <a:p>
            <a:r>
              <a:rPr lang="cs-CZ" dirty="0" smtClean="0"/>
              <a:t>http://somex.cz/media/catalog/product/cache/1/image/300x/5e06319eda06f020e43594a9c230972d/f/i/file_6_4.jpg</a:t>
            </a:r>
          </a:p>
          <a:p>
            <a:r>
              <a:rPr lang="cs-CZ" dirty="0" smtClean="0"/>
              <a:t>http://upload.wikimedia.org/wikipedia/commons/4/45/Silom%C4%9Br_25.png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367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37</cp:revision>
  <dcterms:modified xsi:type="dcterms:W3CDTF">2012-05-13T11:07:10Z</dcterms:modified>
</cp:coreProperties>
</file>