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0" y="2636912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Gravitační síla a hmotnost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55725" y="4725144"/>
            <a:ext cx="4632550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VY_32_INOVACE_17_Gravitační síla a hmotnost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grafika.cz/images7/12_zemekou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212976"/>
            <a:ext cx="1905000" cy="1838325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0" y="0"/>
            <a:ext cx="9144000" cy="206210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Okolo Země je gravitační pole. Všechna tělesa v tomto poli jsou přitahována k jádru Země gravitační silou. Její velikost závisí na hmotnosti tělesa a na vzdálenosti tělesa od zemského jádra.</a:t>
            </a:r>
            <a:endParaRPr lang="cs-CZ" sz="3200" dirty="0"/>
          </a:p>
        </p:txBody>
      </p:sp>
      <p:pic>
        <p:nvPicPr>
          <p:cNvPr id="1026" name="Picture 2" descr="http://mm.denik.cz/15/25/parasutista_seskok_webtp_denik_clanek_so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85192" y="2564904"/>
            <a:ext cx="3529761" cy="3168352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2267744" y="2492896"/>
            <a:ext cx="216024" cy="2160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ovací šipka 6"/>
          <p:cNvCxnSpPr/>
          <p:nvPr/>
        </p:nvCxnSpPr>
        <p:spPr>
          <a:xfrm rot="16200000" flipH="1">
            <a:off x="2177734" y="2870938"/>
            <a:ext cx="648072" cy="1800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Elipsa 9"/>
          <p:cNvSpPr/>
          <p:nvPr/>
        </p:nvSpPr>
        <p:spPr>
          <a:xfrm>
            <a:off x="899592" y="3861048"/>
            <a:ext cx="216024" cy="2160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šipka 10"/>
          <p:cNvCxnSpPr/>
          <p:nvPr/>
        </p:nvCxnSpPr>
        <p:spPr>
          <a:xfrm rot="16200000" flipH="1">
            <a:off x="1421650" y="3627022"/>
            <a:ext cx="72008" cy="8280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Elipsa 12"/>
          <p:cNvSpPr/>
          <p:nvPr/>
        </p:nvSpPr>
        <p:spPr>
          <a:xfrm>
            <a:off x="1691680" y="5517232"/>
            <a:ext cx="216024" cy="2160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ovací šipka 15"/>
          <p:cNvCxnSpPr/>
          <p:nvPr/>
        </p:nvCxnSpPr>
        <p:spPr>
          <a:xfrm rot="5400000" flipH="1" flipV="1">
            <a:off x="1763688" y="5013176"/>
            <a:ext cx="648072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" name="Elipsa 17"/>
          <p:cNvSpPr/>
          <p:nvPr/>
        </p:nvSpPr>
        <p:spPr>
          <a:xfrm>
            <a:off x="3923928" y="5229200"/>
            <a:ext cx="216024" cy="2160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ovací šipka 18"/>
          <p:cNvCxnSpPr/>
          <p:nvPr/>
        </p:nvCxnSpPr>
        <p:spPr>
          <a:xfrm rot="16200000" flipV="1">
            <a:off x="3419872" y="4725144"/>
            <a:ext cx="576064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Elipsa 21"/>
          <p:cNvSpPr/>
          <p:nvPr/>
        </p:nvSpPr>
        <p:spPr>
          <a:xfrm>
            <a:off x="4355976" y="3501008"/>
            <a:ext cx="216024" cy="2160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ovací šipka 22"/>
          <p:cNvCxnSpPr/>
          <p:nvPr/>
        </p:nvCxnSpPr>
        <p:spPr>
          <a:xfrm rot="10800000" flipV="1">
            <a:off x="3635896" y="3645024"/>
            <a:ext cx="792088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0" y="6093296"/>
            <a:ext cx="6516216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Gravitační síla Země má směr k zemskému jádru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5" grpId="1" animBg="1"/>
      <p:bldP spid="10" grpId="0" animBg="1"/>
      <p:bldP spid="10" grpId="1" animBg="1"/>
      <p:bldP spid="13" grpId="0" animBg="1"/>
      <p:bldP spid="13" grpId="1" animBg="1"/>
      <p:bldP spid="18" grpId="0" animBg="1"/>
      <p:bldP spid="18" grpId="1" animBg="1"/>
      <p:bldP spid="22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Gravitační síla je fyzikální veličina</a:t>
            </a:r>
          </a:p>
          <a:p>
            <a:r>
              <a:rPr lang="cs-CZ" sz="2800" b="1" u="sng" dirty="0" smtClean="0"/>
              <a:t>značka</a:t>
            </a:r>
            <a:r>
              <a:rPr lang="cs-CZ" sz="2800" b="1" dirty="0" smtClean="0"/>
              <a:t>:  F</a:t>
            </a:r>
            <a:r>
              <a:rPr lang="cs-CZ" sz="2800" b="1" baseline="-25000" dirty="0" smtClean="0"/>
              <a:t>g</a:t>
            </a:r>
          </a:p>
          <a:p>
            <a:r>
              <a:rPr lang="cs-CZ" sz="2800" b="1" u="sng" dirty="0" smtClean="0"/>
              <a:t>jednotka</a:t>
            </a:r>
            <a:r>
              <a:rPr lang="cs-CZ" sz="2800" b="1" dirty="0" smtClean="0"/>
              <a:t>: N</a:t>
            </a:r>
          </a:p>
          <a:p>
            <a:r>
              <a:rPr lang="cs-CZ" sz="2800" b="1" u="sng" dirty="0" smtClean="0"/>
              <a:t>vzorec</a:t>
            </a:r>
            <a:r>
              <a:rPr lang="cs-CZ" sz="2800" b="1" dirty="0" smtClean="0"/>
              <a:t>:   F</a:t>
            </a:r>
            <a:r>
              <a:rPr lang="cs-CZ" sz="2800" b="1" baseline="-25000" dirty="0" smtClean="0"/>
              <a:t>g </a:t>
            </a:r>
            <a:r>
              <a:rPr lang="cs-CZ" sz="2800" b="1" dirty="0" smtClean="0"/>
              <a:t>= m . g</a:t>
            </a:r>
            <a:endParaRPr lang="cs-CZ" sz="2800" b="1" dirty="0"/>
          </a:p>
        </p:txBody>
      </p:sp>
      <p:cxnSp>
        <p:nvCxnSpPr>
          <p:cNvPr id="4" name="Přímá spojovací šipka 3"/>
          <p:cNvCxnSpPr/>
          <p:nvPr/>
        </p:nvCxnSpPr>
        <p:spPr>
          <a:xfrm rot="5400000" flipH="1" flipV="1">
            <a:off x="1403648" y="1988840"/>
            <a:ext cx="864096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683568" y="2780928"/>
            <a:ext cx="201622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hmotnost (kg)</a:t>
            </a:r>
            <a:endParaRPr lang="cs-CZ" sz="2400" dirty="0"/>
          </a:p>
        </p:txBody>
      </p:sp>
      <p:cxnSp>
        <p:nvCxnSpPr>
          <p:cNvPr id="6" name="Přímá spojovací šipka 5"/>
          <p:cNvCxnSpPr/>
          <p:nvPr/>
        </p:nvCxnSpPr>
        <p:spPr>
          <a:xfrm rot="10800000">
            <a:off x="2771800" y="1700808"/>
            <a:ext cx="1440160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211960" y="1916832"/>
            <a:ext cx="288032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gravitační konstanta</a:t>
            </a:r>
          </a:p>
          <a:p>
            <a:r>
              <a:rPr lang="cs-CZ" sz="2400" dirty="0" smtClean="0"/>
              <a:t>g = 10 N/kg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3789040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Př.1:  Jakou silou je k Zemi přitahováno těleso o hmotnosti 100 g?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4437112"/>
            <a:ext cx="2843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 = 100 g = 0,1 kg</a:t>
            </a:r>
          </a:p>
          <a:p>
            <a:r>
              <a:rPr lang="cs-CZ" sz="2400" b="1" dirty="0" smtClean="0"/>
              <a:t>g = 10 N/kg</a:t>
            </a:r>
          </a:p>
          <a:p>
            <a:r>
              <a:rPr lang="cs-CZ" sz="2400" b="1" u="sng" dirty="0" smtClean="0"/>
              <a:t>F</a:t>
            </a:r>
            <a:r>
              <a:rPr lang="cs-CZ" sz="2400" b="1" u="sng" baseline="-25000" dirty="0" smtClean="0"/>
              <a:t>g </a:t>
            </a:r>
            <a:r>
              <a:rPr lang="cs-CZ" sz="2400" b="1" u="sng" dirty="0" smtClean="0"/>
              <a:t>= ? N</a:t>
            </a:r>
          </a:p>
          <a:p>
            <a:r>
              <a:rPr lang="cs-CZ" sz="2400" b="1" dirty="0" smtClean="0"/>
              <a:t>F</a:t>
            </a:r>
            <a:r>
              <a:rPr lang="cs-CZ" sz="2400" b="1" baseline="-25000" dirty="0" smtClean="0"/>
              <a:t>g </a:t>
            </a:r>
            <a:r>
              <a:rPr lang="cs-CZ" sz="2400" b="1" dirty="0" smtClean="0"/>
              <a:t>= m . g</a:t>
            </a:r>
          </a:p>
          <a:p>
            <a:r>
              <a:rPr lang="cs-CZ" sz="2400" b="1" dirty="0" smtClean="0"/>
              <a:t>F</a:t>
            </a:r>
            <a:r>
              <a:rPr lang="cs-CZ" sz="2400" b="1" baseline="-25000" dirty="0" smtClean="0"/>
              <a:t>g </a:t>
            </a:r>
            <a:r>
              <a:rPr lang="cs-CZ" sz="2400" b="1" dirty="0" smtClean="0"/>
              <a:t>= 0,1 . 10</a:t>
            </a:r>
          </a:p>
          <a:p>
            <a:r>
              <a:rPr lang="cs-CZ" sz="2400" b="1" dirty="0" smtClean="0"/>
              <a:t>F</a:t>
            </a:r>
            <a:r>
              <a:rPr lang="cs-CZ" sz="2400" b="1" baseline="-25000" dirty="0" smtClean="0"/>
              <a:t>g </a:t>
            </a:r>
            <a:r>
              <a:rPr lang="cs-CZ" sz="2400" b="1" dirty="0" smtClean="0"/>
              <a:t>= 1 N</a:t>
            </a:r>
            <a:endParaRPr lang="cs-CZ" sz="2400" u="sng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47864" y="6027003"/>
            <a:ext cx="5796136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Těleso o hmotnosti 100 gramů je k Zemi přitahováno silou 1 N.</a:t>
            </a:r>
            <a:endParaRPr lang="cs-CZ" sz="2400" dirty="0"/>
          </a:p>
        </p:txBody>
      </p:sp>
      <p:sp>
        <p:nvSpPr>
          <p:cNvPr id="13" name="Šipka doprava 12"/>
          <p:cNvSpPr/>
          <p:nvPr/>
        </p:nvSpPr>
        <p:spPr>
          <a:xfrm>
            <a:off x="1475656" y="6453336"/>
            <a:ext cx="1584176" cy="216024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896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Pomocná pyramida: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Rovnoramenný trojúhelník 2"/>
          <p:cNvSpPr/>
          <p:nvPr/>
        </p:nvSpPr>
        <p:spPr>
          <a:xfrm>
            <a:off x="971600" y="692696"/>
            <a:ext cx="2232248" cy="180020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835696" y="1124744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r>
              <a:rPr lang="cs-CZ" sz="2800" baseline="-25000" dirty="0" smtClean="0"/>
              <a:t>g</a:t>
            </a:r>
            <a:endParaRPr lang="cs-CZ" sz="2800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1403648" y="1700808"/>
            <a:ext cx="129614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1619672" y="184482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 . g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4139952" y="764704"/>
            <a:ext cx="1686680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3200" b="1" dirty="0" smtClean="0"/>
              <a:t>F</a:t>
            </a:r>
            <a:r>
              <a:rPr lang="cs-CZ" sz="3200" b="1" baseline="-25000" dirty="0" smtClean="0"/>
              <a:t>g </a:t>
            </a:r>
            <a:r>
              <a:rPr lang="cs-CZ" sz="3200" b="1" dirty="0" smtClean="0"/>
              <a:t>= m . g</a:t>
            </a:r>
          </a:p>
        </p:txBody>
      </p:sp>
      <p:cxnSp>
        <p:nvCxnSpPr>
          <p:cNvPr id="11" name="Přímá spojovací šipka 10"/>
          <p:cNvCxnSpPr>
            <a:stCxn id="4" idx="3"/>
          </p:cNvCxnSpPr>
          <p:nvPr/>
        </p:nvCxnSpPr>
        <p:spPr>
          <a:xfrm flipV="1">
            <a:off x="2483768" y="1052736"/>
            <a:ext cx="1512168" cy="3336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2123728" y="1556792"/>
            <a:ext cx="1872208" cy="47763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4139952" y="1412776"/>
            <a:ext cx="1686680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3200" b="1" dirty="0" smtClean="0"/>
              <a:t>m</a:t>
            </a:r>
            <a:r>
              <a:rPr lang="cs-CZ" sz="3200" b="1" baseline="-25000" dirty="0" smtClean="0"/>
              <a:t> </a:t>
            </a:r>
            <a:r>
              <a:rPr lang="cs-CZ" sz="3200" b="1" dirty="0" smtClean="0"/>
              <a:t>= F</a:t>
            </a:r>
            <a:r>
              <a:rPr lang="cs-CZ" sz="3200" b="1" baseline="-25000" dirty="0" smtClean="0"/>
              <a:t>g</a:t>
            </a:r>
            <a:r>
              <a:rPr lang="cs-CZ" sz="3200" b="1" dirty="0" smtClean="0"/>
              <a:t> : g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0" y="3068960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Př.2:  Jakou hmotnost má těleso, které je k Zemi přitahováno silou </a:t>
            </a:r>
          </a:p>
          <a:p>
            <a:r>
              <a:rPr lang="cs-CZ" sz="2400" dirty="0" smtClean="0"/>
              <a:t>800 N?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0" y="4149080"/>
            <a:ext cx="2843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F</a:t>
            </a:r>
            <a:r>
              <a:rPr lang="cs-CZ" sz="2400" b="1" baseline="-25000" dirty="0" smtClean="0"/>
              <a:t>g </a:t>
            </a:r>
            <a:r>
              <a:rPr lang="cs-CZ" sz="2400" b="1" dirty="0" smtClean="0"/>
              <a:t>= 800 N</a:t>
            </a:r>
          </a:p>
          <a:p>
            <a:r>
              <a:rPr lang="cs-CZ" sz="2400" b="1" dirty="0" smtClean="0"/>
              <a:t>g = 10 N/kg</a:t>
            </a:r>
          </a:p>
          <a:p>
            <a:r>
              <a:rPr lang="cs-CZ" sz="2400" b="1" u="sng" dirty="0" smtClean="0"/>
              <a:t>m = ? kg</a:t>
            </a:r>
          </a:p>
          <a:p>
            <a:r>
              <a:rPr lang="cs-CZ" sz="2400" b="1" dirty="0" smtClean="0"/>
              <a:t>m</a:t>
            </a:r>
            <a:r>
              <a:rPr lang="cs-CZ" sz="2400" b="1" baseline="-25000" dirty="0" smtClean="0"/>
              <a:t> </a:t>
            </a:r>
            <a:r>
              <a:rPr lang="cs-CZ" sz="2400" b="1" dirty="0" smtClean="0"/>
              <a:t>= F</a:t>
            </a:r>
            <a:r>
              <a:rPr lang="cs-CZ" sz="2400" b="1" baseline="-25000" dirty="0" smtClean="0"/>
              <a:t>g</a:t>
            </a:r>
            <a:r>
              <a:rPr lang="cs-CZ" sz="2400" b="1" dirty="0" smtClean="0"/>
              <a:t> : g</a:t>
            </a:r>
          </a:p>
          <a:p>
            <a:r>
              <a:rPr lang="cs-CZ" sz="2400" b="1" dirty="0" smtClean="0"/>
              <a:t>m = 800 : 10</a:t>
            </a:r>
          </a:p>
          <a:p>
            <a:r>
              <a:rPr lang="cs-CZ" sz="2400" b="1" dirty="0" smtClean="0"/>
              <a:t>m = 80 kg </a:t>
            </a:r>
            <a:endParaRPr lang="cs-CZ" sz="2400" u="sng" dirty="0"/>
          </a:p>
        </p:txBody>
      </p:sp>
      <p:sp>
        <p:nvSpPr>
          <p:cNvPr id="18" name="Šipka doprava 17"/>
          <p:cNvSpPr/>
          <p:nvPr/>
        </p:nvSpPr>
        <p:spPr>
          <a:xfrm>
            <a:off x="1475656" y="6165304"/>
            <a:ext cx="1584176" cy="216024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5949280"/>
            <a:ext cx="36004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Těleso má hmotnost 80 kg.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8" grpId="0"/>
      <p:bldP spid="9" grpId="0" animBg="1"/>
      <p:bldP spid="14" grpId="0" animBg="1"/>
      <p:bldP spid="16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Překresli následující tabulku a doplň chybějící údaje: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0" y="1052736"/>
          <a:ext cx="9144000" cy="165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8280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200 g</a:t>
                      </a:r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1,5 kg</a:t>
                      </a:r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16 kg</a:t>
                      </a:r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280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lang="cs-CZ" sz="3200" b="1" baseline="-2500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[N]</a:t>
                      </a:r>
                      <a:endParaRPr lang="cs-CZ" sz="32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950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907704" y="19888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03848" y="119675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0,5 kg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44008" y="119675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95 kg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16216" y="198884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15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84368" y="198884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160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r>
              <a:rPr lang="cs-CZ" dirty="0" smtClean="0"/>
              <a:t>http://mm.</a:t>
            </a:r>
            <a:r>
              <a:rPr lang="cs-CZ" dirty="0" err="1" smtClean="0"/>
              <a:t>denik.cz</a:t>
            </a:r>
            <a:r>
              <a:rPr lang="cs-CZ" dirty="0" smtClean="0"/>
              <a:t>/15/25/</a:t>
            </a:r>
            <a:r>
              <a:rPr lang="cs-CZ" dirty="0" err="1" smtClean="0"/>
              <a:t>parasutista</a:t>
            </a:r>
            <a:r>
              <a:rPr lang="cs-CZ" dirty="0" smtClean="0"/>
              <a:t>_seskok_</a:t>
            </a:r>
            <a:r>
              <a:rPr lang="cs-CZ" dirty="0" err="1" smtClean="0"/>
              <a:t>webtp</a:t>
            </a:r>
            <a:r>
              <a:rPr lang="cs-CZ" dirty="0" smtClean="0"/>
              <a:t>_</a:t>
            </a:r>
            <a:r>
              <a:rPr lang="cs-CZ" dirty="0" err="1" smtClean="0"/>
              <a:t>denik</a:t>
            </a:r>
            <a:r>
              <a:rPr lang="cs-CZ" dirty="0" smtClean="0"/>
              <a:t>_</a:t>
            </a:r>
            <a:r>
              <a:rPr lang="cs-CZ" dirty="0" err="1" smtClean="0"/>
              <a:t>clanek</a:t>
            </a:r>
            <a:r>
              <a:rPr lang="cs-CZ" dirty="0" smtClean="0"/>
              <a:t>_</a:t>
            </a:r>
            <a:r>
              <a:rPr lang="cs-CZ" dirty="0" err="1" smtClean="0"/>
              <a:t>solo.jpg</a:t>
            </a:r>
            <a:endParaRPr lang="cs-CZ" dirty="0" smtClean="0"/>
          </a:p>
          <a:p>
            <a:r>
              <a:rPr lang="cs-CZ" dirty="0" smtClean="0"/>
              <a:t>http://www.grafika.</a:t>
            </a:r>
            <a:r>
              <a:rPr lang="cs-CZ" dirty="0" err="1" smtClean="0"/>
              <a:t>cz</a:t>
            </a:r>
            <a:r>
              <a:rPr lang="cs-CZ" dirty="0" smtClean="0"/>
              <a:t>/images7/12_</a:t>
            </a:r>
            <a:r>
              <a:rPr lang="cs-CZ" dirty="0" err="1" smtClean="0"/>
              <a:t>zemekoule.jpg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238</Words>
  <Application>Microsoft Office PowerPoint</Application>
  <PresentationFormat>Předvádění na obrazovce (4:3)</PresentationFormat>
  <Paragraphs>53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11</cp:revision>
  <dcterms:modified xsi:type="dcterms:W3CDTF">2012-05-13T11:07:49Z</dcterms:modified>
</cp:coreProperties>
</file>