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420888"/>
            <a:ext cx="9144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Gravitační síla a hmotnost</a:t>
            </a:r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- řešení úloh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0" y="5654080"/>
            <a:ext cx="9144000" cy="120392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98585" y="5085184"/>
            <a:ext cx="5746830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VY_32_INOVACE_19_Gravitační síla a hmotnost-řešení úloh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8879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7" y="-131410"/>
            <a:ext cx="9144000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Opakování:</a:t>
            </a:r>
          </a:p>
          <a:p>
            <a:r>
              <a:rPr lang="cs-CZ" sz="2800" dirty="0" smtClean="0"/>
              <a:t>1.Jak značíme gravitační sílu?</a:t>
            </a:r>
          </a:p>
          <a:p>
            <a:endParaRPr lang="cs-CZ" sz="2800" dirty="0" smtClean="0"/>
          </a:p>
          <a:p>
            <a:r>
              <a:rPr lang="cs-CZ" sz="2800" dirty="0" smtClean="0"/>
              <a:t>2. Jaká je hlavní jednotka síly?</a:t>
            </a:r>
          </a:p>
          <a:p>
            <a:endParaRPr lang="cs-CZ" sz="2800" dirty="0" smtClean="0"/>
          </a:p>
          <a:p>
            <a:r>
              <a:rPr lang="cs-CZ" sz="2800" dirty="0" smtClean="0"/>
              <a:t>3. Jaké jsou vedlejší jednotky síly?</a:t>
            </a:r>
          </a:p>
          <a:p>
            <a:endParaRPr lang="cs-CZ" sz="2800" dirty="0" smtClean="0"/>
          </a:p>
          <a:p>
            <a:r>
              <a:rPr lang="cs-CZ" sz="2800" dirty="0" smtClean="0"/>
              <a:t>4. Podle jakého vzorce gravitační sílu spočítáme?</a:t>
            </a:r>
          </a:p>
          <a:p>
            <a:endParaRPr lang="cs-CZ" sz="2800" dirty="0" smtClean="0"/>
          </a:p>
          <a:p>
            <a:r>
              <a:rPr lang="cs-CZ" sz="2800" dirty="0" smtClean="0"/>
              <a:t>5. Odvoď z tohoto vzorce vzorec pro výpočet hmotnosti.</a:t>
            </a:r>
          </a:p>
          <a:p>
            <a:endParaRPr lang="cs-CZ" sz="2800" dirty="0" smtClean="0"/>
          </a:p>
          <a:p>
            <a:r>
              <a:rPr lang="cs-CZ" sz="2800" dirty="0" smtClean="0"/>
              <a:t>6. Převeď do sešitu:</a:t>
            </a:r>
          </a:p>
          <a:p>
            <a:r>
              <a:rPr lang="cs-CZ" sz="2800" dirty="0" smtClean="0"/>
              <a:t>2,87 kN (N)=				0,08 MN (N) =</a:t>
            </a:r>
          </a:p>
          <a:p>
            <a:r>
              <a:rPr lang="cs-CZ" sz="2800" dirty="0" smtClean="0"/>
              <a:t>24 700 N (kN) =			5,2 MN (kN) =</a:t>
            </a:r>
          </a:p>
          <a:p>
            <a:r>
              <a:rPr lang="cs-CZ" sz="2800" dirty="0" smtClean="0"/>
              <a:t>430 MN (GN) =			0,007654 GN (N) =</a:t>
            </a:r>
          </a:p>
          <a:p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27984" y="260648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F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g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60478" y="1124744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48064" y="1988840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GN, MN, kN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91648" y="2856223"/>
            <a:ext cx="19261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b="1" dirty="0" smtClean="0">
                <a:solidFill>
                  <a:srgbClr val="FF0000"/>
                </a:solidFill>
              </a:rPr>
              <a:t>F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g </a:t>
            </a:r>
            <a:r>
              <a:rPr lang="cs-CZ" sz="2800" b="1" dirty="0" smtClean="0">
                <a:solidFill>
                  <a:srgbClr val="FF0000"/>
                </a:solidFill>
              </a:rPr>
              <a:t>= m . g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95686" y="4221088"/>
            <a:ext cx="19261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b="1" dirty="0">
                <a:solidFill>
                  <a:srgbClr val="FF0000"/>
                </a:solidFill>
              </a:rPr>
              <a:t>m </a:t>
            </a:r>
            <a:r>
              <a:rPr lang="cs-CZ" sz="2800" b="1" dirty="0" smtClean="0">
                <a:solidFill>
                  <a:srgbClr val="FF0000"/>
                </a:solidFill>
              </a:rPr>
              <a:t>= F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g </a:t>
            </a:r>
            <a:r>
              <a:rPr lang="cs-CZ" sz="2800" b="1" dirty="0" smtClean="0">
                <a:solidFill>
                  <a:srgbClr val="FF0000"/>
                </a:solidFill>
              </a:rPr>
              <a:t> : g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74493" y="4956519"/>
            <a:ext cx="1453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b="1" dirty="0" smtClean="0">
                <a:solidFill>
                  <a:srgbClr val="FF0000"/>
                </a:solidFill>
              </a:rPr>
              <a:t>2 870 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39752" y="5479739"/>
            <a:ext cx="1453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b="1" dirty="0" smtClean="0">
                <a:solidFill>
                  <a:srgbClr val="FF0000"/>
                </a:solidFill>
              </a:rPr>
              <a:t>24,7 kN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98188" y="5877272"/>
            <a:ext cx="1453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b="1" dirty="0" smtClean="0">
                <a:solidFill>
                  <a:srgbClr val="FF0000"/>
                </a:solidFill>
              </a:rPr>
              <a:t>0,43 </a:t>
            </a:r>
            <a:r>
              <a:rPr lang="cs-CZ" sz="2800" b="1" dirty="0">
                <a:solidFill>
                  <a:srgbClr val="FF0000"/>
                </a:solidFill>
              </a:rPr>
              <a:t>G</a:t>
            </a:r>
            <a:r>
              <a:rPr lang="cs-CZ" sz="2800" b="1" dirty="0" smtClean="0">
                <a:solidFill>
                  <a:srgbClr val="FF0000"/>
                </a:solidFill>
              </a:rPr>
              <a:t>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782335" y="4956519"/>
            <a:ext cx="16780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b="1" dirty="0" smtClean="0">
                <a:solidFill>
                  <a:srgbClr val="FF0000"/>
                </a:solidFill>
              </a:rPr>
              <a:t>80 000 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82335" y="5354052"/>
            <a:ext cx="16780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b="1" dirty="0" smtClean="0">
                <a:solidFill>
                  <a:srgbClr val="FF0000"/>
                </a:solidFill>
              </a:rPr>
              <a:t>5 200 kN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319705" y="5848947"/>
            <a:ext cx="2076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b="1" dirty="0" smtClean="0">
                <a:solidFill>
                  <a:srgbClr val="FF0000"/>
                </a:solidFill>
              </a:rPr>
              <a:t>7 654 000 N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4848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6804248" y="44624"/>
            <a:ext cx="2232248" cy="1800200"/>
            <a:chOff x="971600" y="692696"/>
            <a:chExt cx="2232248" cy="1800200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971600" y="692696"/>
              <a:ext cx="2232248" cy="1800200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835696" y="1124744"/>
              <a:ext cx="6480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F</a:t>
              </a:r>
              <a:r>
                <a:rPr lang="cs-CZ" sz="2800" baseline="-25000" dirty="0" smtClean="0"/>
                <a:t>g</a:t>
              </a:r>
              <a:endParaRPr lang="cs-CZ" sz="2800" dirty="0"/>
            </a:p>
          </p:txBody>
        </p:sp>
        <p:cxnSp>
          <p:nvCxnSpPr>
            <p:cNvPr id="4" name="Přímá spojovací čára 5"/>
            <p:cNvCxnSpPr/>
            <p:nvPr/>
          </p:nvCxnSpPr>
          <p:spPr>
            <a:xfrm>
              <a:off x="1403648" y="1700808"/>
              <a:ext cx="1296144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5" name="TextovéPole 4"/>
            <p:cNvSpPr txBox="1"/>
            <p:nvPr/>
          </p:nvSpPr>
          <p:spPr>
            <a:xfrm>
              <a:off x="1619672" y="1844824"/>
              <a:ext cx="108012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m . g</a:t>
              </a:r>
              <a:endParaRPr lang="cs-CZ" sz="2800" dirty="0"/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-7671" y="-14180"/>
            <a:ext cx="6811919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Jakou silou je k Zemi přitahováno těleso o hmotnosti 100 g?</a:t>
            </a:r>
          </a:p>
          <a:p>
            <a:endParaRPr lang="cs-CZ" sz="3200" dirty="0"/>
          </a:p>
          <a:p>
            <a:r>
              <a:rPr lang="cs-CZ" sz="3200" dirty="0" smtClean="0"/>
              <a:t>Jakou silou je k Zemi přitahováno těleso o hmotnosti 46 kg?</a:t>
            </a:r>
          </a:p>
          <a:p>
            <a:endParaRPr lang="cs-CZ" sz="3200" dirty="0"/>
          </a:p>
          <a:p>
            <a:r>
              <a:rPr lang="cs-CZ" sz="3200" dirty="0" smtClean="0"/>
              <a:t>Kolik kg váží těleso, které je k Zemi přitahováno silou 2 N?</a:t>
            </a:r>
          </a:p>
          <a:p>
            <a:endParaRPr lang="cs-CZ" sz="3200" dirty="0"/>
          </a:p>
          <a:p>
            <a:r>
              <a:rPr lang="cs-CZ" sz="3200" dirty="0"/>
              <a:t>Kolik kg váží těleso, které je k Zemi přitahováno silou </a:t>
            </a:r>
            <a:r>
              <a:rPr lang="cs-CZ" sz="3200" dirty="0" smtClean="0"/>
              <a:t>54 </a:t>
            </a:r>
            <a:r>
              <a:rPr lang="cs-CZ" sz="3200" dirty="0"/>
              <a:t>N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69809" y="935142"/>
            <a:ext cx="7738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 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54768" y="2478810"/>
            <a:ext cx="11339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460 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9789" y="3861048"/>
            <a:ext cx="11339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0,2 kg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78327" y="3861048"/>
            <a:ext cx="17445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= 200 g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92007" y="5573855"/>
            <a:ext cx="17445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5,4 kg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0913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6638" y="0"/>
            <a:ext cx="5220072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Počítej:</a:t>
            </a:r>
          </a:p>
          <a:p>
            <a:endParaRPr lang="cs-CZ" sz="2800" dirty="0" smtClean="0"/>
          </a:p>
          <a:p>
            <a:r>
              <a:rPr lang="cs-CZ" sz="2800" b="1" dirty="0" smtClean="0"/>
              <a:t>Jakou silou je přitahována k Zemi:</a:t>
            </a:r>
          </a:p>
          <a:p>
            <a:endParaRPr lang="cs-CZ" sz="2800" b="1" dirty="0" smtClean="0"/>
          </a:p>
          <a:p>
            <a:r>
              <a:rPr lang="cs-CZ" sz="2800" dirty="0" smtClean="0"/>
              <a:t>Moucha o hmotnosti 8 mg</a:t>
            </a:r>
          </a:p>
          <a:p>
            <a:endParaRPr lang="cs-CZ" sz="2800" dirty="0" smtClean="0"/>
          </a:p>
          <a:p>
            <a:r>
              <a:rPr lang="cs-CZ" sz="2800" dirty="0" smtClean="0"/>
              <a:t>Myš o hmotnosti 15 g</a:t>
            </a:r>
          </a:p>
          <a:p>
            <a:endParaRPr lang="cs-CZ" sz="2800" dirty="0" smtClean="0"/>
          </a:p>
          <a:p>
            <a:r>
              <a:rPr lang="cs-CZ" sz="2800" dirty="0" smtClean="0"/>
              <a:t>Králík o hmotnosti 2,3 kg</a:t>
            </a:r>
          </a:p>
          <a:p>
            <a:endParaRPr lang="cs-CZ" sz="2800" dirty="0" smtClean="0"/>
          </a:p>
          <a:p>
            <a:r>
              <a:rPr lang="cs-CZ" sz="2800" dirty="0" smtClean="0"/>
              <a:t>Medvěd o hmotnosti 180 kg</a:t>
            </a:r>
          </a:p>
          <a:p>
            <a:endParaRPr lang="cs-CZ" sz="2800" dirty="0" smtClean="0"/>
          </a:p>
          <a:p>
            <a:r>
              <a:rPr lang="cs-CZ" sz="2800" dirty="0" smtClean="0"/>
              <a:t>Slon o hmotnosti 4 200 kg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132856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8 mg = 0,000 008 kg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95714" y="2146920"/>
            <a:ext cx="20125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0,000 08 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4842874" y="2395766"/>
            <a:ext cx="348464" cy="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475656" y="3038180"/>
            <a:ext cx="24517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15 g = 0,015 kg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3985142" y="3299791"/>
            <a:ext cx="416231" cy="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661808" y="3038181"/>
            <a:ext cx="19782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0,15 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33431" y="3861048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23 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33431" y="4725144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 8OO 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33431" y="5693866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42 000 N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606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8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4" y="0"/>
            <a:ext cx="914400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Jakou hmotnost mají tělesa, která jsou k Zemi přitahována silou:</a:t>
            </a:r>
          </a:p>
          <a:p>
            <a:endParaRPr lang="cs-CZ" sz="3200" b="1" dirty="0" smtClean="0"/>
          </a:p>
          <a:p>
            <a:r>
              <a:rPr lang="cs-CZ" sz="3200" dirty="0" smtClean="0"/>
              <a:t>Pavel – 570 N</a:t>
            </a:r>
          </a:p>
          <a:p>
            <a:endParaRPr lang="cs-CZ" sz="3200" dirty="0" smtClean="0"/>
          </a:p>
          <a:p>
            <a:r>
              <a:rPr lang="cs-CZ" sz="3200" dirty="0" smtClean="0"/>
              <a:t>Tabulka čokolády – 1 N</a:t>
            </a:r>
          </a:p>
          <a:p>
            <a:endParaRPr lang="cs-CZ" sz="3200" dirty="0" smtClean="0"/>
          </a:p>
          <a:p>
            <a:r>
              <a:rPr lang="cs-CZ" sz="3200" dirty="0" smtClean="0"/>
              <a:t>Automobil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/>
              <a:t>– 600 </a:t>
            </a:r>
            <a:r>
              <a:rPr lang="cs-CZ" sz="3200" dirty="0" err="1" smtClean="0"/>
              <a:t>kN</a:t>
            </a:r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Školní taška – 54 N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99792" y="1466234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57 kg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70142" y="2508379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100 g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54564" y="3429000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60 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07170" y="4365104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5,4 kg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1901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0" y="-13612"/>
            <a:ext cx="9144000" cy="26776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Opiš zadání do sešitu a vypočítej:</a:t>
            </a:r>
          </a:p>
          <a:p>
            <a:r>
              <a:rPr lang="cs-CZ" sz="2800" dirty="0" smtClean="0"/>
              <a:t>V obchodě nakoupil chlapec 2 kg chleba, 3 kg brambor, 250 g másla, 2 l mléka, 2 láhve minerálky (hmotnost prázdné láhve je 500 g a obsahuje 700 ml vody).</a:t>
            </a:r>
          </a:p>
          <a:p>
            <a:r>
              <a:rPr lang="cs-CZ" sz="2800" dirty="0" smtClean="0"/>
              <a:t>Urči, jakou měl nákup hmotnost a jaká síla působila na ruku chlapce.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2852936"/>
            <a:ext cx="91440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Chleba ……………………………………2 kg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Brambory………………………………..3 kg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Máslo ……………………………………..0,25 kg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Mléko ……………………………………..2 kg</a:t>
            </a:r>
          </a:p>
          <a:p>
            <a:r>
              <a:rPr lang="cs-CZ" sz="2800" b="1" u="sng" dirty="0" smtClean="0">
                <a:solidFill>
                  <a:srgbClr val="FF0000"/>
                </a:solidFill>
              </a:rPr>
              <a:t>2 minerálky …..2 400 g ……………..2,4 kg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Celkem ……………………………………. 9,65 kg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F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g</a:t>
            </a:r>
            <a:r>
              <a:rPr lang="cs-CZ" sz="2800" b="1" dirty="0" smtClean="0">
                <a:solidFill>
                  <a:srgbClr val="FF0000"/>
                </a:solidFill>
              </a:rPr>
              <a:t> = m . g = 9,65 . 10 = 96,5 N</a:t>
            </a:r>
          </a:p>
          <a:p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6080957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Nákup vážil 9,65 kg. Na chlapcovu ruku působila síla 96,5 N.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743580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136 s. ISBN 80-7238-431-7.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64 s. </a:t>
            </a:r>
            <a:r>
              <a:rPr lang="cs-CZ" smtClean="0"/>
              <a:t>ISBN 80-7238-432-5.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442</Words>
  <Application>Microsoft Office PowerPoint</Application>
  <PresentationFormat>Předvádění na obrazovce (4:3)</PresentationFormat>
  <Paragraphs>94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22</cp:revision>
  <dcterms:created xsi:type="dcterms:W3CDTF">2010-12-13T15:52:16Z</dcterms:created>
  <dcterms:modified xsi:type="dcterms:W3CDTF">2012-05-13T11:08:41Z</dcterms:modified>
</cp:coreProperties>
</file>