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636912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Skládání rovnoběžných sil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75089" y="4581128"/>
            <a:ext cx="4593822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VY_32_INOVACE_20_Skládání rovnoběžných sil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Síly působící stejným směrem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horse-shop.cz/mdiskuse/foto/44b4090d6c1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80728"/>
            <a:ext cx="3048000" cy="2457450"/>
          </a:xfrm>
          <a:prstGeom prst="rect">
            <a:avLst/>
          </a:prstGeom>
          <a:noFill/>
        </p:spPr>
      </p:pic>
      <p:pic>
        <p:nvPicPr>
          <p:cNvPr id="1030" name="Picture 6" descr="http://samota.mushing.cz/2004/Okruh/30Prodigi/jpg/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980728"/>
            <a:ext cx="4139492" cy="2520280"/>
          </a:xfrm>
          <a:prstGeom prst="rect">
            <a:avLst/>
          </a:prstGeom>
          <a:noFill/>
        </p:spPr>
      </p:pic>
      <p:pic>
        <p:nvPicPr>
          <p:cNvPr id="1032" name="Picture 8" descr="http://mm.denik.cz/56/3a/velikonocni_ostrovy_denik_clanek_so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861048"/>
            <a:ext cx="3549774" cy="2505126"/>
          </a:xfrm>
          <a:prstGeom prst="rect">
            <a:avLst/>
          </a:prstGeom>
          <a:noFill/>
        </p:spPr>
      </p:pic>
      <p:pic>
        <p:nvPicPr>
          <p:cNvPr id="1034" name="Picture 10" descr="http://skolka.kramolna.cz/media/nahled-big/clanek/2009-10/67-Dramatizace-pohadky-O-velike-rep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717032"/>
            <a:ext cx="3672408" cy="27475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Pokud na těleso působí dvě či více sil stejným směrem, jejich síly se sčítají a výsledná síla má stejný směr.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980728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Cílem je najít výslednou sílu = </a:t>
            </a:r>
            <a:r>
              <a:rPr lang="cs-CZ" sz="3200" b="1" dirty="0" smtClean="0"/>
              <a:t>výslednici sil</a:t>
            </a:r>
          </a:p>
          <a:p>
            <a:r>
              <a:rPr lang="cs-CZ" sz="2400" b="1" dirty="0" smtClean="0"/>
              <a:t>	a) její velikost</a:t>
            </a:r>
          </a:p>
          <a:p>
            <a:r>
              <a:rPr lang="cs-CZ" sz="2400" b="1" dirty="0" smtClean="0"/>
              <a:t>	b) její směr</a:t>
            </a:r>
            <a:endParaRPr lang="cs-CZ" sz="2400" b="1" dirty="0"/>
          </a:p>
        </p:txBody>
      </p:sp>
      <p:pic>
        <p:nvPicPr>
          <p:cNvPr id="4" name="Picture 2" descr="http://horse-shop.cz/mdiskuse/foto/44b4090d6c1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36912"/>
            <a:ext cx="3048000" cy="2457450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>
            <a:off x="2483768" y="3789040"/>
            <a:ext cx="144016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2051720" y="3933056"/>
            <a:ext cx="144016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419872" y="321297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31840" y="400506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39952" y="1700808"/>
            <a:ext cx="5004048" cy="26776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>
              <a:buAutoNum type="romanUcPeriod"/>
            </a:pPr>
            <a:r>
              <a:rPr lang="cs-CZ" sz="2400" b="1" u="sng" dirty="0" smtClean="0"/>
              <a:t>Početní řešení</a:t>
            </a:r>
          </a:p>
          <a:p>
            <a:pPr marL="514350" indent="-514350"/>
            <a:r>
              <a:rPr lang="cs-CZ" sz="2400" dirty="0" smtClean="0"/>
              <a:t>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5 000 N</a:t>
            </a:r>
          </a:p>
          <a:p>
            <a:pPr marL="514350" indent="-514350"/>
            <a:r>
              <a:rPr lang="cs-CZ" sz="2400" u="sng" dirty="0" smtClean="0"/>
              <a:t>F</a:t>
            </a:r>
            <a:r>
              <a:rPr lang="cs-CZ" sz="2400" u="sng" baseline="-25000" dirty="0" smtClean="0"/>
              <a:t>2</a:t>
            </a:r>
            <a:r>
              <a:rPr lang="cs-CZ" sz="2400" u="sng" dirty="0" smtClean="0"/>
              <a:t> = 5 000 N</a:t>
            </a:r>
          </a:p>
          <a:p>
            <a:pPr marL="514350" indent="-514350"/>
            <a:r>
              <a:rPr lang="cs-CZ" sz="2400" dirty="0" smtClean="0"/>
              <a:t>F =F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+ 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</a:t>
            </a:r>
          </a:p>
          <a:p>
            <a:pPr marL="514350" indent="-514350"/>
            <a:r>
              <a:rPr lang="cs-CZ" sz="2400" dirty="0" smtClean="0"/>
              <a:t>F = 5 000 + 5 000</a:t>
            </a:r>
          </a:p>
          <a:p>
            <a:pPr marL="514350" indent="-514350"/>
            <a:r>
              <a:rPr lang="cs-CZ" sz="2400" dirty="0" smtClean="0"/>
              <a:t>F = 10 000 N = 10 </a:t>
            </a:r>
            <a:r>
              <a:rPr lang="cs-CZ" sz="2400" dirty="0" err="1" smtClean="0"/>
              <a:t>kN</a:t>
            </a:r>
            <a:endParaRPr lang="cs-CZ" sz="2400" dirty="0" smtClean="0"/>
          </a:p>
          <a:p>
            <a:pPr marL="514350" indent="-514350"/>
            <a:r>
              <a:rPr lang="cs-CZ" sz="2400" dirty="0" smtClean="0"/>
              <a:t>Výsledná síla má velikost 10 </a:t>
            </a:r>
            <a:r>
              <a:rPr lang="cs-CZ" sz="2400" dirty="0" err="1" smtClean="0"/>
              <a:t>kN</a:t>
            </a:r>
            <a:r>
              <a:rPr lang="cs-CZ" sz="2400" dirty="0" smtClean="0"/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4581128"/>
            <a:ext cx="2448272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/>
            <a:r>
              <a:rPr lang="cs-CZ" sz="2400" b="1" u="sng" dirty="0" smtClean="0"/>
              <a:t>II. Grafické řešení</a:t>
            </a: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467544" y="6093296"/>
            <a:ext cx="784887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11560" y="5805264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+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755576" y="6054499"/>
            <a:ext cx="280831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563888" y="5574431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-0.18889 0.33588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1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889 0.41991 " pathEditMode="relative" ptsTypes="AA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00782 0.31482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" y="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9259E-6 L 0.02361 0.31297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1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8" grpId="1"/>
      <p:bldP spid="9" grpId="0"/>
      <p:bldP spid="9" grpId="1"/>
      <p:bldP spid="10" grpId="0" build="allAtOnce" animBg="1"/>
      <p:bldP spid="11" grpId="0" animBg="1"/>
      <p:bldP spid="14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upload.wikimedia.org/wikipedia/commons/e/e2/Balance_a_flea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3851919" cy="3966902"/>
          </a:xfrm>
          <a:prstGeom prst="rect">
            <a:avLst/>
          </a:prstGeom>
          <a:noFill/>
        </p:spPr>
      </p:pic>
      <p:sp>
        <p:nvSpPr>
          <p:cNvPr id="4" name="Vývojový diagram: magnetický disk 3"/>
          <p:cNvSpPr/>
          <p:nvPr/>
        </p:nvSpPr>
        <p:spPr>
          <a:xfrm>
            <a:off x="2555776" y="2996952"/>
            <a:ext cx="432048" cy="576064"/>
          </a:xfrm>
          <a:prstGeom prst="flowChartMagneticDisk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2987824" y="2708920"/>
            <a:ext cx="648072" cy="936104"/>
          </a:xfrm>
          <a:prstGeom prst="flowChartMagneticDisk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ovací šipka 6"/>
          <p:cNvCxnSpPr/>
          <p:nvPr/>
        </p:nvCxnSpPr>
        <p:spPr>
          <a:xfrm rot="5400000">
            <a:off x="2376550" y="3968266"/>
            <a:ext cx="79208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 flipH="1">
            <a:off x="2267744" y="39330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rot="5400000">
            <a:off x="2487738" y="4437906"/>
            <a:ext cx="172660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 flipH="1">
            <a:off x="2843808" y="465313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0"/>
            <a:ext cx="3960440" cy="26776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>
              <a:buAutoNum type="romanUcPeriod"/>
            </a:pPr>
            <a:r>
              <a:rPr lang="cs-CZ" sz="2400" b="1" u="sng" dirty="0" smtClean="0"/>
              <a:t>Početní řešení</a:t>
            </a:r>
          </a:p>
          <a:p>
            <a:pPr marL="514350" indent="-514350"/>
            <a:r>
              <a:rPr lang="cs-CZ" sz="2400" dirty="0" smtClean="0"/>
              <a:t>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10 N</a:t>
            </a:r>
          </a:p>
          <a:p>
            <a:pPr marL="514350" indent="-514350"/>
            <a:r>
              <a:rPr lang="cs-CZ" sz="2400" u="sng" dirty="0" smtClean="0"/>
              <a:t>F</a:t>
            </a:r>
            <a:r>
              <a:rPr lang="cs-CZ" sz="2400" u="sng" baseline="-25000" dirty="0" smtClean="0"/>
              <a:t>2</a:t>
            </a:r>
            <a:r>
              <a:rPr lang="cs-CZ" sz="2400" u="sng" dirty="0" smtClean="0"/>
              <a:t> = 20 N</a:t>
            </a:r>
          </a:p>
          <a:p>
            <a:pPr marL="514350" indent="-514350"/>
            <a:r>
              <a:rPr lang="cs-CZ" sz="2400" dirty="0" smtClean="0"/>
              <a:t>F =F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+ 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</a:t>
            </a:r>
          </a:p>
          <a:p>
            <a:pPr marL="514350" indent="-514350"/>
            <a:r>
              <a:rPr lang="cs-CZ" sz="2400" dirty="0" smtClean="0"/>
              <a:t>F = 10 + 20</a:t>
            </a:r>
          </a:p>
          <a:p>
            <a:pPr marL="514350" indent="-514350"/>
            <a:r>
              <a:rPr lang="cs-CZ" sz="2400" dirty="0" smtClean="0"/>
              <a:t>F = 30 N</a:t>
            </a:r>
          </a:p>
          <a:p>
            <a:pPr marL="514350" indent="-514350"/>
            <a:r>
              <a:rPr lang="cs-CZ" sz="2400" dirty="0" smtClean="0"/>
              <a:t>Výsledná síla má velikost 30 N.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852936"/>
            <a:ext cx="2448272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/>
            <a:r>
              <a:rPr lang="cs-CZ" sz="2400" b="1" u="sng" dirty="0" smtClean="0"/>
              <a:t>II. Grafické řešení</a:t>
            </a:r>
          </a:p>
        </p:txBody>
      </p:sp>
      <p:cxnSp>
        <p:nvCxnSpPr>
          <p:cNvPr id="17" name="Přímá spojovací čára 16"/>
          <p:cNvCxnSpPr/>
          <p:nvPr/>
        </p:nvCxnSpPr>
        <p:spPr>
          <a:xfrm rot="5400000">
            <a:off x="6192180" y="3753036"/>
            <a:ext cx="482453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8423920" y="1196752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+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8676456" y="1507124"/>
            <a:ext cx="0" cy="250535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8750142" y="3781651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63785 -0.299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00" y="-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64566 -0.2856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00" y="-1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0.00023 L 0.57448 -0.18912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00" y="-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0.575 -0.17014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00" y="-8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8" grpId="1"/>
      <p:bldP spid="13" grpId="0"/>
      <p:bldP spid="13" grpId="1"/>
      <p:bldP spid="14" grpId="0" build="allAtOnce" animBg="1"/>
      <p:bldP spid="15" grpId="0" animBg="1"/>
      <p:bldP spid="19" grpId="0"/>
      <p:bldP spid="19" grpId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Síly působící opačným směrem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8434" name="Picture 2" descr="http://www.chlupatestesti.cz/psi/soubory/fotoserial/stelinka1/pretahova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3816424" cy="2954059"/>
          </a:xfrm>
          <a:prstGeom prst="rect">
            <a:avLst/>
          </a:prstGeom>
          <a:noFill/>
        </p:spPr>
      </p:pic>
      <p:pic>
        <p:nvPicPr>
          <p:cNvPr id="18436" name="Picture 4" descr="http://foto.tvojeimage.cz/photogallery/portraits/paka.jpg/image_previe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76672"/>
            <a:ext cx="3936437" cy="2952328"/>
          </a:xfrm>
          <a:prstGeom prst="rect">
            <a:avLst/>
          </a:prstGeom>
          <a:noFill/>
        </p:spPr>
      </p:pic>
      <p:pic>
        <p:nvPicPr>
          <p:cNvPr id="18438" name="Picture 6" descr="Přetahován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7" y="3645024"/>
            <a:ext cx="3936437" cy="2952328"/>
          </a:xfrm>
          <a:prstGeom prst="rect">
            <a:avLst/>
          </a:prstGeom>
          <a:noFill/>
        </p:spPr>
      </p:pic>
      <p:pic>
        <p:nvPicPr>
          <p:cNvPr id="18440" name="Picture 8" descr="Ilustrační fot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573016"/>
            <a:ext cx="3928952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Přímá spojovací čára 18"/>
          <p:cNvCxnSpPr/>
          <p:nvPr/>
        </p:nvCxnSpPr>
        <p:spPr>
          <a:xfrm rot="5400000">
            <a:off x="3923928" y="6237312"/>
            <a:ext cx="43204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Pokud na těleso působí dvě síly opačným směrem, jejich síly se odečítají a výsledná síla má stejný směr jako větší z nich.</a:t>
            </a:r>
            <a:endParaRPr lang="cs-CZ" sz="2800" dirty="0"/>
          </a:p>
        </p:txBody>
      </p:sp>
      <p:pic>
        <p:nvPicPr>
          <p:cNvPr id="4" name="Picture 6" descr="Přetahová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3936437" cy="2952328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>
            <a:off x="1979712" y="2564904"/>
            <a:ext cx="1800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rot="10800000">
            <a:off x="539552" y="2564904"/>
            <a:ext cx="13681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763688" y="227687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+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flipH="1">
            <a:off x="3419872" y="206084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flipH="1">
            <a:off x="539552" y="206084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1196752"/>
            <a:ext cx="4104456" cy="34163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>
              <a:buAutoNum type="romanUcPeriod"/>
            </a:pPr>
            <a:r>
              <a:rPr lang="cs-CZ" sz="2400" b="1" u="sng" dirty="0" smtClean="0"/>
              <a:t>Početní řešení</a:t>
            </a:r>
          </a:p>
          <a:p>
            <a:pPr marL="514350" indent="-514350"/>
            <a:r>
              <a:rPr lang="cs-CZ" sz="2400" dirty="0" smtClean="0"/>
              <a:t>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1 800 N</a:t>
            </a:r>
          </a:p>
          <a:p>
            <a:pPr marL="514350" indent="-514350"/>
            <a:r>
              <a:rPr lang="cs-CZ" sz="2400" u="sng" dirty="0" smtClean="0"/>
              <a:t>F</a:t>
            </a:r>
            <a:r>
              <a:rPr lang="cs-CZ" sz="2400" u="sng" baseline="-25000" dirty="0" smtClean="0"/>
              <a:t>2</a:t>
            </a:r>
            <a:r>
              <a:rPr lang="cs-CZ" sz="2400" u="sng" dirty="0" smtClean="0"/>
              <a:t> = 1 500 N</a:t>
            </a:r>
          </a:p>
          <a:p>
            <a:pPr marL="514350" indent="-514350"/>
            <a:r>
              <a:rPr lang="cs-CZ" sz="2400" dirty="0" smtClean="0"/>
              <a:t>F =F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- 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</a:t>
            </a:r>
          </a:p>
          <a:p>
            <a:pPr marL="514350" indent="-514350"/>
            <a:r>
              <a:rPr lang="cs-CZ" sz="2400" dirty="0" smtClean="0"/>
              <a:t>F = 1 800 – 1 500</a:t>
            </a:r>
          </a:p>
          <a:p>
            <a:pPr marL="514350" indent="-514350"/>
            <a:r>
              <a:rPr lang="cs-CZ" sz="2400" dirty="0" smtClean="0"/>
              <a:t>F = 300 N</a:t>
            </a:r>
          </a:p>
          <a:p>
            <a:pPr marL="514350" indent="-514350"/>
            <a:r>
              <a:rPr lang="cs-CZ" sz="2400" dirty="0" smtClean="0"/>
              <a:t>Výsledná síla má velikost 300 N.</a:t>
            </a:r>
          </a:p>
          <a:p>
            <a:pPr indent="-514350"/>
            <a:r>
              <a:rPr lang="cs-CZ" sz="2400" dirty="0" smtClean="0"/>
              <a:t>Její směr je shodný se směrem síly F</a:t>
            </a:r>
            <a:r>
              <a:rPr lang="cs-CZ" sz="2400" baseline="-25000" dirty="0" smtClean="0"/>
              <a:t>1.</a:t>
            </a:r>
            <a:endParaRPr lang="cs-CZ" sz="2400" dirty="0" smtClean="0"/>
          </a:p>
        </p:txBody>
      </p:sp>
      <p:sp>
        <p:nvSpPr>
          <p:cNvPr id="15" name="TextovéPole 14"/>
          <p:cNvSpPr txBox="1"/>
          <p:nvPr/>
        </p:nvSpPr>
        <p:spPr>
          <a:xfrm>
            <a:off x="251520" y="4293096"/>
            <a:ext cx="2448272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/>
            <a:r>
              <a:rPr lang="cs-CZ" sz="2400" b="1" u="sng" dirty="0" smtClean="0"/>
              <a:t>II. Grafické řešení</a:t>
            </a: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467544" y="6093296"/>
            <a:ext cx="784887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923928" y="5805264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+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21" name="Přímá spojovací šipka 20"/>
          <p:cNvCxnSpPr/>
          <p:nvPr/>
        </p:nvCxnSpPr>
        <p:spPr>
          <a:xfrm>
            <a:off x="4139952" y="6237312"/>
            <a:ext cx="50405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4283968" y="6396335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0.23229 0.51436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00" y="2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0.22847 0.512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2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24011 0.51436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0" y="2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22049 0.5125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0" y="2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2" grpId="0"/>
      <p:bldP spid="12" grpId="1"/>
      <p:bldP spid="13" grpId="0"/>
      <p:bldP spid="13" grpId="1"/>
      <p:bldP spid="14" grpId="0" build="allAtOnce" animBg="1"/>
      <p:bldP spid="15" grpId="0" animBg="1"/>
      <p:bldP spid="17" grpId="0"/>
      <p:bldP spid="17" grpId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Shrnutí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Výslednice </a:t>
            </a:r>
            <a:r>
              <a:rPr lang="cs-CZ" sz="2800" dirty="0" smtClean="0"/>
              <a:t>je výsledná síla, kterou můžeme působící síly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nahradit, aniž by se změnily účinky.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Síly působící stejným směrem</a:t>
            </a:r>
          </a:p>
          <a:p>
            <a:r>
              <a:rPr lang="cs-CZ" sz="2800" b="1" dirty="0" smtClean="0"/>
              <a:t>	</a:t>
            </a:r>
            <a:r>
              <a:rPr lang="cs-CZ" sz="2800" dirty="0" smtClean="0"/>
              <a:t>- </a:t>
            </a:r>
            <a:r>
              <a:rPr lang="cs-CZ" sz="2800" dirty="0" smtClean="0">
                <a:solidFill>
                  <a:srgbClr val="FF0000"/>
                </a:solidFill>
              </a:rPr>
              <a:t>velikost</a:t>
            </a:r>
            <a:r>
              <a:rPr lang="cs-CZ" sz="2800" dirty="0" smtClean="0"/>
              <a:t> výslednice spočítáme, když velikosti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působících sil sečteme</a:t>
            </a:r>
          </a:p>
          <a:p>
            <a:r>
              <a:rPr lang="cs-CZ" sz="2800" b="1" dirty="0" smtClean="0"/>
              <a:t>	</a:t>
            </a:r>
            <a:r>
              <a:rPr lang="cs-CZ" sz="2800" dirty="0" smtClean="0"/>
              <a:t>- výslednice má stejný </a:t>
            </a:r>
            <a:r>
              <a:rPr lang="cs-CZ" sz="2800" dirty="0" smtClean="0">
                <a:solidFill>
                  <a:srgbClr val="FF0000"/>
                </a:solidFill>
              </a:rPr>
              <a:t>směr</a:t>
            </a:r>
            <a:r>
              <a:rPr lang="cs-CZ" sz="2800" dirty="0" smtClean="0"/>
              <a:t> jako působící síly</a:t>
            </a:r>
          </a:p>
          <a:p>
            <a:endParaRPr lang="cs-CZ" sz="2800" dirty="0" smtClean="0"/>
          </a:p>
          <a:p>
            <a:r>
              <a:rPr lang="cs-CZ" sz="2800" b="1" dirty="0" smtClean="0"/>
              <a:t>Síly působící opačným směrem</a:t>
            </a:r>
          </a:p>
          <a:p>
            <a:r>
              <a:rPr lang="cs-CZ" sz="2800" b="1" dirty="0" smtClean="0"/>
              <a:t>	</a:t>
            </a:r>
            <a:r>
              <a:rPr lang="cs-CZ" sz="2800" dirty="0" smtClean="0"/>
              <a:t>- </a:t>
            </a:r>
            <a:r>
              <a:rPr lang="cs-CZ" sz="2800" dirty="0" smtClean="0">
                <a:solidFill>
                  <a:srgbClr val="FF0000"/>
                </a:solidFill>
              </a:rPr>
              <a:t>velikost</a:t>
            </a:r>
            <a:r>
              <a:rPr lang="cs-CZ" sz="2800" dirty="0" smtClean="0"/>
              <a:t> výslednice spočítáme, když velikosti od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velikosti větší síly odečteme velikost menší síly</a:t>
            </a:r>
          </a:p>
          <a:p>
            <a:r>
              <a:rPr lang="cs-CZ" sz="2800" b="1" dirty="0" smtClean="0"/>
              <a:t>	</a:t>
            </a:r>
            <a:r>
              <a:rPr lang="cs-CZ" sz="2800" dirty="0" smtClean="0"/>
              <a:t>- výslednice má stejný </a:t>
            </a:r>
            <a:r>
              <a:rPr lang="cs-CZ" sz="2800" dirty="0" smtClean="0">
                <a:solidFill>
                  <a:srgbClr val="FF0000"/>
                </a:solidFill>
              </a:rPr>
              <a:t>směr</a:t>
            </a:r>
            <a:r>
              <a:rPr lang="cs-CZ" sz="2800" dirty="0" smtClean="0"/>
              <a:t> jako větší síla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Úlohy na procvičení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620688"/>
            <a:ext cx="9144000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1. V pohádce „O veliké řepě“ táhli: dědeček silou 500 N, babička silou 400 N, vnučka 300 N, pejsek 100 N, kočka 20 N a myška 2 N. Jaká byla síla potřebná k vytažení řepy?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1916832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2. Na věšáku visí sako s hmotností 1,5 kg a v jeho kapse je peněženka s hmotností 0,2 kg. Jaká síla působí na věšák?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2924944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3. Pavel zdvihá kbelík silou 70 N. Jakou silou mu musí pomoci Radek, aby společně zvedli kbelík s hmotností 12 kg?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933056"/>
            <a:ext cx="9144000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4. Při přetahování lanem táhlo družstvo červených silou 1 200 N, družstvo modrých silou 1 450 N. Jaká byla výsledná síla? Které družstvo vyhrálo?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5373216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5. Traktor táhne pluh se šesti radlicemi. Každá radlice musí být při orbě tažena silou 2,5 </a:t>
            </a:r>
            <a:r>
              <a:rPr lang="cs-CZ" sz="2400" dirty="0" err="1" smtClean="0"/>
              <a:t>kN</a:t>
            </a:r>
            <a:r>
              <a:rPr lang="cs-CZ" sz="2400" dirty="0" smtClean="0"/>
              <a:t>. Jakou tažnou sílu musí mít traktor, aby utáhl pluh?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  <a:endParaRPr lang="cs-CZ" dirty="0" smtClean="0"/>
          </a:p>
          <a:p>
            <a:r>
              <a:rPr lang="cs-CZ" dirty="0" smtClean="0"/>
              <a:t>http://horse-shop.cz/mdiskuse/foto/44b4090d6c1a3.jpg</a:t>
            </a:r>
          </a:p>
          <a:p>
            <a:r>
              <a:rPr lang="cs-CZ" dirty="0" smtClean="0"/>
              <a:t>http://obrazky.cz/detail?id=eJyVkF1ugkAAhN/3Ko3sn9bSxDRBQKqtVSyN8tKsuygru0JgwcKdeoW%2BNL1XjWkP4MOXSSaZSWbEJPAbPXTLlXPiJBsB3B8AgsBOKpOUIwzwwAYsCBF38%2BaJ2JJr/5bRrN7QvFlQzxYTTy27SC2zt3oaPXfTyPdm1OnYKtZc22bx6rXzNlZJEKqtDlXsz9VmPT0wF53AWs3Gc7p%2BbJ56bewIGQaz8QdDDuM96Qu3NK3s7XgUJa0HUmOKewgrpnPDLF1XqTzuLd5BglAfvmRlnUKKFmUu5F5Ck0JM3o11KPZXJv/USo1W5yfQBfu/RCdCMmwVklcJK3lq8VxDWT1cswSTuwuG/Xwdvz9vikoCYguOz%2BYQbWl/O2C/AYGFRQ&amp;sId=krBvoBNSwgfGhZC2PUcq</a:t>
            </a:r>
          </a:p>
          <a:p>
            <a:r>
              <a:rPr lang="cs-CZ" dirty="0" smtClean="0"/>
              <a:t>http://mm.</a:t>
            </a:r>
            <a:r>
              <a:rPr lang="cs-CZ" dirty="0" err="1" smtClean="0"/>
              <a:t>denik.cz</a:t>
            </a:r>
            <a:r>
              <a:rPr lang="cs-CZ" dirty="0" smtClean="0"/>
              <a:t>/56/3a/</a:t>
            </a:r>
            <a:r>
              <a:rPr lang="cs-CZ" dirty="0" err="1" smtClean="0"/>
              <a:t>velikonocni</a:t>
            </a:r>
            <a:r>
              <a:rPr lang="cs-CZ" dirty="0" smtClean="0"/>
              <a:t>_ostrovy_</a:t>
            </a:r>
            <a:r>
              <a:rPr lang="cs-CZ" dirty="0" err="1" smtClean="0"/>
              <a:t>denik</a:t>
            </a:r>
            <a:r>
              <a:rPr lang="cs-CZ" dirty="0" smtClean="0"/>
              <a:t>_</a:t>
            </a:r>
            <a:r>
              <a:rPr lang="cs-CZ" dirty="0" err="1" smtClean="0"/>
              <a:t>clanek</a:t>
            </a:r>
            <a:r>
              <a:rPr lang="cs-CZ" dirty="0" smtClean="0"/>
              <a:t>_</a:t>
            </a:r>
            <a:r>
              <a:rPr lang="cs-CZ" dirty="0" err="1" smtClean="0"/>
              <a:t>solo.jpg</a:t>
            </a:r>
            <a:endParaRPr lang="cs-CZ" dirty="0" smtClean="0"/>
          </a:p>
          <a:p>
            <a:r>
              <a:rPr lang="cs-CZ" dirty="0" smtClean="0"/>
              <a:t>http://foto.</a:t>
            </a:r>
            <a:r>
              <a:rPr lang="cs-CZ" dirty="0" err="1" smtClean="0"/>
              <a:t>tvojeimage.cz</a:t>
            </a:r>
            <a:r>
              <a:rPr lang="cs-CZ" dirty="0" smtClean="0"/>
              <a:t>/</a:t>
            </a:r>
            <a:r>
              <a:rPr lang="cs-CZ" dirty="0" err="1" smtClean="0"/>
              <a:t>photogallery</a:t>
            </a:r>
            <a:r>
              <a:rPr lang="cs-CZ" dirty="0" smtClean="0"/>
              <a:t>/</a:t>
            </a:r>
            <a:r>
              <a:rPr lang="cs-CZ" dirty="0" err="1" smtClean="0"/>
              <a:t>portraits</a:t>
            </a:r>
            <a:r>
              <a:rPr lang="cs-CZ" dirty="0" smtClean="0"/>
              <a:t>/paka.</a:t>
            </a:r>
            <a:r>
              <a:rPr lang="cs-CZ" dirty="0" err="1" smtClean="0"/>
              <a:t>jpg</a:t>
            </a:r>
            <a:r>
              <a:rPr lang="cs-CZ" dirty="0" smtClean="0"/>
              <a:t>/image_</a:t>
            </a:r>
            <a:r>
              <a:rPr lang="cs-CZ" dirty="0" err="1" smtClean="0"/>
              <a:t>preview</a:t>
            </a:r>
            <a:endParaRPr lang="cs-CZ" dirty="0" smtClean="0"/>
          </a:p>
          <a:p>
            <a:r>
              <a:rPr lang="cs-CZ" dirty="0" smtClean="0"/>
              <a:t>http://www.</a:t>
            </a:r>
            <a:r>
              <a:rPr lang="cs-CZ" dirty="0" err="1" smtClean="0"/>
              <a:t>chlupatestesti.cz</a:t>
            </a:r>
            <a:r>
              <a:rPr lang="cs-CZ" dirty="0" smtClean="0"/>
              <a:t>/psi/soubory/</a:t>
            </a:r>
            <a:r>
              <a:rPr lang="cs-CZ" dirty="0" err="1" smtClean="0"/>
              <a:t>fotoserial</a:t>
            </a:r>
            <a:r>
              <a:rPr lang="cs-CZ" dirty="0" smtClean="0"/>
              <a:t>/stelinka1/</a:t>
            </a:r>
            <a:r>
              <a:rPr lang="cs-CZ" dirty="0" err="1" smtClean="0"/>
              <a:t>pretahovani.jpg</a:t>
            </a:r>
            <a:endParaRPr lang="cs-CZ" dirty="0" smtClean="0"/>
          </a:p>
          <a:p>
            <a:r>
              <a:rPr lang="cs-CZ" dirty="0" smtClean="0"/>
              <a:t>http://www.</a:t>
            </a:r>
            <a:r>
              <a:rPr lang="cs-CZ" dirty="0" err="1" smtClean="0"/>
              <a:t>zstynec.cz</a:t>
            </a:r>
            <a:r>
              <a:rPr lang="cs-CZ" dirty="0" smtClean="0"/>
              <a:t>/galerie/</a:t>
            </a:r>
            <a:r>
              <a:rPr lang="cs-CZ" dirty="0" err="1" smtClean="0"/>
              <a:t>galleries</a:t>
            </a:r>
            <a:r>
              <a:rPr lang="cs-CZ" dirty="0" smtClean="0"/>
              <a:t>/2007/projekt-ochrana_</a:t>
            </a:r>
            <a:r>
              <a:rPr lang="cs-CZ" dirty="0" err="1" smtClean="0"/>
              <a:t>cloveka</a:t>
            </a:r>
            <a:r>
              <a:rPr lang="cs-CZ" dirty="0" smtClean="0"/>
              <a:t>/_</a:t>
            </a:r>
            <a:r>
              <a:rPr lang="cs-CZ" dirty="0" err="1" smtClean="0"/>
              <a:t>thumbs</a:t>
            </a:r>
            <a:r>
              <a:rPr lang="cs-CZ" dirty="0" smtClean="0"/>
              <a:t>/200x200-DSCN4924.JPG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136 s. ISBN 80-7238-431-7.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64 s. </a:t>
            </a:r>
            <a:r>
              <a:rPr lang="cs-CZ" smtClean="0"/>
              <a:t>ISBN 80-7238-432-5.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477</Words>
  <Application>Microsoft Office PowerPoint</Application>
  <PresentationFormat>Předvádění na obrazovce (4:3)</PresentationFormat>
  <Paragraphs>80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21</cp:revision>
  <dcterms:modified xsi:type="dcterms:W3CDTF">2012-05-13T11:09:24Z</dcterms:modified>
</cp:coreProperties>
</file>