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AVI" ContentType="video/avi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0" r:id="rId3"/>
    <p:sldId id="261" r:id="rId4"/>
    <p:sldId id="262" r:id="rId5"/>
    <p:sldId id="259" r:id="rId6"/>
    <p:sldId id="257" r:id="rId7"/>
    <p:sldId id="258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media" Target="../media/media1.AVI"/><Relationship Id="rId2" Type="http://schemas.openxmlformats.org/officeDocument/2006/relationships/slideLayout" Target="../slideLayouts/slideLayout7.xml"/><Relationship Id="rId1" Type="http://schemas.openxmlformats.org/officeDocument/2006/relationships/video" Target="../media/media1.AVI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0" y="2204864"/>
            <a:ext cx="914400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0" b="1" dirty="0" smtClean="0">
                <a:solidFill>
                  <a:srgbClr val="FF0000"/>
                </a:solidFill>
              </a:rPr>
              <a:t>Povrchové napětí</a:t>
            </a:r>
            <a:endParaRPr lang="cs-CZ" sz="8000" b="1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 txBox="1">
            <a:spLocks/>
          </p:cNvSpPr>
          <p:nvPr/>
        </p:nvSpPr>
        <p:spPr>
          <a:xfrm>
            <a:off x="0" y="5654080"/>
            <a:ext cx="9144000" cy="1203920"/>
          </a:xfrm>
          <a:prstGeom prst="rect">
            <a:avLst/>
          </a:prstGeom>
        </p:spPr>
        <p:txBody>
          <a:bodyPr>
            <a:normAutofit lnSpcReduction="10000"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1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Autor: Pavlína</a:t>
            </a:r>
            <a:r>
              <a:rPr kumimoji="0" lang="cs-CZ" sz="16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Čermáková</a:t>
            </a:r>
            <a:endParaRPr kumimoji="0" lang="cs-CZ" sz="1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Vytvořeno v rámci v projektu „EU peníze školám“ </a:t>
            </a: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1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OP VK oblast podpory 1.4 s názvem Zlepšení podmínek pro vzdělávání na základních školách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5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696" y="0"/>
            <a:ext cx="5753100" cy="1409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Obdélník 5"/>
          <p:cNvSpPr/>
          <p:nvPr/>
        </p:nvSpPr>
        <p:spPr>
          <a:xfrm>
            <a:off x="2627784" y="4293096"/>
            <a:ext cx="388920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VY_32_INOVACE_22_</a:t>
            </a:r>
            <a:r>
              <a:rPr lang="cs-CZ" dirty="0" err="1" smtClean="0"/>
              <a:t>Povrchove</a:t>
            </a:r>
            <a:r>
              <a:rPr lang="cs-CZ" dirty="0" smtClean="0"/>
              <a:t>_</a:t>
            </a:r>
            <a:r>
              <a:rPr lang="cs-CZ" dirty="0" err="1" smtClean="0"/>
              <a:t>napeti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802586" y="0"/>
            <a:ext cx="5341414" cy="41044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23927" y="0"/>
            <a:ext cx="5220073" cy="44571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 cstate="print"/>
          <a:srcRect t="33333"/>
          <a:stretch>
            <a:fillRect/>
          </a:stretch>
        </p:blipFill>
        <p:spPr bwMode="auto">
          <a:xfrm>
            <a:off x="4499992" y="4365104"/>
            <a:ext cx="4464496" cy="217771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6" name="TextovéPole 5"/>
          <p:cNvSpPr txBox="1"/>
          <p:nvPr/>
        </p:nvSpPr>
        <p:spPr>
          <a:xfrm>
            <a:off x="0" y="0"/>
            <a:ext cx="3491880" cy="2246769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Proč se na vodní hladině mohou pohybovat vodoměrky, bruslařky, znakoplavky?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0" y="2564904"/>
            <a:ext cx="370790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... povrch kapalného tělesa si můžete představit jako pružnou blánu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0" y="4293096"/>
            <a:ext cx="3491880" cy="2246769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Doma si můžeš provést následující pokus,který dokazuje, že povrch kapaliny tvoří pružná blána</a:t>
            </a:r>
            <a:endParaRPr lang="cs-CZ" sz="2800" dirty="0"/>
          </a:p>
        </p:txBody>
      </p:sp>
      <p:sp>
        <p:nvSpPr>
          <p:cNvPr id="9" name="Šipka doprava 8"/>
          <p:cNvSpPr/>
          <p:nvPr/>
        </p:nvSpPr>
        <p:spPr>
          <a:xfrm>
            <a:off x="3707904" y="5229200"/>
            <a:ext cx="720080" cy="288032"/>
          </a:xfrm>
          <a:prstGeom prst="rightArrow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/>
      <p:bldP spid="8" grpId="0" animBg="1"/>
      <p:bldP spid="9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836712"/>
            <a:ext cx="9036803" cy="40896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0" y="0"/>
            <a:ext cx="9144000" cy="52322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Jak vzniká na povrchu kapalných těles povrchové napětí?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0" y="4077072"/>
            <a:ext cx="4427984" cy="156966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Na molekulu uvnitř kapaliny působí silami všechny okolní molekuly. Jejich výslednice je nulová. 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572000" y="4077072"/>
            <a:ext cx="4572000" cy="156966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Na molekulu na hladině kapaliny působí silami pouze molekuly zdola. Jejich výslednice směřuje dolů. 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52322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Dá se povrchové napětí kapalných těles narušit?</a:t>
            </a:r>
            <a:endParaRPr lang="cs-CZ" sz="28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059932" y="620688"/>
            <a:ext cx="5084068" cy="475955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0" y="980728"/>
            <a:ext cx="3707904" cy="1200329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Pokud mezi zápalky kápneš kapku mýdla nebo jaru, zápalky odplavou.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0" y="2852936"/>
            <a:ext cx="3635896" cy="1200329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Pokud mezi zápalky kápneš kapku cukrového roztoku, zápalky připlavou.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295128" y="5589240"/>
            <a:ext cx="7848872" cy="830997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Mýdlo nebo jar naruší povrchové napětí vody, díky tomu lépe umyjeme nádobí i ruce.</a:t>
            </a:r>
            <a:endParaRPr lang="cs-CZ" sz="2400" dirty="0"/>
          </a:p>
        </p:txBody>
      </p:sp>
      <p:sp>
        <p:nvSpPr>
          <p:cNvPr id="7" name="Šipka doprava 6"/>
          <p:cNvSpPr/>
          <p:nvPr/>
        </p:nvSpPr>
        <p:spPr>
          <a:xfrm>
            <a:off x="179512" y="5877272"/>
            <a:ext cx="827584" cy="288032"/>
          </a:xfrm>
          <a:prstGeom prst="rightArrow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5" grpId="0" animBg="1"/>
      <p:bldP spid="6" grpId="0" animBg="1"/>
      <p:bldP spid="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0" y="0"/>
            <a:ext cx="9144000" cy="52322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Návod na domácí pokus – str.64/1</a:t>
            </a:r>
            <a:endParaRPr lang="cs-CZ" sz="2800" b="1" dirty="0"/>
          </a:p>
        </p:txBody>
      </p:sp>
      <p:pic>
        <p:nvPicPr>
          <p:cNvPr id="4" name="MVI_0037.AVI">
            <a:hlinkClick r:id="" action="ppaction://media"/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xmlns="" r:embed="rId3"/>
              </p:ext>
            </p:extLst>
          </p:nvPr>
        </p:nvPicPr>
        <p:blipFill>
          <a:blip r:embed="rId4" cstate="print"/>
          <a:stretch>
            <a:fillRect/>
          </a:stretch>
        </p:blipFill>
        <p:spPr>
          <a:xfrm>
            <a:off x="1271803" y="980728"/>
            <a:ext cx="6600395" cy="495029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  <p:bldLst>
      <p:bldP spid="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830997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Jak se změní povrchové napětí kapaliny při zvýšení její teploty? Vysvětli pomocí znalostí o pohybu molekul.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971600" y="1196752"/>
            <a:ext cx="81724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Při větší teplotě se molekuly kapalin pohybují rychleji a jsou </a:t>
            </a:r>
            <a:r>
              <a:rPr lang="cs-CZ" sz="2400" b="1" dirty="0" smtClean="0">
                <a:solidFill>
                  <a:srgbClr val="FF0000"/>
                </a:solidFill>
              </a:rPr>
              <a:t>    od </a:t>
            </a:r>
            <a:r>
              <a:rPr lang="cs-CZ" sz="2400" b="1" dirty="0" smtClean="0">
                <a:solidFill>
                  <a:srgbClr val="FF0000"/>
                </a:solidFill>
              </a:rPr>
              <a:t>sebe dále.  Proto na sebe působí menšími silami. Povrchové napětí je s rostoucí teplotou menší.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0" y="2780928"/>
            <a:ext cx="9144000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Jak se změní povrchové napětí kapaliny v závislosti na druhu kapaliny? 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971600" y="3789040"/>
            <a:ext cx="81724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Povrchové napětí závisí na druhu kapaliny.</a:t>
            </a:r>
          </a:p>
          <a:p>
            <a:r>
              <a:rPr lang="cs-CZ" sz="2400" b="1" dirty="0" smtClean="0">
                <a:solidFill>
                  <a:srgbClr val="FF0000"/>
                </a:solidFill>
              </a:rPr>
              <a:t>Povrchové napětí lihu je 2 – 3 krát menší než vody.</a:t>
            </a:r>
          </a:p>
          <a:p>
            <a:r>
              <a:rPr lang="cs-CZ" sz="2400" b="1" dirty="0" smtClean="0">
                <a:solidFill>
                  <a:srgbClr val="FF0000"/>
                </a:solidFill>
              </a:rPr>
              <a:t>Povrchové napětí rtuti je 7 krát větší než povrchové napětí vody.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  <p:bldP spid="4" grpId="0" animBg="1"/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0" y="260648"/>
          <a:ext cx="6096002" cy="3200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54182"/>
                <a:gridCol w="554182"/>
                <a:gridCol w="554182"/>
                <a:gridCol w="554182"/>
                <a:gridCol w="554182"/>
                <a:gridCol w="554182"/>
                <a:gridCol w="554182"/>
                <a:gridCol w="554182"/>
                <a:gridCol w="554182"/>
                <a:gridCol w="554182"/>
                <a:gridCol w="554182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3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4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5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6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7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0" y="3933056"/>
            <a:ext cx="9144000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AutoNum type="arabicPeriod"/>
            </a:pPr>
            <a:r>
              <a:rPr lang="cs-CZ" sz="2400" dirty="0" smtClean="0"/>
              <a:t>Pohyb pylových zrnek v kapalině</a:t>
            </a:r>
          </a:p>
          <a:p>
            <a:pPr marL="457200" indent="-457200">
              <a:buAutoNum type="arabicPeriod"/>
            </a:pPr>
            <a:r>
              <a:rPr lang="cs-CZ" sz="2400" dirty="0" smtClean="0"/>
              <a:t>Látka s povrchovým napětím 20krát větším než líh</a:t>
            </a:r>
          </a:p>
          <a:p>
            <a:pPr marL="457200" indent="-457200">
              <a:buAutoNum type="arabicPeriod"/>
            </a:pPr>
            <a:r>
              <a:rPr lang="cs-CZ" sz="2400" dirty="0" smtClean="0"/>
              <a:t>Pružný povrch kapalin</a:t>
            </a:r>
          </a:p>
          <a:p>
            <a:pPr marL="457200" indent="-457200">
              <a:buAutoNum type="arabicPeriod"/>
            </a:pPr>
            <a:r>
              <a:rPr lang="cs-CZ" sz="2400" dirty="0" smtClean="0"/>
              <a:t>Látka používaná ke zmenšení povrchového napětí</a:t>
            </a:r>
          </a:p>
          <a:p>
            <a:pPr marL="457200" indent="-457200">
              <a:buAutoNum type="arabicPeriod"/>
            </a:pPr>
            <a:r>
              <a:rPr lang="cs-CZ" sz="2400" dirty="0" smtClean="0"/>
              <a:t>Jev, který je důsledkem pohybu molekul tekutin</a:t>
            </a:r>
          </a:p>
          <a:p>
            <a:pPr marL="457200" indent="-457200">
              <a:buAutoNum type="arabicPeriod"/>
            </a:pPr>
            <a:r>
              <a:rPr lang="cs-CZ" sz="2400" dirty="0" smtClean="0"/>
              <a:t>Může být povrchové, ale může být i ve Voltech</a:t>
            </a:r>
          </a:p>
          <a:p>
            <a:pPr marL="457200" indent="-457200">
              <a:buAutoNum type="arabicPeriod"/>
            </a:pPr>
            <a:r>
              <a:rPr lang="cs-CZ" sz="2400" dirty="0" smtClean="0"/>
              <a:t>Mezi molekulami působí přitažlivé a odpudivé ...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267744" y="260648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B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843808" y="260648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R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419872" y="260648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O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995936" y="260648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W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499992" y="260648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N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076056" y="260648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Ů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580112" y="260648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V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187624" y="692696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R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763688" y="692696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T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267744" y="692696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U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843808" y="692696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Ť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267744" y="1196752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B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843808" y="1196752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L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347864" y="1196752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Á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923928" y="1196752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N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427984" y="1196752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A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611560" y="1628800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M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1187624" y="1628800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Ý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1763688" y="1628800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D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2267744" y="1628800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L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2843808" y="1628800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O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1691680" y="2060848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D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2267744" y="2060848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I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2843808" y="2060848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F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3347864" y="2060848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Ú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3923928" y="2060848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Z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4499992" y="2060848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E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2267744" y="2564904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N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2843808" y="2564904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A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3419872" y="2564904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P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3995936" y="2564904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Ě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4499992" y="2564904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T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5004048" y="2564904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Í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611560" y="2996952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S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1187624" y="2996952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Í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1691680" y="2996952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L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2267744" y="2996952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Y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26" grpId="0"/>
      <p:bldP spid="27" grpId="0"/>
      <p:bldP spid="28" grpId="0"/>
      <p:bldP spid="29" grpId="0"/>
      <p:bldP spid="30" grpId="0"/>
      <p:bldP spid="31" grpId="0"/>
      <p:bldP spid="32" grpId="0"/>
      <p:bldP spid="33" grpId="0"/>
      <p:bldP spid="34" grpId="0"/>
      <p:bldP spid="35" grpId="0"/>
      <p:bldP spid="36" grpId="0"/>
      <p:bldP spid="37" grpId="0"/>
      <p:bldP spid="38" grpId="0"/>
      <p:bldP spid="39" grpId="0"/>
      <p:bldP spid="4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Zdroje</a:t>
            </a:r>
            <a:r>
              <a:rPr lang="cs-CZ" dirty="0" smtClean="0"/>
              <a:t>:</a:t>
            </a:r>
          </a:p>
          <a:p>
            <a:r>
              <a:rPr lang="cs-CZ" dirty="0" smtClean="0"/>
              <a:t>Fotografie – </a:t>
            </a:r>
            <a:r>
              <a:rPr lang="cs-CZ" dirty="0" err="1" smtClean="0"/>
              <a:t>skeny</a:t>
            </a:r>
            <a:r>
              <a:rPr lang="cs-CZ" dirty="0" smtClean="0"/>
              <a:t> z učebnic:</a:t>
            </a:r>
            <a:endParaRPr lang="cs-CZ" dirty="0" smtClean="0"/>
          </a:p>
          <a:p>
            <a:r>
              <a:rPr lang="cs-CZ" dirty="0" err="1" smtClean="0"/>
              <a:t>Mgr.RAUNER</a:t>
            </a:r>
            <a:r>
              <a:rPr lang="cs-CZ" dirty="0" smtClean="0"/>
              <a:t>, Karel , </a:t>
            </a:r>
            <a:r>
              <a:rPr lang="cs-CZ" dirty="0" err="1" smtClean="0"/>
              <a:t>et</a:t>
            </a:r>
            <a:r>
              <a:rPr lang="cs-CZ" dirty="0" smtClean="0"/>
              <a:t> </a:t>
            </a:r>
            <a:r>
              <a:rPr lang="cs-CZ" dirty="0" err="1" smtClean="0"/>
              <a:t>al</a:t>
            </a:r>
            <a:r>
              <a:rPr lang="cs-CZ" dirty="0" smtClean="0"/>
              <a:t>. Fyzika 7 učebnice pro základní školy a víceletá gymnázia. Plzeň : </a:t>
            </a:r>
            <a:r>
              <a:rPr lang="cs-CZ" dirty="0" err="1" smtClean="0"/>
              <a:t>Fraus</a:t>
            </a:r>
            <a:r>
              <a:rPr lang="cs-CZ" dirty="0" smtClean="0"/>
              <a:t>, 2005. 136 s. ISBN 80-7238-431-7.</a:t>
            </a:r>
          </a:p>
          <a:p>
            <a:r>
              <a:rPr lang="cs-CZ" dirty="0" err="1" smtClean="0"/>
              <a:t>Mgr.RAUNER</a:t>
            </a:r>
            <a:r>
              <a:rPr lang="cs-CZ" dirty="0" smtClean="0"/>
              <a:t>, Karel , </a:t>
            </a:r>
            <a:r>
              <a:rPr lang="cs-CZ" dirty="0" err="1" smtClean="0"/>
              <a:t>et</a:t>
            </a:r>
            <a:r>
              <a:rPr lang="cs-CZ" dirty="0" smtClean="0"/>
              <a:t> </a:t>
            </a:r>
            <a:r>
              <a:rPr lang="cs-CZ" dirty="0" err="1" smtClean="0"/>
              <a:t>al</a:t>
            </a:r>
            <a:r>
              <a:rPr lang="cs-CZ" dirty="0" smtClean="0"/>
              <a:t>. Fyzika 7 pracovní sešit pro základní školy a víceletá gymnázia. Plzeň : </a:t>
            </a:r>
            <a:r>
              <a:rPr lang="cs-CZ" dirty="0" err="1" smtClean="0"/>
              <a:t>Fraus</a:t>
            </a:r>
            <a:r>
              <a:rPr lang="cs-CZ" dirty="0" smtClean="0"/>
              <a:t>, 2005. 64 s. ISBN 80-7238-432-5. </a:t>
            </a:r>
          </a:p>
          <a:p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0" y="5934670"/>
            <a:ext cx="914400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dirty="0" smtClean="0"/>
              <a:t>Vytvořeno jako DUM do předmětu fyzika na ZŠ Studentská 895, Mnichovo Hradiště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83</TotalTime>
  <Words>400</Words>
  <Application>Microsoft Office PowerPoint</Application>
  <PresentationFormat>Předvádění na obrazovce (4:3)</PresentationFormat>
  <Paragraphs>79</Paragraphs>
  <Slides>8</Slides>
  <Notes>0</Notes>
  <HiddenSlides>0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Dum</cp:lastModifiedBy>
  <cp:revision>16</cp:revision>
  <dcterms:modified xsi:type="dcterms:W3CDTF">2012-05-20T11:29:16Z</dcterms:modified>
</cp:coreProperties>
</file>