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92896"/>
            <a:ext cx="8964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Hustota látek - opakování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55776" y="4293096"/>
            <a:ext cx="40095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VY_32_INOVACE_23_Hustota_</a:t>
            </a:r>
            <a:r>
              <a:rPr lang="cs-CZ" dirty="0" err="1" smtClean="0"/>
              <a:t>opakovani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Opakování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370790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 je značka hustoty látek?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484784"/>
            <a:ext cx="421196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Jaká je hlavní jednotka hustoty?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764704"/>
            <a:ext cx="144016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F0000"/>
                </a:solidFill>
              </a:rPr>
              <a:t>ρ</a:t>
            </a:r>
            <a:r>
              <a:rPr lang="cs-CZ" sz="2400" b="1" dirty="0" smtClean="0">
                <a:solidFill>
                  <a:srgbClr val="FF0000"/>
                </a:solidFill>
              </a:rPr>
              <a:t> ... „ró“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1484784"/>
            <a:ext cx="144016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kg/m</a:t>
            </a:r>
            <a:r>
              <a:rPr lang="cs-CZ" sz="2400" b="1" baseline="30000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348880"/>
            <a:ext cx="4572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Jaká je vedlejší jednotka hustoty?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2348880"/>
            <a:ext cx="144016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g/cm</a:t>
            </a:r>
            <a:r>
              <a:rPr lang="cs-CZ" sz="2400" b="1" baseline="30000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3717032"/>
            <a:ext cx="522007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Podle jakého vzorce hustotu spočítáme?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3717032"/>
            <a:ext cx="144016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F0000"/>
                </a:solidFill>
              </a:rPr>
              <a:t>ρ </a:t>
            </a:r>
            <a:r>
              <a:rPr lang="cs-CZ" sz="2400" b="1" dirty="0" smtClean="0">
                <a:solidFill>
                  <a:srgbClr val="FF0000"/>
                </a:solidFill>
              </a:rPr>
              <a:t>= m : 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4581128"/>
            <a:ext cx="522007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 z tohoto vzorce vyjádříme vztah pro výpočet hmotnosti?</a:t>
            </a:r>
            <a:endParaRPr lang="cs-CZ" sz="2400" dirty="0"/>
          </a:p>
        </p:txBody>
      </p:sp>
      <p:grpSp>
        <p:nvGrpSpPr>
          <p:cNvPr id="13" name="Skupina 18"/>
          <p:cNvGrpSpPr/>
          <p:nvPr/>
        </p:nvGrpSpPr>
        <p:grpSpPr>
          <a:xfrm>
            <a:off x="7092280" y="980728"/>
            <a:ext cx="1872208" cy="1656184"/>
            <a:chOff x="7092280" y="980728"/>
            <a:chExt cx="1872208" cy="1656184"/>
          </a:xfrm>
        </p:grpSpPr>
        <p:sp>
          <p:nvSpPr>
            <p:cNvPr id="12" name="Rovnoramenný trojúhelník 11"/>
            <p:cNvSpPr/>
            <p:nvPr/>
          </p:nvSpPr>
          <p:spPr>
            <a:xfrm>
              <a:off x="7092280" y="980728"/>
              <a:ext cx="1872208" cy="1656184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>
              <a:off x="7452320" y="1988840"/>
              <a:ext cx="115212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7740352" y="148478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m</a:t>
              </a:r>
              <a:endParaRPr lang="cs-CZ" sz="28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596336" y="2060848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2800" dirty="0" smtClean="0"/>
                <a:t>ρ</a:t>
              </a:r>
              <a:r>
                <a:rPr lang="cs-CZ" sz="2800" dirty="0" smtClean="0"/>
                <a:t> . V</a:t>
              </a:r>
              <a:endParaRPr lang="cs-CZ" sz="2800" dirty="0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5508104" y="4797152"/>
            <a:ext cx="144016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= </a:t>
            </a:r>
            <a:r>
              <a:rPr lang="el-GR" sz="2400" b="1" dirty="0" smtClean="0">
                <a:solidFill>
                  <a:srgbClr val="FF0000"/>
                </a:solidFill>
              </a:rPr>
              <a:t>ρ</a:t>
            </a:r>
            <a:r>
              <a:rPr lang="cs-CZ" sz="2400" b="1" dirty="0" smtClean="0">
                <a:solidFill>
                  <a:srgbClr val="FF0000"/>
                </a:solidFill>
              </a:rPr>
              <a:t> . 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0" y="5805264"/>
            <a:ext cx="522007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 z tohoto vzorce vyjádříme vztah pro výpočet objemu?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8104" y="6021288"/>
            <a:ext cx="144016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m : </a:t>
            </a:r>
            <a:r>
              <a:rPr lang="el-GR" sz="2400" b="1" dirty="0" smtClean="0">
                <a:solidFill>
                  <a:srgbClr val="FF0000"/>
                </a:solidFill>
              </a:rPr>
              <a:t>ρ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0" y="2996952"/>
            <a:ext cx="522007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Jaký je vztah mezi těmito jednotkami?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64088" y="2996952"/>
            <a:ext cx="324036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g/cm</a:t>
            </a:r>
            <a:r>
              <a:rPr lang="cs-CZ" sz="2400" b="1" baseline="30000" dirty="0" smtClean="0">
                <a:solidFill>
                  <a:srgbClr val="FF0000"/>
                </a:solidFill>
              </a:rPr>
              <a:t>3 </a:t>
            </a:r>
            <a:r>
              <a:rPr lang="cs-CZ" sz="2400" b="1" dirty="0" smtClean="0">
                <a:solidFill>
                  <a:srgbClr val="FF0000"/>
                </a:solidFill>
              </a:rPr>
              <a:t>= 1000 kg/m</a:t>
            </a:r>
            <a:r>
              <a:rPr lang="cs-CZ" sz="2400" b="1" baseline="30000" dirty="0" smtClean="0">
                <a:solidFill>
                  <a:srgbClr val="FF0000"/>
                </a:solidFill>
              </a:rPr>
              <a:t>3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/>
      <p:bldP spid="7" grpId="0" animBg="1"/>
      <p:bldP spid="8" grpId="0"/>
      <p:bldP spid="9" grpId="0" animBg="1"/>
      <p:bldP spid="10" grpId="0"/>
      <p:bldP spid="11" grpId="0" animBg="1"/>
      <p:bldP spid="20" grpId="0"/>
      <p:bldP spid="21" grpId="0" animBg="1"/>
      <p:bldP spid="22" grpId="0"/>
      <p:bldP spid="24" grpId="0" animBg="1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Příklady na procvičení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1196752"/>
          <a:ext cx="9143995" cy="151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6285"/>
                <a:gridCol w="1306285"/>
                <a:gridCol w="1306285"/>
                <a:gridCol w="1306285"/>
                <a:gridCol w="1306285"/>
                <a:gridCol w="1306285"/>
                <a:gridCol w="1306285"/>
              </a:tblGrid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g / cm</a:t>
                      </a:r>
                      <a:r>
                        <a:rPr lang="cs-CZ" sz="2400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2,5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0,7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13,6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kg / m</a:t>
                      </a:r>
                      <a:r>
                        <a:rPr lang="cs-CZ" sz="2400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1610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8 900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870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1. Překresli tabulku a převeď: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06896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2. Křemenný oblázek má objem 12 cm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a hmotnost 30g. Vypočítej hustotu křemene.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213285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2 500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34076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1,61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213285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700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1340768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8,9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213285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13 600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028384" y="134076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0,87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4077072"/>
            <a:ext cx="85324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= 12 cm</a:t>
            </a:r>
            <a:r>
              <a:rPr lang="cs-CZ" sz="2400" baseline="30000" dirty="0" smtClean="0"/>
              <a:t>3</a:t>
            </a:r>
          </a:p>
          <a:p>
            <a:r>
              <a:rPr lang="cs-CZ" sz="2400" u="sng" dirty="0" smtClean="0"/>
              <a:t>m = 30 g</a:t>
            </a:r>
          </a:p>
          <a:p>
            <a:r>
              <a:rPr lang="cs-CZ" sz="2400" dirty="0" smtClean="0"/>
              <a:t>ρ = ? g/cm</a:t>
            </a:r>
            <a:r>
              <a:rPr lang="cs-CZ" sz="2400" baseline="30000" dirty="0" smtClean="0"/>
              <a:t>3</a:t>
            </a:r>
          </a:p>
          <a:p>
            <a:r>
              <a:rPr lang="cs-CZ" sz="2400" dirty="0" smtClean="0"/>
              <a:t>ρ = m : V</a:t>
            </a:r>
          </a:p>
          <a:p>
            <a:r>
              <a:rPr lang="cs-CZ" sz="2400" dirty="0" smtClean="0"/>
              <a:t>ρ = 30 : </a:t>
            </a:r>
            <a:r>
              <a:rPr lang="cs-CZ" sz="2400" dirty="0" smtClean="0"/>
              <a:t>12 kg/m</a:t>
            </a:r>
            <a:r>
              <a:rPr lang="cs-CZ" sz="2400" baseline="30000" dirty="0" smtClean="0"/>
              <a:t>3</a:t>
            </a:r>
            <a:endParaRPr lang="cs-CZ" sz="2400" baseline="30000" dirty="0"/>
          </a:p>
          <a:p>
            <a:r>
              <a:rPr lang="cs-CZ" sz="2400" dirty="0" smtClean="0"/>
              <a:t>ρ </a:t>
            </a:r>
            <a:r>
              <a:rPr lang="cs-CZ" sz="2400" dirty="0" smtClean="0"/>
              <a:t>= 2,5 g/cm</a:t>
            </a:r>
            <a:r>
              <a:rPr lang="cs-CZ" sz="2400" baseline="30000" dirty="0" smtClean="0"/>
              <a:t>3 </a:t>
            </a:r>
            <a:r>
              <a:rPr lang="cs-CZ" sz="2400" dirty="0" smtClean="0"/>
              <a:t> =2 500 kg/m</a:t>
            </a:r>
            <a:r>
              <a:rPr lang="cs-CZ" sz="2400" baseline="30000" dirty="0" smtClean="0"/>
              <a:t>3</a:t>
            </a:r>
          </a:p>
          <a:p>
            <a:r>
              <a:rPr lang="cs-CZ" sz="2400" baseline="30000" dirty="0" smtClean="0"/>
              <a:t> </a:t>
            </a:r>
            <a:r>
              <a:rPr lang="cs-CZ" sz="2400" dirty="0" smtClean="0"/>
              <a:t>Hustota křemene je 2 500 kg/m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645024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4. Měděný váleček má hmotnost 547,4 g. Urči jeho objem.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3. Objem lžíce rypadla je 0,5 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. Urči hmotnost písku, který nabere rypadlo, je-li hustota písku 1 500 kg/m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836712"/>
            <a:ext cx="85324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= 0,5 m</a:t>
            </a:r>
            <a:r>
              <a:rPr lang="cs-CZ" sz="2400" baseline="30000" dirty="0" smtClean="0"/>
              <a:t>3</a:t>
            </a:r>
          </a:p>
          <a:p>
            <a:r>
              <a:rPr lang="cs-CZ" sz="2400" dirty="0" smtClean="0"/>
              <a:t>ρ</a:t>
            </a:r>
            <a:r>
              <a:rPr lang="cs-CZ" sz="2400" u="sng" dirty="0" smtClean="0"/>
              <a:t> = 1 500 kg/m</a:t>
            </a:r>
            <a:r>
              <a:rPr lang="cs-CZ" sz="2400" u="sng" baseline="30000" dirty="0" smtClean="0"/>
              <a:t>3</a:t>
            </a:r>
            <a:endParaRPr lang="cs-CZ" sz="2400" u="sng" dirty="0" smtClean="0"/>
          </a:p>
          <a:p>
            <a:r>
              <a:rPr lang="cs-CZ" sz="2400" dirty="0" smtClean="0"/>
              <a:t>m = ? kg</a:t>
            </a:r>
            <a:endParaRPr lang="cs-CZ" sz="2400" baseline="30000" dirty="0" smtClean="0"/>
          </a:p>
          <a:p>
            <a:r>
              <a:rPr lang="cs-CZ" sz="2400" dirty="0" smtClean="0"/>
              <a:t>m= ρ . V</a:t>
            </a:r>
          </a:p>
          <a:p>
            <a:r>
              <a:rPr lang="cs-CZ" sz="2400" dirty="0" smtClean="0"/>
              <a:t>m= 1 500 . </a:t>
            </a:r>
            <a:r>
              <a:rPr lang="cs-CZ" sz="2400" dirty="0" smtClean="0"/>
              <a:t>0,5 kg</a:t>
            </a:r>
            <a:endParaRPr lang="cs-CZ" sz="2400" baseline="30000" dirty="0"/>
          </a:p>
          <a:p>
            <a:r>
              <a:rPr lang="cs-CZ" sz="2400" dirty="0" smtClean="0"/>
              <a:t>m </a:t>
            </a:r>
            <a:r>
              <a:rPr lang="cs-CZ" sz="2400" dirty="0" smtClean="0"/>
              <a:t>= 750 kg</a:t>
            </a:r>
            <a:endParaRPr lang="cs-CZ" sz="2400" baseline="30000" dirty="0" smtClean="0"/>
          </a:p>
          <a:p>
            <a:r>
              <a:rPr lang="cs-CZ" sz="2400" dirty="0" smtClean="0"/>
              <a:t>Hmotnost </a:t>
            </a:r>
            <a:r>
              <a:rPr lang="cs-CZ" sz="2400" dirty="0" smtClean="0"/>
              <a:t>písku je 750 kg.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180344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 = 547,4 g</a:t>
            </a:r>
            <a:endParaRPr lang="cs-CZ" sz="2400" baseline="30000" dirty="0" smtClean="0"/>
          </a:p>
          <a:p>
            <a:r>
              <a:rPr lang="cs-CZ" sz="2400" dirty="0" smtClean="0"/>
              <a:t>ρ</a:t>
            </a:r>
            <a:r>
              <a:rPr lang="cs-CZ" sz="2400" u="sng" dirty="0" smtClean="0"/>
              <a:t> = 8 960 kg/m</a:t>
            </a:r>
            <a:r>
              <a:rPr lang="cs-CZ" sz="2400" u="sng" baseline="30000" dirty="0" smtClean="0"/>
              <a:t>3 </a:t>
            </a:r>
            <a:r>
              <a:rPr lang="cs-CZ" sz="2400" u="sng" dirty="0" smtClean="0"/>
              <a:t>= 8,96 g/cm</a:t>
            </a:r>
            <a:r>
              <a:rPr lang="cs-CZ" sz="2400" u="sng" baseline="30000" dirty="0" smtClean="0"/>
              <a:t>3</a:t>
            </a:r>
            <a:endParaRPr lang="cs-CZ" sz="2400" u="sng" dirty="0" smtClean="0"/>
          </a:p>
          <a:p>
            <a:r>
              <a:rPr lang="cs-CZ" sz="2400" dirty="0" smtClean="0"/>
              <a:t>V = ? cm</a:t>
            </a:r>
            <a:r>
              <a:rPr lang="cs-CZ" sz="2400" baseline="30000" dirty="0" smtClean="0"/>
              <a:t>3</a:t>
            </a:r>
          </a:p>
          <a:p>
            <a:r>
              <a:rPr lang="cs-CZ" sz="2400" dirty="0" smtClean="0"/>
              <a:t>V= m : ρ</a:t>
            </a:r>
          </a:p>
          <a:p>
            <a:r>
              <a:rPr lang="cs-CZ" sz="2400" dirty="0" smtClean="0"/>
              <a:t>V= 547,4 : </a:t>
            </a:r>
            <a:r>
              <a:rPr lang="cs-CZ" sz="2400" dirty="0" smtClean="0"/>
              <a:t>8,96 cm</a:t>
            </a:r>
            <a:r>
              <a:rPr lang="cs-CZ" sz="2400" baseline="30000" dirty="0" smtClean="0"/>
              <a:t>3</a:t>
            </a:r>
            <a:endParaRPr lang="cs-CZ" sz="2400" baseline="30000" dirty="0"/>
          </a:p>
          <a:p>
            <a:r>
              <a:rPr lang="cs-CZ" sz="2400" dirty="0" smtClean="0"/>
              <a:t>V </a:t>
            </a:r>
            <a:r>
              <a:rPr lang="cs-CZ" sz="2400" dirty="0" smtClean="0"/>
              <a:t>= 61 cm</a:t>
            </a:r>
            <a:r>
              <a:rPr lang="cs-CZ" sz="2400" baseline="30000" dirty="0" smtClean="0"/>
              <a:t>3</a:t>
            </a:r>
          </a:p>
          <a:p>
            <a:r>
              <a:rPr lang="cs-CZ" sz="2400" baseline="30000" dirty="0" smtClean="0"/>
              <a:t> </a:t>
            </a:r>
            <a:r>
              <a:rPr lang="cs-CZ" sz="2400" dirty="0" smtClean="0"/>
              <a:t>Váleček má objem 61 cm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Najdi v tabulkách hustoty těchto kapalin a seřaď kapaliny podle hustoty </a:t>
            </a:r>
            <a:r>
              <a:rPr lang="cs-CZ" sz="2400" b="1" dirty="0" smtClean="0"/>
              <a:t>od nejmenší po největší</a:t>
            </a:r>
            <a:r>
              <a:rPr lang="cs-CZ" sz="2400" dirty="0" smtClean="0"/>
              <a:t>: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1268760"/>
            <a:ext cx="2286000" cy="306237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spcAft>
                <a:spcPts val="600"/>
              </a:spcAft>
            </a:pPr>
            <a:r>
              <a:rPr lang="cs-CZ" sz="2800" b="1" dirty="0" smtClean="0">
                <a:solidFill>
                  <a:prstClr val="black"/>
                </a:solidFill>
              </a:rPr>
              <a:t>voda</a:t>
            </a:r>
          </a:p>
          <a:p>
            <a:pPr lvl="0">
              <a:spcAft>
                <a:spcPts val="600"/>
              </a:spcAft>
            </a:pPr>
            <a:r>
              <a:rPr lang="cs-CZ" sz="2800" b="1" dirty="0" smtClean="0">
                <a:solidFill>
                  <a:prstClr val="black"/>
                </a:solidFill>
              </a:rPr>
              <a:t>rtuť</a:t>
            </a:r>
          </a:p>
          <a:p>
            <a:pPr lvl="0">
              <a:spcAft>
                <a:spcPts val="600"/>
              </a:spcAft>
            </a:pPr>
            <a:r>
              <a:rPr lang="cs-CZ" sz="2800" b="1" dirty="0" smtClean="0">
                <a:solidFill>
                  <a:prstClr val="black"/>
                </a:solidFill>
              </a:rPr>
              <a:t>aceton</a:t>
            </a:r>
          </a:p>
          <a:p>
            <a:pPr lvl="0">
              <a:spcAft>
                <a:spcPts val="600"/>
              </a:spcAft>
            </a:pPr>
            <a:r>
              <a:rPr lang="cs-CZ" sz="2800" b="1" dirty="0" smtClean="0">
                <a:solidFill>
                  <a:prstClr val="black"/>
                </a:solidFill>
              </a:rPr>
              <a:t>toluen</a:t>
            </a:r>
          </a:p>
          <a:p>
            <a:pPr lvl="0">
              <a:spcAft>
                <a:spcPts val="600"/>
              </a:spcAft>
            </a:pPr>
            <a:r>
              <a:rPr lang="cs-CZ" sz="2800" b="1" dirty="0" smtClean="0">
                <a:solidFill>
                  <a:prstClr val="black"/>
                </a:solidFill>
              </a:rPr>
              <a:t>benzin</a:t>
            </a:r>
          </a:p>
          <a:p>
            <a:pPr lvl="0">
              <a:spcAft>
                <a:spcPts val="600"/>
              </a:spcAft>
            </a:pPr>
            <a:r>
              <a:rPr lang="cs-CZ" sz="2800" b="1" dirty="0" smtClean="0">
                <a:solidFill>
                  <a:prstClr val="black"/>
                </a:solidFill>
              </a:rPr>
              <a:t>olej řepkový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26876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998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77281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13 500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227687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792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278092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867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328498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750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51720" y="378904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920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15816" y="3284984"/>
            <a:ext cx="6480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...1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2276872"/>
            <a:ext cx="6480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...2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2780928"/>
            <a:ext cx="6480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...3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3789040"/>
            <a:ext cx="6480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...4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1268760"/>
            <a:ext cx="6480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...5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1772816"/>
            <a:ext cx="6480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...6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5013176"/>
            <a:ext cx="914400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Rtuť má největší hustotu. </a:t>
            </a:r>
          </a:p>
          <a:p>
            <a:r>
              <a:rPr lang="cs-CZ" sz="2400" dirty="0" smtClean="0"/>
              <a:t>Je to kov, který je jako jediný kapalný za normální teploty.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vlastní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372</Words>
  <Application>Microsoft Office PowerPoint</Application>
  <PresentationFormat>Předvádění na obrazovce (4:3)</PresentationFormat>
  <Paragraphs>87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5</cp:revision>
  <dcterms:modified xsi:type="dcterms:W3CDTF">2012-05-13T14:16:10Z</dcterms:modified>
</cp:coreProperties>
</file>