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  <p:sldId id="263" r:id="rId5"/>
    <p:sldId id="264" r:id="rId6"/>
    <p:sldId id="265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8A881-4C1B-4BB3-9DB9-CD4650265D07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9EA99D-FD71-45AC-8712-25FE54AC27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3AB431-7D3E-45A8-BF3F-52FC815BD636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A7AAB1-0229-421C-A994-9BB0E0579E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BB301-F097-452C-9503-873FAD40F154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1E096-E9BA-4F73-A19D-14B47E26A8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6C175-13AA-4352-906E-1F79372D3DBB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934CD8-ABCC-4802-801D-E2EFAC860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81A22B-0D8F-419E-9BA0-58EE4681FC79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FBA319-D5F2-4326-955D-99ADE478E5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DC1435-109F-4E2C-8CB0-59C8BFB7EDA3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FCE675-6E3E-46A8-AB0F-211187B46D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CE0C57-BEFB-4F17-8A5E-24429914229E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AD693-EC7F-4DEF-9160-A7F06E9041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BF6CC-2009-43A7-B414-B94D344B838F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CE5F24-4208-4F63-AF48-BBCD5D5F5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ECAB-5E8F-4818-A4FB-81E308F1DA35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E35585-B7BA-44A7-9B6D-447B3BE128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8E0558-12EB-4D5A-BDC4-601EA03F6A01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1954B2-5218-4CC0-84B6-B54B8B82C8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95E01-B696-4B60-BAED-8144282D9248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CA160-1F37-48ED-9E2C-64F8D2ADF3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9CE25D1-B1CA-4FC3-A428-339A4B101D20}" type="datetimeFigureOut">
              <a:rPr lang="cs-CZ"/>
              <a:pPr>
                <a:defRPr/>
              </a:pPr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6CD2B80-CC0F-4BDA-A004-2C1D8D253C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TextovéPole 3"/>
          <p:cNvSpPr txBox="1">
            <a:spLocks noChangeArrowheads="1"/>
          </p:cNvSpPr>
          <p:nvPr/>
        </p:nvSpPr>
        <p:spPr bwMode="auto">
          <a:xfrm>
            <a:off x="0" y="2492375"/>
            <a:ext cx="896461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 b="1">
                <a:solidFill>
                  <a:srgbClr val="FF0000"/>
                </a:solidFill>
                <a:latin typeface="Calibri" pitchFamily="34" charset="0"/>
              </a:rPr>
              <a:t>Závislost hustoty kapaliny na teplotě</a:t>
            </a:r>
          </a:p>
        </p:txBody>
      </p:sp>
      <p:sp>
        <p:nvSpPr>
          <p:cNvPr id="3" name="Podnadpis 2"/>
          <p:cNvSpPr txBox="1">
            <a:spLocks/>
          </p:cNvSpPr>
          <p:nvPr/>
        </p:nvSpPr>
        <p:spPr>
          <a:xfrm>
            <a:off x="0" y="5654675"/>
            <a:ext cx="9144000" cy="1203325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600" dirty="0" smtClean="0"/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 smtClean="0"/>
              <a:t>Autor: Pavlína Čermáková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marL="342900" indent="-342900" algn="ctr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1331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Obdélník 5"/>
          <p:cNvSpPr>
            <a:spLocks noChangeArrowheads="1"/>
          </p:cNvSpPr>
          <p:nvPr/>
        </p:nvSpPr>
        <p:spPr bwMode="auto">
          <a:xfrm>
            <a:off x="1763713" y="4221163"/>
            <a:ext cx="59039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VY_32_INOVACE_24_ zavislost_hustoty_kapaliny_na_teplote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00113" cy="467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1116013" y="0"/>
            <a:ext cx="4535487" cy="4619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Jak se nazývá zařízení na obrázku?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6013" y="692150"/>
            <a:ext cx="2160587" cy="4619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K čemu slouží?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116013" y="1412875"/>
            <a:ext cx="3600450" cy="4619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Na jakém principu funguje?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6013" y="3068638"/>
            <a:ext cx="6119812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Jak se mění objem kapaliny s rostoucí teplotou?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6013" y="4221163"/>
            <a:ext cx="4535487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Bude se měnit i její hustota? A jak?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084888" y="4221163"/>
            <a:ext cx="1439862" cy="461962"/>
          </a:xfrm>
          <a:prstGeom prst="rect">
            <a:avLst/>
          </a:prstGeom>
          <a:noFill/>
          <a:ln>
            <a:noFill/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l-GR" sz="2400" b="1" dirty="0">
                <a:solidFill>
                  <a:srgbClr val="FF0000"/>
                </a:solidFill>
              </a:rPr>
              <a:t>ρ </a:t>
            </a:r>
            <a:r>
              <a:rPr lang="cs-CZ" sz="2400" b="1" dirty="0">
                <a:solidFill>
                  <a:srgbClr val="FF0000"/>
                </a:solidFill>
              </a:rPr>
              <a:t>= m : V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516688" y="5084763"/>
            <a:ext cx="2447925" cy="46196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Objem se zvětšuje</a:t>
            </a:r>
          </a:p>
        </p:txBody>
      </p:sp>
      <p:cxnSp>
        <p:nvCxnSpPr>
          <p:cNvPr id="11" name="Přímá spojovací šipka 10"/>
          <p:cNvCxnSpPr/>
          <p:nvPr/>
        </p:nvCxnSpPr>
        <p:spPr>
          <a:xfrm rot="16200000" flipV="1">
            <a:off x="6985000" y="4760913"/>
            <a:ext cx="503238" cy="1444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132138" y="5013325"/>
            <a:ext cx="2952750" cy="46196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Hustota se zmenšuje</a:t>
            </a:r>
          </a:p>
        </p:txBody>
      </p:sp>
      <p:cxnSp>
        <p:nvCxnSpPr>
          <p:cNvPr id="13" name="Přímá spojovací šipka 12"/>
          <p:cNvCxnSpPr/>
          <p:nvPr/>
        </p:nvCxnSpPr>
        <p:spPr>
          <a:xfrm rot="5400000" flipH="1" flipV="1">
            <a:off x="5706269" y="4599781"/>
            <a:ext cx="431800" cy="3952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5867400" y="0"/>
            <a:ext cx="32766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...teploměr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492500" y="692150"/>
            <a:ext cx="5651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...k měření teploty vzduchu (venkovní)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1476375" y="1989138"/>
            <a:ext cx="7667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...oteplení – hladina kapaliny v teploměru stoupne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1476375" y="2492375"/>
            <a:ext cx="766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...ochlazení – hladina kapaliny v teploměru klesne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1476375" y="3644900"/>
            <a:ext cx="76676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...s rostoucí teplotou se objem kapaliny zvětšuje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0" y="5732463"/>
            <a:ext cx="9144000" cy="120173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Téměř pro všechny kapaliny platí, že s rostoucí teplotou se jejich hustota zmenšuje, s klesající teplotou se naopak jejich hustota z</a:t>
            </a:r>
            <a:r>
              <a:rPr lang="cs-CZ" sz="2400" dirty="0" smtClean="0"/>
              <a:t>většuje</a:t>
            </a:r>
            <a:r>
              <a:rPr lang="cs-CZ" sz="2400" dirty="0"/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Jediná voda v určitém teplotním rozmezí toto nesplňuje.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/>
      <p:bldP spid="9" grpId="0" animBg="1"/>
      <p:bldP spid="12" grpId="0" animBg="1"/>
      <p:bldP spid="14" grpId="0"/>
      <p:bldP spid="15" grpId="0"/>
      <p:bldP spid="16" grpId="0"/>
      <p:bldP spid="17" grpId="0"/>
      <p:bldP spid="18" grpId="0"/>
      <p:bldP spid="2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8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 rostoucí teplotou se hustota látek zmenšuje.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620713"/>
            <a:ext cx="3419475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Platí to pro všechny látky?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0" y="1196975"/>
            <a:ext cx="5867400" cy="4619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Zkus porovnat a vysvětlit následující obrázky</a:t>
            </a:r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916113"/>
            <a:ext cx="9050338" cy="2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0" y="4508500"/>
            <a:ext cx="9144000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Podle dříve řečené podmínky by voda měla být nejhustší při teplotě 0°C.</a:t>
            </a:r>
          </a:p>
          <a:p>
            <a:r>
              <a:rPr lang="cs-CZ" sz="2400">
                <a:latin typeface="Calibri" pitchFamily="34" charset="0"/>
              </a:rPr>
              <a:t>Nejhustší kapalina se drží u dna.</a:t>
            </a:r>
          </a:p>
          <a:p>
            <a:r>
              <a:rPr lang="cs-CZ" sz="2400">
                <a:latin typeface="Calibri" pitchFamily="34" charset="0"/>
              </a:rPr>
              <a:t>Z obrázků vyplývá, že voda má největší hustotu při 4°C.</a:t>
            </a:r>
          </a:p>
          <a:p>
            <a:r>
              <a:rPr lang="cs-CZ" sz="2400">
                <a:latin typeface="Calibri" pitchFamily="34" charset="0"/>
              </a:rPr>
              <a:t>Tato výjimečná vlastnost se nazývá </a:t>
            </a: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anomálie vody</a:t>
            </a:r>
            <a:r>
              <a:rPr lang="cs-CZ" sz="2400">
                <a:latin typeface="Calibri" pitchFamily="34" charset="0"/>
              </a:rPr>
              <a:t>.</a:t>
            </a:r>
          </a:p>
          <a:p>
            <a:r>
              <a:rPr lang="cs-CZ" sz="2400">
                <a:latin typeface="Calibri" pitchFamily="34" charset="0"/>
              </a:rPr>
              <a:t>U dna velkých rybníků a jezer je i v zimě teplota blízká 4°C a mohou zde přežít mnohé druhy vodních živočichů.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46196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/>
              <a:t>Otázky k zamyšlení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0" y="620713"/>
            <a:ext cx="9144000" cy="46196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Proč je u rychlovarné konvice topné těleso na dně nebo pod dnem?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1196975"/>
            <a:ext cx="83883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... horká voda má menší hustotu než studená. Horká voda bude</a:t>
            </a:r>
          </a:p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    stoupat  vzhůru a hustší chladnější voda bude klesat dolů. Tak</a:t>
            </a:r>
          </a:p>
          <a:p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    se postupně ohřeje kapalina v celém objemu.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0" y="2565400"/>
            <a:ext cx="9144000" cy="46196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Proč se nemůže použít do venkovních teploměrů voda (2 důvody)?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3213100"/>
            <a:ext cx="83883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457200" indent="-457200">
              <a:buFontTx/>
              <a:buAutoNum type="arabicPeriod"/>
            </a:pP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Při teplotě 0°C by zmrzla.</a:t>
            </a:r>
          </a:p>
          <a:p>
            <a:pPr marL="457200" indent="-457200">
              <a:buFontTx/>
              <a:buAutoNum type="arabicPeriod"/>
            </a:pPr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V rozmezí od 0°C do 4°C by ukazoval špatně (anomálie vody)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0" y="4292600"/>
            <a:ext cx="9144000" cy="83185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/>
              <a:t>Proč louže na rozdíl od rybníků mohou zamrznout celé a ne jen na povrchu?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755650" y="5445125"/>
            <a:ext cx="83883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-457200"/>
            <a:r>
              <a:rPr lang="cs-CZ" sz="2400" b="1">
                <a:solidFill>
                  <a:srgbClr val="FF0000"/>
                </a:solidFill>
                <a:latin typeface="Calibri" pitchFamily="34" charset="0"/>
              </a:rPr>
              <a:t>Hloubka louže je příliš malá, a proto tenká ledová slupka na loužích neizoluje zbytek louže od zamrzání.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 animBg="1"/>
      <p:bldP spid="6" grpId="0"/>
      <p:bldP spid="7" grpId="0" animBg="1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5108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Zápis:</a:t>
            </a:r>
          </a:p>
          <a:p>
            <a:r>
              <a:rPr lang="cs-CZ" sz="2800">
                <a:latin typeface="Calibri" pitchFamily="34" charset="0"/>
              </a:rPr>
              <a:t>Téma: </a:t>
            </a:r>
            <a:r>
              <a:rPr lang="cs-CZ" sz="2800" b="1">
                <a:solidFill>
                  <a:srgbClr val="FF0000"/>
                </a:solidFill>
                <a:latin typeface="Calibri" pitchFamily="34" charset="0"/>
              </a:rPr>
              <a:t>Závislost hustoty kapalin na teplotě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Při zvýšení teploty kapaliny:</a:t>
            </a:r>
          </a:p>
          <a:p>
            <a:r>
              <a:rPr lang="cs-CZ" sz="2800">
                <a:latin typeface="Calibri" pitchFamily="34" charset="0"/>
              </a:rPr>
              <a:t>	- se zvětší její objem (teploměr)</a:t>
            </a:r>
          </a:p>
          <a:p>
            <a:r>
              <a:rPr lang="cs-CZ" sz="2800">
                <a:latin typeface="Calibri" pitchFamily="34" charset="0"/>
              </a:rPr>
              <a:t>	- se zmenší její hustota (hmotnost se zachovává)</a:t>
            </a:r>
          </a:p>
          <a:p>
            <a:endParaRPr lang="cs-CZ" sz="2800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Výjimkou je voda</a:t>
            </a:r>
          </a:p>
          <a:p>
            <a:r>
              <a:rPr lang="cs-CZ" sz="2800">
                <a:latin typeface="Calibri" pitchFamily="34" charset="0"/>
              </a:rPr>
              <a:t>	- její hustota je nejvyšší při 4°C, nikoliv při 0°C</a:t>
            </a:r>
          </a:p>
          <a:p>
            <a:r>
              <a:rPr lang="cs-CZ" sz="2800">
                <a:latin typeface="Calibri" pitchFamily="34" charset="0"/>
              </a:rPr>
              <a:t>	- tato vlastnost se nazývá </a:t>
            </a:r>
            <a:r>
              <a:rPr lang="cs-CZ" sz="2800" b="1">
                <a:latin typeface="Calibri" pitchFamily="34" charset="0"/>
              </a:rPr>
              <a:t>anomálie vody</a:t>
            </a:r>
          </a:p>
          <a:p>
            <a:r>
              <a:rPr lang="cs-CZ" sz="2800" b="1">
                <a:latin typeface="Calibri" pitchFamily="34" charset="0"/>
              </a:rPr>
              <a:t>	</a:t>
            </a:r>
            <a:r>
              <a:rPr lang="cs-CZ" sz="2800">
                <a:latin typeface="Calibri" pitchFamily="34" charset="0"/>
              </a:rPr>
              <a:t>- tato anomálie umožňuje v zimě ve velkých rybnících a</a:t>
            </a:r>
          </a:p>
          <a:p>
            <a:r>
              <a:rPr lang="cs-CZ" sz="2800">
                <a:latin typeface="Calibri" pitchFamily="34" charset="0"/>
              </a:rPr>
              <a:t>             jezerech přežít u dna vodním živočichům</a:t>
            </a:r>
            <a:endParaRPr lang="cs-CZ" sz="28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0" y="0"/>
            <a:ext cx="9144000" cy="1465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Zdroje</a:t>
            </a:r>
            <a:r>
              <a:rPr lang="cs-CZ" dirty="0"/>
              <a:t> </a:t>
            </a:r>
            <a:r>
              <a:rPr lang="cs-CZ" dirty="0">
                <a:latin typeface="Calibri" pitchFamily="34" charset="0"/>
              </a:rPr>
              <a:t>obr</a:t>
            </a:r>
            <a:r>
              <a:rPr lang="cs-CZ" dirty="0"/>
              <a:t>.</a:t>
            </a:r>
            <a:r>
              <a:rPr lang="cs-CZ" dirty="0">
                <a:latin typeface="Calibri" pitchFamily="34" charset="0"/>
              </a:rPr>
              <a:t>:</a:t>
            </a:r>
            <a:endParaRPr lang="cs-CZ" dirty="0"/>
          </a:p>
          <a:p>
            <a:endParaRPr lang="cs-CZ" dirty="0"/>
          </a:p>
          <a:p>
            <a:r>
              <a:rPr lang="cs-CZ" dirty="0" err="1">
                <a:latin typeface="Calibri" pitchFamily="34" charset="0"/>
              </a:rPr>
              <a:t>Mgr.RAUNER</a:t>
            </a:r>
            <a:r>
              <a:rPr lang="cs-CZ" dirty="0">
                <a:latin typeface="Calibri" pitchFamily="34" charset="0"/>
              </a:rPr>
              <a:t>, Karel , et al. Fyzika 7 učebnice pro základní školy a víceletá gymnázia. Plzeň : Fraus, 2005. 136 s. ISBN 80-7238-431-7.</a:t>
            </a: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18434" name="Obdélník 2"/>
          <p:cNvSpPr>
            <a:spLocks noChangeArrowheads="1"/>
          </p:cNvSpPr>
          <p:nvPr/>
        </p:nvSpPr>
        <p:spPr bwMode="auto">
          <a:xfrm>
            <a:off x="0" y="5934075"/>
            <a:ext cx="91440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>
                <a:latin typeface="Calibri" pitchFamily="34" charset="0"/>
              </a:rPr>
              <a:t>Vytvořeno jako DUM do předmětu fyzika na ZŠ Studentská 895, Mnichovo Hradiště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382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Slámová Libuše</cp:lastModifiedBy>
  <cp:revision>50</cp:revision>
  <dcterms:modified xsi:type="dcterms:W3CDTF">2012-05-22T06:27:04Z</dcterms:modified>
</cp:coreProperties>
</file>