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14348" y="2285992"/>
            <a:ext cx="7859716" cy="212365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HYDROSTATICKÝ TLAK</a:t>
            </a:r>
          </a:p>
          <a:p>
            <a:pPr algn="ctr"/>
            <a:r>
              <a:rPr lang="cs-CZ" sz="6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-úlohy</a:t>
            </a:r>
            <a:endParaRPr lang="cs-CZ" sz="6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0" y="5654080"/>
            <a:ext cx="9144000" cy="1203920"/>
          </a:xfrm>
          <a:prstGeom prst="rect">
            <a:avLst/>
          </a:prstGeom>
        </p:spPr>
        <p:txBody>
          <a:bodyPr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267744" y="4725144"/>
            <a:ext cx="45674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VY_32_INOVACE_26_Hydrostaticky_tlak_</a:t>
            </a:r>
            <a:r>
              <a:rPr lang="cs-CZ" dirty="0" err="1" smtClean="0"/>
              <a:t>ulohy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Úlohy: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404664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1. Vypočítej tlak ve vodě v hloubce 2 m a 15 m pod hladinou vody.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1484784"/>
            <a:ext cx="3995936" cy="2677656"/>
          </a:xfrm>
          <a:prstGeom prst="rect">
            <a:avLst/>
          </a:prstGeom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2800" dirty="0" smtClean="0"/>
              <a:t>h = 2 m</a:t>
            </a:r>
          </a:p>
          <a:p>
            <a:pPr marL="342900" indent="-342900"/>
            <a:r>
              <a:rPr lang="cs-CZ" sz="2800" dirty="0" smtClean="0"/>
              <a:t> 	</a:t>
            </a:r>
            <a:r>
              <a:rPr lang="el-GR" sz="2800" dirty="0" smtClean="0"/>
              <a:t>ρ</a:t>
            </a:r>
            <a:r>
              <a:rPr lang="cs-CZ" sz="2800" dirty="0" smtClean="0"/>
              <a:t> = 1000 kg/m</a:t>
            </a:r>
            <a:r>
              <a:rPr lang="cs-CZ" sz="2800" baseline="30000" dirty="0" smtClean="0"/>
              <a:t>3</a:t>
            </a:r>
          </a:p>
          <a:p>
            <a:pPr marL="342900" indent="-342900"/>
            <a:r>
              <a:rPr lang="cs-CZ" sz="2800" baseline="30000" dirty="0" smtClean="0"/>
              <a:t>	</a:t>
            </a:r>
            <a:r>
              <a:rPr lang="cs-CZ" sz="2800" u="sng" dirty="0" smtClean="0"/>
              <a:t>g = 10 N/kg</a:t>
            </a:r>
          </a:p>
          <a:p>
            <a:pPr marL="342900" indent="-342900"/>
            <a:r>
              <a:rPr lang="cs-CZ" sz="2800" dirty="0" smtClean="0"/>
              <a:t>	p</a:t>
            </a:r>
            <a:r>
              <a:rPr lang="cs-CZ" sz="2800" baseline="-25000" dirty="0" smtClean="0"/>
              <a:t>h</a:t>
            </a:r>
            <a:r>
              <a:rPr lang="cs-CZ" sz="2800" dirty="0" smtClean="0"/>
              <a:t> = h . </a:t>
            </a:r>
            <a:r>
              <a:rPr lang="el-GR" sz="2800" dirty="0" smtClean="0"/>
              <a:t>ρ</a:t>
            </a:r>
            <a:r>
              <a:rPr lang="cs-CZ" sz="2800" dirty="0" smtClean="0"/>
              <a:t> . g</a:t>
            </a:r>
          </a:p>
          <a:p>
            <a:pPr marL="342900" indent="-342900"/>
            <a:r>
              <a:rPr lang="cs-CZ" sz="2800" dirty="0" smtClean="0"/>
              <a:t>	p</a:t>
            </a:r>
            <a:r>
              <a:rPr lang="cs-CZ" sz="2800" baseline="-25000" dirty="0" smtClean="0"/>
              <a:t>h </a:t>
            </a:r>
            <a:r>
              <a:rPr lang="cs-CZ" sz="2800" dirty="0" smtClean="0"/>
              <a:t> = 2 . 1000 . 10 Pa</a:t>
            </a:r>
          </a:p>
          <a:p>
            <a:pPr marL="342900" indent="-342900"/>
            <a:r>
              <a:rPr lang="cs-CZ" sz="2800" dirty="0" smtClean="0"/>
              <a:t>	p</a:t>
            </a:r>
            <a:r>
              <a:rPr lang="cs-CZ" sz="2800" baseline="-25000" dirty="0" smtClean="0"/>
              <a:t>h  </a:t>
            </a:r>
            <a:r>
              <a:rPr lang="cs-CZ" sz="2800" dirty="0" smtClean="0"/>
              <a:t> = 20 000 </a:t>
            </a:r>
            <a:r>
              <a:rPr lang="cs-CZ" sz="2800" dirty="0" err="1" smtClean="0"/>
              <a:t>Pa</a:t>
            </a:r>
            <a:r>
              <a:rPr lang="cs-CZ" sz="2800" dirty="0" smtClean="0"/>
              <a:t> = 20 </a:t>
            </a:r>
            <a:r>
              <a:rPr lang="cs-CZ" sz="2800" dirty="0" err="1" smtClean="0"/>
              <a:t>kPa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11960" y="1556792"/>
            <a:ext cx="4536504" cy="2677656"/>
          </a:xfrm>
          <a:prstGeom prst="rect">
            <a:avLst/>
          </a:prstGeom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/>
            <a:r>
              <a:rPr lang="cs-CZ" sz="2800" dirty="0" smtClean="0"/>
              <a:t>b) h = 15 m</a:t>
            </a:r>
          </a:p>
          <a:p>
            <a:pPr marL="342900" indent="-342900"/>
            <a:r>
              <a:rPr lang="cs-CZ" sz="2800" dirty="0" smtClean="0"/>
              <a:t> 	</a:t>
            </a:r>
            <a:r>
              <a:rPr lang="el-GR" sz="2800" dirty="0" smtClean="0"/>
              <a:t>ρ</a:t>
            </a:r>
            <a:r>
              <a:rPr lang="cs-CZ" sz="2800" dirty="0" smtClean="0"/>
              <a:t> = 1000 kg/m</a:t>
            </a:r>
            <a:r>
              <a:rPr lang="cs-CZ" sz="2800" baseline="30000" dirty="0" smtClean="0"/>
              <a:t>3</a:t>
            </a:r>
          </a:p>
          <a:p>
            <a:pPr marL="342900" indent="-342900"/>
            <a:r>
              <a:rPr lang="cs-CZ" sz="2800" baseline="30000" dirty="0" smtClean="0"/>
              <a:t>	</a:t>
            </a:r>
            <a:r>
              <a:rPr lang="cs-CZ" sz="2800" u="sng" dirty="0" smtClean="0"/>
              <a:t>g = 10 N/kg</a:t>
            </a:r>
          </a:p>
          <a:p>
            <a:pPr marL="342900" indent="-342900"/>
            <a:r>
              <a:rPr lang="cs-CZ" sz="2800" dirty="0" smtClean="0"/>
              <a:t>	p</a:t>
            </a:r>
            <a:r>
              <a:rPr lang="cs-CZ" sz="2800" baseline="-25000" dirty="0" smtClean="0"/>
              <a:t>h</a:t>
            </a:r>
            <a:r>
              <a:rPr lang="cs-CZ" sz="2800" dirty="0" smtClean="0"/>
              <a:t> = h . </a:t>
            </a:r>
            <a:r>
              <a:rPr lang="el-GR" sz="2800" dirty="0" smtClean="0"/>
              <a:t>ρ</a:t>
            </a:r>
            <a:r>
              <a:rPr lang="cs-CZ" sz="2800" dirty="0" smtClean="0"/>
              <a:t> . g</a:t>
            </a:r>
          </a:p>
          <a:p>
            <a:pPr marL="342900" indent="-342900"/>
            <a:r>
              <a:rPr lang="cs-CZ" sz="2800" dirty="0" smtClean="0"/>
              <a:t>	p</a:t>
            </a:r>
            <a:r>
              <a:rPr lang="cs-CZ" sz="2800" baseline="-25000" dirty="0" smtClean="0"/>
              <a:t>h </a:t>
            </a:r>
            <a:r>
              <a:rPr lang="cs-CZ" sz="2800" dirty="0" smtClean="0"/>
              <a:t> = 15 . 1000 . 10 Pa</a:t>
            </a:r>
          </a:p>
          <a:p>
            <a:pPr marL="342900" indent="-342900"/>
            <a:r>
              <a:rPr lang="cs-CZ" sz="2800" dirty="0" smtClean="0"/>
              <a:t>	p</a:t>
            </a:r>
            <a:r>
              <a:rPr lang="cs-CZ" sz="2800" baseline="-25000" dirty="0" smtClean="0"/>
              <a:t>h  </a:t>
            </a:r>
            <a:r>
              <a:rPr lang="cs-CZ" sz="2800" dirty="0" smtClean="0"/>
              <a:t> = 150 000 </a:t>
            </a:r>
            <a:r>
              <a:rPr lang="cs-CZ" sz="2800" dirty="0" err="1" smtClean="0"/>
              <a:t>Pa</a:t>
            </a:r>
            <a:r>
              <a:rPr lang="cs-CZ" sz="2800" dirty="0" smtClean="0"/>
              <a:t> = 150 </a:t>
            </a:r>
            <a:r>
              <a:rPr lang="cs-CZ" sz="2800" dirty="0" err="1" smtClean="0"/>
              <a:t>kPa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4653136"/>
            <a:ext cx="9144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 hloubce 15 m je tlak 150 </a:t>
            </a:r>
            <a:r>
              <a:rPr lang="cs-CZ" sz="2800" b="1" dirty="0" err="1" smtClean="0"/>
              <a:t>kPa</a:t>
            </a:r>
            <a:r>
              <a:rPr lang="cs-CZ" sz="2800" b="1" dirty="0" smtClean="0"/>
              <a:t>, v hloubce 2 m je tlak 20 </a:t>
            </a:r>
            <a:r>
              <a:rPr lang="cs-CZ" sz="2800" b="1" dirty="0" err="1" smtClean="0"/>
              <a:t>kPa</a:t>
            </a:r>
            <a:r>
              <a:rPr lang="cs-CZ" sz="2800" b="1" dirty="0" smtClean="0"/>
              <a:t>. Čím je větší hloubka, tím je větší tlak.</a:t>
            </a:r>
            <a:endParaRPr lang="cs-CZ" sz="2800" b="1" dirty="0"/>
          </a:p>
        </p:txBody>
      </p:sp>
      <p:sp>
        <p:nvSpPr>
          <p:cNvPr id="7" name="Obdélník 6"/>
          <p:cNvSpPr/>
          <p:nvPr/>
        </p:nvSpPr>
        <p:spPr>
          <a:xfrm>
            <a:off x="0" y="1484784"/>
            <a:ext cx="3995936" cy="2677656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211960" y="1490860"/>
            <a:ext cx="4320480" cy="2677656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7" grpId="0" animBg="1"/>
      <p:bldP spid="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2. Vypočítej tlak ve sladké vodě, v mořské vodě a ve rtuti v hloubce </a:t>
            </a:r>
            <a:r>
              <a:rPr lang="cs-CZ" sz="2400" dirty="0" smtClean="0"/>
              <a:t>                   10 </a:t>
            </a:r>
            <a:r>
              <a:rPr lang="cs-CZ" sz="2400" dirty="0" smtClean="0"/>
              <a:t>cm pod hladinou.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908720"/>
            <a:ext cx="3563888" cy="2677656"/>
          </a:xfrm>
          <a:prstGeom prst="rect">
            <a:avLst/>
          </a:prstGeom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/>
            <a:r>
              <a:rPr lang="cs-CZ" sz="2400" b="1" dirty="0" smtClean="0"/>
              <a:t>sladká voda:</a:t>
            </a:r>
          </a:p>
          <a:p>
            <a:pPr marL="342900" indent="-342900"/>
            <a:r>
              <a:rPr lang="cs-CZ" sz="2400" dirty="0" smtClean="0"/>
              <a:t>h = 10 cm = 0,1 m</a:t>
            </a:r>
          </a:p>
          <a:p>
            <a:pPr marL="342900" indent="-342900"/>
            <a:r>
              <a:rPr lang="el-GR" sz="2400" dirty="0" smtClean="0"/>
              <a:t>ρ</a:t>
            </a:r>
            <a:r>
              <a:rPr lang="cs-CZ" sz="2400" dirty="0" smtClean="0"/>
              <a:t> = 1000 kg/m</a:t>
            </a:r>
            <a:r>
              <a:rPr lang="cs-CZ" sz="2400" baseline="30000" dirty="0" smtClean="0"/>
              <a:t>3</a:t>
            </a:r>
          </a:p>
          <a:p>
            <a:pPr marL="342900" indent="-342900"/>
            <a:r>
              <a:rPr lang="cs-CZ" sz="2400" u="sng" dirty="0" smtClean="0"/>
              <a:t>g = 10 N/kg</a:t>
            </a:r>
          </a:p>
          <a:p>
            <a:pPr marL="342900" indent="-342900"/>
            <a:r>
              <a:rPr lang="cs-CZ" sz="2400" dirty="0" smtClean="0"/>
              <a:t>p</a:t>
            </a:r>
            <a:r>
              <a:rPr lang="cs-CZ" sz="2400" baseline="-25000" dirty="0" smtClean="0"/>
              <a:t>h</a:t>
            </a:r>
            <a:r>
              <a:rPr lang="cs-CZ" sz="2400" dirty="0" smtClean="0"/>
              <a:t> = h . </a:t>
            </a:r>
            <a:r>
              <a:rPr lang="el-GR" sz="2400" dirty="0" smtClean="0"/>
              <a:t>ρ</a:t>
            </a:r>
            <a:r>
              <a:rPr lang="cs-CZ" sz="2400" dirty="0" smtClean="0"/>
              <a:t> . g</a:t>
            </a:r>
          </a:p>
          <a:p>
            <a:pPr marL="342900" indent="-342900"/>
            <a:r>
              <a:rPr lang="cs-CZ" sz="2400" dirty="0" smtClean="0"/>
              <a:t>p</a:t>
            </a:r>
            <a:r>
              <a:rPr lang="cs-CZ" sz="2400" baseline="-25000" dirty="0" smtClean="0"/>
              <a:t>h </a:t>
            </a:r>
            <a:r>
              <a:rPr lang="cs-CZ" sz="2400" dirty="0" smtClean="0"/>
              <a:t> = 0,1 . 1000 . 10 Pa</a:t>
            </a:r>
          </a:p>
          <a:p>
            <a:pPr marL="342900" indent="-342900"/>
            <a:r>
              <a:rPr lang="cs-CZ" sz="2400" dirty="0" smtClean="0"/>
              <a:t>p</a:t>
            </a:r>
            <a:r>
              <a:rPr lang="cs-CZ" sz="2400" baseline="-25000" dirty="0" smtClean="0"/>
              <a:t>h  </a:t>
            </a:r>
            <a:r>
              <a:rPr lang="cs-CZ" sz="2400" dirty="0" smtClean="0"/>
              <a:t> = 1 000 </a:t>
            </a:r>
            <a:r>
              <a:rPr lang="cs-CZ" sz="2400" dirty="0" err="1" smtClean="0"/>
              <a:t>Pa</a:t>
            </a:r>
            <a:r>
              <a:rPr lang="cs-CZ" sz="2400" dirty="0" smtClean="0"/>
              <a:t> = 1 </a:t>
            </a:r>
            <a:r>
              <a:rPr lang="cs-CZ" sz="2400" dirty="0" err="1" smtClean="0"/>
              <a:t>kPa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60032" y="908720"/>
            <a:ext cx="3563888" cy="2677656"/>
          </a:xfrm>
          <a:prstGeom prst="rect">
            <a:avLst/>
          </a:prstGeom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/>
            <a:r>
              <a:rPr lang="cs-CZ" sz="2400" b="1" dirty="0" smtClean="0"/>
              <a:t>mořská voda:</a:t>
            </a:r>
          </a:p>
          <a:p>
            <a:pPr marL="342900" indent="-342900"/>
            <a:r>
              <a:rPr lang="cs-CZ" sz="2400" dirty="0" smtClean="0"/>
              <a:t>h = 10 cm = 0,1 m</a:t>
            </a:r>
          </a:p>
          <a:p>
            <a:pPr marL="342900" indent="-342900"/>
            <a:r>
              <a:rPr lang="el-GR" sz="2400" dirty="0" smtClean="0"/>
              <a:t>ρ</a:t>
            </a:r>
            <a:r>
              <a:rPr lang="cs-CZ" sz="2400" dirty="0" smtClean="0"/>
              <a:t> = 1030 kg/m</a:t>
            </a:r>
            <a:r>
              <a:rPr lang="cs-CZ" sz="2400" baseline="30000" dirty="0" smtClean="0"/>
              <a:t>3</a:t>
            </a:r>
          </a:p>
          <a:p>
            <a:pPr marL="342900" indent="-342900"/>
            <a:r>
              <a:rPr lang="cs-CZ" sz="2400" u="sng" dirty="0" smtClean="0"/>
              <a:t>g = 10 N/kg</a:t>
            </a:r>
          </a:p>
          <a:p>
            <a:pPr marL="342900" indent="-342900"/>
            <a:r>
              <a:rPr lang="cs-CZ" sz="2400" dirty="0" smtClean="0"/>
              <a:t>p</a:t>
            </a:r>
            <a:r>
              <a:rPr lang="cs-CZ" sz="2400" baseline="-25000" dirty="0" smtClean="0"/>
              <a:t>h</a:t>
            </a:r>
            <a:r>
              <a:rPr lang="cs-CZ" sz="2400" dirty="0" smtClean="0"/>
              <a:t> = h . </a:t>
            </a:r>
            <a:r>
              <a:rPr lang="el-GR" sz="2400" dirty="0" smtClean="0"/>
              <a:t>ρ</a:t>
            </a:r>
            <a:r>
              <a:rPr lang="cs-CZ" sz="2400" dirty="0" smtClean="0"/>
              <a:t> . g</a:t>
            </a:r>
          </a:p>
          <a:p>
            <a:pPr marL="342900" indent="-342900"/>
            <a:r>
              <a:rPr lang="cs-CZ" sz="2400" dirty="0" smtClean="0"/>
              <a:t>p</a:t>
            </a:r>
            <a:r>
              <a:rPr lang="cs-CZ" sz="2400" baseline="-25000" dirty="0" smtClean="0"/>
              <a:t>h </a:t>
            </a:r>
            <a:r>
              <a:rPr lang="cs-CZ" sz="2400" dirty="0" smtClean="0"/>
              <a:t> = 0,1 . 1030 . 10 Pa</a:t>
            </a:r>
          </a:p>
          <a:p>
            <a:pPr marL="342900" indent="-342900"/>
            <a:r>
              <a:rPr lang="cs-CZ" sz="2400" dirty="0" smtClean="0"/>
              <a:t>p</a:t>
            </a:r>
            <a:r>
              <a:rPr lang="cs-CZ" sz="2400" baseline="-25000" dirty="0" smtClean="0"/>
              <a:t>h  </a:t>
            </a:r>
            <a:r>
              <a:rPr lang="cs-CZ" sz="2400" dirty="0" smtClean="0"/>
              <a:t> = 1 030 </a:t>
            </a:r>
            <a:r>
              <a:rPr lang="cs-CZ" sz="2400" dirty="0" err="1" smtClean="0"/>
              <a:t>Pa</a:t>
            </a:r>
            <a:r>
              <a:rPr lang="cs-CZ" sz="2400" dirty="0" smtClean="0"/>
              <a:t> = 1,03 </a:t>
            </a:r>
            <a:r>
              <a:rPr lang="cs-CZ" sz="2400" dirty="0" err="1" smtClean="0"/>
              <a:t>kPa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3789040"/>
            <a:ext cx="3563888" cy="2677656"/>
          </a:xfrm>
          <a:prstGeom prst="rect">
            <a:avLst/>
          </a:prstGeom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/>
            <a:r>
              <a:rPr lang="cs-CZ" sz="2400" b="1" dirty="0" smtClean="0"/>
              <a:t>rtuť:</a:t>
            </a:r>
          </a:p>
          <a:p>
            <a:pPr marL="342900" indent="-342900"/>
            <a:r>
              <a:rPr lang="cs-CZ" sz="2400" dirty="0" smtClean="0"/>
              <a:t>h = 10 cm = 0,1 m</a:t>
            </a:r>
          </a:p>
          <a:p>
            <a:pPr marL="342900" indent="-342900"/>
            <a:r>
              <a:rPr lang="el-GR" sz="2400" dirty="0" smtClean="0"/>
              <a:t>ρ</a:t>
            </a:r>
            <a:r>
              <a:rPr lang="cs-CZ" sz="2400" dirty="0" smtClean="0"/>
              <a:t> = 13 500 kg/m</a:t>
            </a:r>
            <a:r>
              <a:rPr lang="cs-CZ" sz="2400" baseline="30000" dirty="0" smtClean="0"/>
              <a:t>3</a:t>
            </a:r>
          </a:p>
          <a:p>
            <a:pPr marL="342900" indent="-342900"/>
            <a:r>
              <a:rPr lang="cs-CZ" sz="2400" u="sng" dirty="0" smtClean="0"/>
              <a:t>g = 10 N/kg</a:t>
            </a:r>
          </a:p>
          <a:p>
            <a:pPr marL="342900" indent="-342900"/>
            <a:r>
              <a:rPr lang="cs-CZ" sz="2400" dirty="0" smtClean="0"/>
              <a:t>p</a:t>
            </a:r>
            <a:r>
              <a:rPr lang="cs-CZ" sz="2400" baseline="-25000" dirty="0" smtClean="0"/>
              <a:t>h</a:t>
            </a:r>
            <a:r>
              <a:rPr lang="cs-CZ" sz="2400" dirty="0" smtClean="0"/>
              <a:t> = h . </a:t>
            </a:r>
            <a:r>
              <a:rPr lang="el-GR" sz="2400" dirty="0" smtClean="0"/>
              <a:t>ρ</a:t>
            </a:r>
            <a:r>
              <a:rPr lang="cs-CZ" sz="2400" dirty="0" smtClean="0"/>
              <a:t> . g</a:t>
            </a:r>
          </a:p>
          <a:p>
            <a:pPr marL="342900" indent="-342900"/>
            <a:r>
              <a:rPr lang="cs-CZ" sz="2400" dirty="0" smtClean="0"/>
              <a:t>p</a:t>
            </a:r>
            <a:r>
              <a:rPr lang="cs-CZ" sz="2400" baseline="-25000" dirty="0" smtClean="0"/>
              <a:t>h </a:t>
            </a:r>
            <a:r>
              <a:rPr lang="cs-CZ" sz="2400" dirty="0" smtClean="0"/>
              <a:t> = 0,1 . 13 500 . 10</a:t>
            </a:r>
          </a:p>
          <a:p>
            <a:pPr marL="342900" indent="-342900"/>
            <a:r>
              <a:rPr lang="cs-CZ" sz="2400" dirty="0" smtClean="0"/>
              <a:t>p</a:t>
            </a:r>
            <a:r>
              <a:rPr lang="cs-CZ" sz="2400" baseline="-25000" dirty="0" smtClean="0"/>
              <a:t>h  </a:t>
            </a:r>
            <a:r>
              <a:rPr lang="cs-CZ" sz="2400" dirty="0" smtClean="0"/>
              <a:t> = 13 500 </a:t>
            </a:r>
            <a:r>
              <a:rPr lang="cs-CZ" sz="2400" dirty="0" err="1" smtClean="0"/>
              <a:t>Pa</a:t>
            </a:r>
            <a:r>
              <a:rPr lang="cs-CZ" sz="2400" dirty="0" smtClean="0"/>
              <a:t> = 13,5 </a:t>
            </a:r>
            <a:r>
              <a:rPr lang="cs-CZ" sz="2400" dirty="0" err="1" smtClean="0"/>
              <a:t>kPa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39952" y="5445224"/>
            <a:ext cx="46440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Největší hydrostatický tlak je </a:t>
            </a:r>
            <a:r>
              <a:rPr lang="cs-CZ" sz="2400" b="1" dirty="0" smtClean="0"/>
              <a:t>                 ve </a:t>
            </a:r>
            <a:r>
              <a:rPr lang="cs-CZ" sz="2400" b="1" dirty="0" smtClean="0"/>
              <a:t>rtuti, neboť má největší hustotu.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0" y="960485"/>
            <a:ext cx="3533506" cy="2677656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572000" y="956360"/>
            <a:ext cx="3533506" cy="2677656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260082" y="3800943"/>
            <a:ext cx="3563888" cy="2677656"/>
          </a:xfrm>
          <a:prstGeom prst="rect">
            <a:avLst/>
          </a:prstGeom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/>
            <a:r>
              <a:rPr lang="cs-CZ" sz="2400" b="1" dirty="0" smtClean="0"/>
              <a:t>mořská voda:</a:t>
            </a:r>
          </a:p>
          <a:p>
            <a:pPr marL="342900" indent="-342900"/>
            <a:r>
              <a:rPr lang="cs-CZ" sz="2400" dirty="0" smtClean="0"/>
              <a:t>h = 10 cm = 0,1 m</a:t>
            </a:r>
          </a:p>
          <a:p>
            <a:pPr marL="342900" indent="-342900"/>
            <a:r>
              <a:rPr lang="el-GR" sz="2400" dirty="0" smtClean="0"/>
              <a:t>ρ</a:t>
            </a:r>
            <a:r>
              <a:rPr lang="cs-CZ" sz="2400" dirty="0" smtClean="0"/>
              <a:t> = 1030 kg/m</a:t>
            </a:r>
            <a:r>
              <a:rPr lang="cs-CZ" sz="2400" baseline="30000" dirty="0" smtClean="0"/>
              <a:t>3</a:t>
            </a:r>
          </a:p>
          <a:p>
            <a:pPr marL="342900" indent="-342900"/>
            <a:r>
              <a:rPr lang="cs-CZ" sz="2400" u="sng" dirty="0" smtClean="0"/>
              <a:t>g = 10 N/kg</a:t>
            </a:r>
          </a:p>
          <a:p>
            <a:pPr marL="342900" indent="-342900"/>
            <a:r>
              <a:rPr lang="cs-CZ" sz="2400" dirty="0" smtClean="0"/>
              <a:t>p</a:t>
            </a:r>
            <a:r>
              <a:rPr lang="cs-CZ" sz="2400" baseline="-25000" dirty="0" smtClean="0"/>
              <a:t>h</a:t>
            </a:r>
            <a:r>
              <a:rPr lang="cs-CZ" sz="2400" dirty="0" smtClean="0"/>
              <a:t> = h . </a:t>
            </a:r>
            <a:r>
              <a:rPr lang="el-GR" sz="2400" dirty="0" smtClean="0"/>
              <a:t>ρ</a:t>
            </a:r>
            <a:r>
              <a:rPr lang="cs-CZ" sz="2400" dirty="0" smtClean="0"/>
              <a:t> . g</a:t>
            </a:r>
          </a:p>
          <a:p>
            <a:pPr marL="342900" indent="-342900"/>
            <a:r>
              <a:rPr lang="cs-CZ" sz="2400" dirty="0" smtClean="0"/>
              <a:t>p</a:t>
            </a:r>
            <a:r>
              <a:rPr lang="cs-CZ" sz="2400" baseline="-25000" dirty="0" smtClean="0"/>
              <a:t>h </a:t>
            </a:r>
            <a:r>
              <a:rPr lang="cs-CZ" sz="2400" dirty="0" smtClean="0"/>
              <a:t> = 0,1 . 1030 . 10 Pa</a:t>
            </a:r>
          </a:p>
          <a:p>
            <a:pPr marL="342900" indent="-342900"/>
            <a:r>
              <a:rPr lang="cs-CZ" sz="2400" dirty="0" smtClean="0"/>
              <a:t>p</a:t>
            </a:r>
            <a:r>
              <a:rPr lang="cs-CZ" sz="2400" baseline="-25000" dirty="0" smtClean="0"/>
              <a:t>h  </a:t>
            </a:r>
            <a:r>
              <a:rPr lang="cs-CZ" sz="2400" dirty="0" smtClean="0"/>
              <a:t> = 1 030 </a:t>
            </a:r>
            <a:r>
              <a:rPr lang="cs-CZ" sz="2400" dirty="0" err="1" smtClean="0"/>
              <a:t>Pa</a:t>
            </a:r>
            <a:r>
              <a:rPr lang="cs-CZ" sz="2400" dirty="0" smtClean="0"/>
              <a:t> = 1,03 </a:t>
            </a:r>
            <a:r>
              <a:rPr lang="cs-CZ" sz="2400" dirty="0" err="1" smtClean="0"/>
              <a:t>kPa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-27950" y="3848583"/>
            <a:ext cx="3533506" cy="2677656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/>
      <p:bldP spid="7" grpId="0" animBg="1"/>
      <p:bldP spid="8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3. Vypočítej, v jaké hloubce je ve vodě tlak 100 </a:t>
            </a:r>
            <a:r>
              <a:rPr lang="cs-CZ" sz="2800" dirty="0" err="1" smtClean="0"/>
              <a:t>kPa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692696"/>
            <a:ext cx="4752528" cy="3108543"/>
          </a:xfrm>
          <a:prstGeom prst="rect">
            <a:avLst/>
          </a:prstGeom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/>
            <a:r>
              <a:rPr lang="cs-CZ" sz="2800" dirty="0" smtClean="0"/>
              <a:t>p</a:t>
            </a:r>
            <a:r>
              <a:rPr lang="cs-CZ" sz="2800" baseline="-25000" dirty="0" smtClean="0"/>
              <a:t>h</a:t>
            </a:r>
            <a:r>
              <a:rPr lang="cs-CZ" sz="2800" dirty="0" smtClean="0"/>
              <a:t> = 100 </a:t>
            </a:r>
            <a:r>
              <a:rPr lang="cs-CZ" sz="2800" dirty="0" err="1" smtClean="0"/>
              <a:t>kPa</a:t>
            </a:r>
            <a:r>
              <a:rPr lang="cs-CZ" sz="2800" dirty="0" smtClean="0"/>
              <a:t> = 100 000 </a:t>
            </a:r>
            <a:r>
              <a:rPr lang="cs-CZ" sz="2800" dirty="0" err="1" smtClean="0"/>
              <a:t>Pa</a:t>
            </a:r>
            <a:endParaRPr lang="cs-CZ" sz="2800" dirty="0" smtClean="0"/>
          </a:p>
          <a:p>
            <a:pPr marL="342900" indent="-342900"/>
            <a:r>
              <a:rPr lang="el-GR" sz="2800" dirty="0" smtClean="0"/>
              <a:t>ρ</a:t>
            </a:r>
            <a:r>
              <a:rPr lang="cs-CZ" sz="2800" dirty="0" smtClean="0"/>
              <a:t> = 1000 kg/m</a:t>
            </a:r>
            <a:r>
              <a:rPr lang="cs-CZ" sz="2800" baseline="30000" dirty="0" smtClean="0"/>
              <a:t>3</a:t>
            </a:r>
          </a:p>
          <a:p>
            <a:pPr marL="342900" indent="-342900"/>
            <a:r>
              <a:rPr lang="cs-CZ" sz="2800" u="sng" dirty="0" smtClean="0"/>
              <a:t>g = 10 N/kg</a:t>
            </a:r>
          </a:p>
          <a:p>
            <a:pPr marL="342900" indent="-342900"/>
            <a:r>
              <a:rPr lang="cs-CZ" sz="2800" dirty="0" smtClean="0"/>
              <a:t>h = ? m</a:t>
            </a:r>
          </a:p>
          <a:p>
            <a:pPr marL="342900" indent="-342900"/>
            <a:r>
              <a:rPr lang="cs-CZ" sz="2800" dirty="0" smtClean="0"/>
              <a:t>h = p</a:t>
            </a:r>
            <a:r>
              <a:rPr lang="cs-CZ" sz="2800" baseline="-25000" dirty="0" smtClean="0"/>
              <a:t>h</a:t>
            </a:r>
            <a:r>
              <a:rPr lang="cs-CZ" sz="2800" dirty="0" smtClean="0"/>
              <a:t> : (</a:t>
            </a:r>
            <a:r>
              <a:rPr lang="el-GR" sz="2800" dirty="0" smtClean="0"/>
              <a:t>ρ</a:t>
            </a:r>
            <a:r>
              <a:rPr lang="cs-CZ" sz="2800" dirty="0" smtClean="0"/>
              <a:t> . g)</a:t>
            </a:r>
          </a:p>
          <a:p>
            <a:pPr marL="342900" indent="-342900"/>
            <a:r>
              <a:rPr lang="cs-CZ" sz="2800" dirty="0" smtClean="0"/>
              <a:t>h</a:t>
            </a:r>
            <a:r>
              <a:rPr lang="cs-CZ" sz="2800" baseline="-25000" dirty="0" smtClean="0"/>
              <a:t> </a:t>
            </a:r>
            <a:r>
              <a:rPr lang="cs-CZ" sz="2800" dirty="0" smtClean="0"/>
              <a:t> = 100 000 : (1000 . 10) m</a:t>
            </a:r>
          </a:p>
          <a:p>
            <a:pPr marL="342900" indent="-342900"/>
            <a:r>
              <a:rPr lang="cs-CZ" sz="2800" dirty="0" smtClean="0"/>
              <a:t>h</a:t>
            </a:r>
            <a:r>
              <a:rPr lang="cs-CZ" sz="2800" baseline="-25000" dirty="0" smtClean="0"/>
              <a:t>  </a:t>
            </a:r>
            <a:r>
              <a:rPr lang="cs-CZ" sz="2800" dirty="0" smtClean="0"/>
              <a:t>= 10 m</a:t>
            </a:r>
            <a:endParaRPr lang="cs-CZ" sz="2800" dirty="0"/>
          </a:p>
        </p:txBody>
      </p:sp>
      <p:grpSp>
        <p:nvGrpSpPr>
          <p:cNvPr id="4" name="Skupina 3"/>
          <p:cNvGrpSpPr/>
          <p:nvPr/>
        </p:nvGrpSpPr>
        <p:grpSpPr>
          <a:xfrm>
            <a:off x="6084168" y="980728"/>
            <a:ext cx="2016224" cy="1944216"/>
            <a:chOff x="6084168" y="2924944"/>
            <a:chExt cx="2016224" cy="1944216"/>
          </a:xfrm>
        </p:grpSpPr>
        <p:sp>
          <p:nvSpPr>
            <p:cNvPr id="5" name="Rovnoramenný trojúhelník 4"/>
            <p:cNvSpPr/>
            <p:nvPr/>
          </p:nvSpPr>
          <p:spPr>
            <a:xfrm>
              <a:off x="6084168" y="2924944"/>
              <a:ext cx="2016224" cy="1944216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" name="Přímá spojovací čára 5"/>
            <p:cNvCxnSpPr/>
            <p:nvPr/>
          </p:nvCxnSpPr>
          <p:spPr>
            <a:xfrm>
              <a:off x="6516216" y="4077072"/>
              <a:ext cx="1152128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TextovéPole 6"/>
            <p:cNvSpPr txBox="1"/>
            <p:nvPr/>
          </p:nvSpPr>
          <p:spPr>
            <a:xfrm>
              <a:off x="6804248" y="3501008"/>
              <a:ext cx="50405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p</a:t>
              </a:r>
              <a:r>
                <a:rPr lang="cs-CZ" sz="2800" baseline="-25000" dirty="0" smtClean="0"/>
                <a:t>h</a:t>
              </a:r>
              <a:endParaRPr lang="cs-CZ" sz="2800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6588224" y="4221088"/>
              <a:ext cx="122413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h . </a:t>
              </a:r>
              <a:r>
                <a:rPr lang="el-GR" sz="2800" dirty="0" smtClean="0"/>
                <a:t>ρ</a:t>
              </a:r>
              <a:r>
                <a:rPr lang="cs-CZ" sz="2800" dirty="0" smtClean="0"/>
                <a:t> . g</a:t>
              </a:r>
              <a:endParaRPr lang="cs-CZ" sz="2800" dirty="0"/>
            </a:p>
          </p:txBody>
        </p:sp>
      </p:grpSp>
      <p:sp>
        <p:nvSpPr>
          <p:cNvPr id="9" name="TextovéPole 8"/>
          <p:cNvSpPr txBox="1"/>
          <p:nvPr/>
        </p:nvSpPr>
        <p:spPr>
          <a:xfrm>
            <a:off x="0" y="4005064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Tento hydrostatický tlak byl naměřen v hloubce 10 m. 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0" y="4797152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4. Potápěč naměřil v moři tlak 153 </a:t>
            </a:r>
            <a:r>
              <a:rPr lang="cs-CZ" sz="2800" dirty="0" err="1" smtClean="0"/>
              <a:t>kPa</a:t>
            </a:r>
            <a:r>
              <a:rPr lang="cs-CZ" sz="2800" dirty="0" smtClean="0"/>
              <a:t>. V jaké hloubce se v tu chvíli nacházel? 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0" y="5877272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Kontrola výsledku: h = 153 000 : (1 030 . 10) = </a:t>
            </a:r>
            <a:r>
              <a:rPr lang="cs-CZ" sz="2800" b="1" dirty="0" smtClean="0"/>
              <a:t>15 m</a:t>
            </a:r>
            <a:endParaRPr lang="cs-CZ" sz="2800" b="1" dirty="0"/>
          </a:p>
        </p:txBody>
      </p:sp>
      <p:sp>
        <p:nvSpPr>
          <p:cNvPr id="12" name="Obdélník 11"/>
          <p:cNvSpPr/>
          <p:nvPr/>
        </p:nvSpPr>
        <p:spPr>
          <a:xfrm>
            <a:off x="17480" y="794027"/>
            <a:ext cx="4266488" cy="3007211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0"/>
      <p:bldP spid="10" grpId="0" animBg="1"/>
      <p:bldP spid="11" grpId="0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38499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5. Ve velkém laboratorním teploměru při zvýšení teploty stoupla rtuť z 10 cm na 22 cm. Urči rozdíl hydrostatických tlaků u dna trubičky se rtutí.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484784"/>
            <a:ext cx="4139952" cy="2677656"/>
          </a:xfrm>
          <a:prstGeom prst="rect">
            <a:avLst/>
          </a:prstGeom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2800" dirty="0" smtClean="0"/>
              <a:t>h = 10 cm = 0,1 m</a:t>
            </a:r>
          </a:p>
          <a:p>
            <a:pPr marL="342900" indent="-342900"/>
            <a:r>
              <a:rPr lang="cs-CZ" sz="2800" dirty="0" smtClean="0"/>
              <a:t> 	</a:t>
            </a:r>
            <a:r>
              <a:rPr lang="el-GR" sz="2800" dirty="0" smtClean="0"/>
              <a:t>ρ</a:t>
            </a:r>
            <a:r>
              <a:rPr lang="cs-CZ" sz="2800" dirty="0" smtClean="0"/>
              <a:t> = 13 500 kg/m</a:t>
            </a:r>
            <a:r>
              <a:rPr lang="cs-CZ" sz="2800" baseline="30000" dirty="0" smtClean="0"/>
              <a:t>3</a:t>
            </a:r>
          </a:p>
          <a:p>
            <a:pPr marL="342900" indent="-342900"/>
            <a:r>
              <a:rPr lang="cs-CZ" sz="2800" baseline="30000" dirty="0" smtClean="0"/>
              <a:t>	</a:t>
            </a:r>
            <a:r>
              <a:rPr lang="cs-CZ" sz="2800" u="sng" dirty="0" smtClean="0"/>
              <a:t>g = 10 N/kg</a:t>
            </a:r>
          </a:p>
          <a:p>
            <a:pPr marL="342900" indent="-342900"/>
            <a:r>
              <a:rPr lang="cs-CZ" sz="2800" dirty="0" smtClean="0"/>
              <a:t>	p</a:t>
            </a:r>
            <a:r>
              <a:rPr lang="cs-CZ" sz="2800" baseline="-25000" dirty="0" smtClean="0"/>
              <a:t>h</a:t>
            </a:r>
            <a:r>
              <a:rPr lang="cs-CZ" sz="2800" dirty="0" smtClean="0"/>
              <a:t> = h . </a:t>
            </a:r>
            <a:r>
              <a:rPr lang="el-GR" sz="2800" dirty="0" smtClean="0"/>
              <a:t>ρ</a:t>
            </a:r>
            <a:r>
              <a:rPr lang="cs-CZ" sz="2800" dirty="0" smtClean="0"/>
              <a:t> . g</a:t>
            </a:r>
          </a:p>
          <a:p>
            <a:pPr marL="342900" indent="-342900"/>
            <a:r>
              <a:rPr lang="cs-CZ" sz="2800" dirty="0" smtClean="0"/>
              <a:t>	p</a:t>
            </a:r>
            <a:r>
              <a:rPr lang="cs-CZ" sz="2800" baseline="-25000" dirty="0" smtClean="0"/>
              <a:t>h </a:t>
            </a:r>
            <a:r>
              <a:rPr lang="cs-CZ" sz="2800" dirty="0" smtClean="0"/>
              <a:t> = 0,1 . 13 500 . 10 Pa</a:t>
            </a:r>
          </a:p>
          <a:p>
            <a:pPr marL="342900" indent="-342900"/>
            <a:r>
              <a:rPr lang="cs-CZ" sz="2800" dirty="0" smtClean="0"/>
              <a:t>	p</a:t>
            </a:r>
            <a:r>
              <a:rPr lang="cs-CZ" sz="2800" baseline="-25000" dirty="0" smtClean="0"/>
              <a:t>h  </a:t>
            </a:r>
            <a:r>
              <a:rPr lang="cs-CZ" sz="2800" dirty="0" smtClean="0"/>
              <a:t> = 13 500 </a:t>
            </a:r>
            <a:r>
              <a:rPr lang="cs-CZ" sz="2800" dirty="0" err="1" smtClean="0"/>
              <a:t>Pa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355976" y="1484784"/>
            <a:ext cx="4248472" cy="2677656"/>
          </a:xfrm>
          <a:prstGeom prst="rect">
            <a:avLst/>
          </a:prstGeom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/>
            <a:r>
              <a:rPr lang="cs-CZ" sz="2800" dirty="0" smtClean="0"/>
              <a:t>b) h = 22 cm = 0,22 m</a:t>
            </a:r>
          </a:p>
          <a:p>
            <a:pPr marL="342900" indent="-342900"/>
            <a:r>
              <a:rPr lang="cs-CZ" sz="2800" dirty="0" smtClean="0"/>
              <a:t> 	</a:t>
            </a:r>
            <a:r>
              <a:rPr lang="el-GR" sz="2800" dirty="0" smtClean="0"/>
              <a:t>ρ</a:t>
            </a:r>
            <a:r>
              <a:rPr lang="cs-CZ" sz="2800" dirty="0" smtClean="0"/>
              <a:t> = 13 500 kg/m</a:t>
            </a:r>
            <a:r>
              <a:rPr lang="cs-CZ" sz="2800" baseline="30000" dirty="0" smtClean="0"/>
              <a:t>3</a:t>
            </a:r>
          </a:p>
          <a:p>
            <a:pPr marL="342900" indent="-342900"/>
            <a:r>
              <a:rPr lang="cs-CZ" sz="2800" baseline="30000" dirty="0" smtClean="0"/>
              <a:t>	</a:t>
            </a:r>
            <a:r>
              <a:rPr lang="cs-CZ" sz="2800" u="sng" dirty="0" smtClean="0"/>
              <a:t>g = 10 N/kg</a:t>
            </a:r>
          </a:p>
          <a:p>
            <a:pPr marL="342900" indent="-342900"/>
            <a:r>
              <a:rPr lang="cs-CZ" sz="2800" dirty="0" smtClean="0"/>
              <a:t>	p</a:t>
            </a:r>
            <a:r>
              <a:rPr lang="cs-CZ" sz="2800" baseline="-25000" dirty="0" smtClean="0"/>
              <a:t>h</a:t>
            </a:r>
            <a:r>
              <a:rPr lang="cs-CZ" sz="2800" dirty="0" smtClean="0"/>
              <a:t> = h . </a:t>
            </a:r>
            <a:r>
              <a:rPr lang="el-GR" sz="2800" dirty="0" smtClean="0"/>
              <a:t>ρ</a:t>
            </a:r>
            <a:r>
              <a:rPr lang="cs-CZ" sz="2800" dirty="0" smtClean="0"/>
              <a:t> . g</a:t>
            </a:r>
          </a:p>
          <a:p>
            <a:pPr marL="342900" indent="-342900"/>
            <a:r>
              <a:rPr lang="cs-CZ" sz="2800" dirty="0" smtClean="0"/>
              <a:t>	p</a:t>
            </a:r>
            <a:r>
              <a:rPr lang="cs-CZ" sz="2800" baseline="-25000" dirty="0" smtClean="0"/>
              <a:t>h </a:t>
            </a:r>
            <a:r>
              <a:rPr lang="cs-CZ" sz="2800" dirty="0" smtClean="0"/>
              <a:t> = 0,22 . 13 500 . 10 Pa</a:t>
            </a:r>
          </a:p>
          <a:p>
            <a:pPr marL="342900" indent="-342900"/>
            <a:r>
              <a:rPr lang="cs-CZ" sz="2800" dirty="0" smtClean="0"/>
              <a:t>	p</a:t>
            </a:r>
            <a:r>
              <a:rPr lang="cs-CZ" sz="2800" baseline="-25000" dirty="0" smtClean="0"/>
              <a:t>h  </a:t>
            </a:r>
            <a:r>
              <a:rPr lang="cs-CZ" sz="2800" dirty="0" smtClean="0"/>
              <a:t> = 29 700 </a:t>
            </a:r>
            <a:r>
              <a:rPr lang="cs-CZ" sz="2800" dirty="0" err="1" smtClean="0"/>
              <a:t>Pa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4437112"/>
            <a:ext cx="6336704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/>
            <a:r>
              <a:rPr lang="cs-CZ" sz="2800" dirty="0" smtClean="0"/>
              <a:t>rozdíl tlaků:  29 700 – 13 500 = 16 200 </a:t>
            </a:r>
            <a:r>
              <a:rPr lang="cs-CZ" sz="2800" dirty="0" err="1" smtClean="0"/>
              <a:t>Pa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5229200"/>
            <a:ext cx="9144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Pokud stoupne výška rtuti v trubičce o 12 cm, vzroste tlak </a:t>
            </a:r>
            <a:r>
              <a:rPr lang="cs-CZ" sz="2800" b="1" dirty="0" smtClean="0"/>
              <a:t>          u </a:t>
            </a:r>
            <a:r>
              <a:rPr lang="cs-CZ" sz="2800" b="1" dirty="0" smtClean="0"/>
              <a:t>dna o 16 200 </a:t>
            </a:r>
            <a:r>
              <a:rPr lang="cs-CZ" sz="2800" b="1" dirty="0" err="1" smtClean="0"/>
              <a:t>Pa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7" name="Obdélník 6"/>
          <p:cNvSpPr/>
          <p:nvPr/>
        </p:nvSpPr>
        <p:spPr>
          <a:xfrm>
            <a:off x="0" y="1424818"/>
            <a:ext cx="3951700" cy="2732539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384398" y="1439666"/>
            <a:ext cx="4076034" cy="2732539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81588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6. Ve válcové plastové láhvi je 1 litr lihu s hustotou 800 kg/m</a:t>
            </a:r>
            <a:r>
              <a:rPr lang="cs-CZ" sz="2800" baseline="30000" dirty="0" smtClean="0"/>
              <a:t>3</a:t>
            </a:r>
            <a:r>
              <a:rPr lang="cs-CZ" sz="2800" dirty="0" smtClean="0"/>
              <a:t>. Hladina lihu je ve výšce 22 cm.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Jaká je hmotnost lihu v láhvi?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Urči hydrostatický tlak u dna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2060848"/>
            <a:ext cx="4355976" cy="2677656"/>
          </a:xfrm>
          <a:prstGeom prst="rect">
            <a:avLst/>
          </a:prstGeom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2800" dirty="0" smtClean="0"/>
              <a:t>V = 1 l = 1 dm</a:t>
            </a:r>
            <a:r>
              <a:rPr lang="cs-CZ" sz="2800" baseline="30000" dirty="0" smtClean="0"/>
              <a:t>3</a:t>
            </a:r>
            <a:r>
              <a:rPr lang="cs-CZ" sz="2800" dirty="0" smtClean="0"/>
              <a:t> = 0,001 m</a:t>
            </a:r>
            <a:r>
              <a:rPr lang="cs-CZ" sz="2800" baseline="30000" dirty="0" smtClean="0"/>
              <a:t>3</a:t>
            </a:r>
            <a:endParaRPr lang="cs-CZ" sz="2800" dirty="0" smtClean="0"/>
          </a:p>
          <a:p>
            <a:pPr marL="342900" indent="-342900"/>
            <a:r>
              <a:rPr lang="cs-CZ" sz="2800" dirty="0" smtClean="0"/>
              <a:t> 	</a:t>
            </a:r>
            <a:r>
              <a:rPr lang="el-GR" sz="2800" u="sng" dirty="0" smtClean="0"/>
              <a:t>ρ</a:t>
            </a:r>
            <a:r>
              <a:rPr lang="cs-CZ" sz="2800" u="sng" dirty="0" smtClean="0"/>
              <a:t> = 800 kg/m</a:t>
            </a:r>
            <a:r>
              <a:rPr lang="cs-CZ" sz="2800" u="sng" baseline="30000" dirty="0" smtClean="0"/>
              <a:t>3</a:t>
            </a:r>
          </a:p>
          <a:p>
            <a:pPr marL="342900" indent="-342900"/>
            <a:r>
              <a:rPr lang="cs-CZ" sz="2800" baseline="30000" dirty="0" smtClean="0"/>
              <a:t>	</a:t>
            </a:r>
            <a:r>
              <a:rPr lang="cs-CZ" sz="2800" dirty="0" smtClean="0"/>
              <a:t>m = ? kg</a:t>
            </a:r>
            <a:endParaRPr lang="cs-CZ" sz="2800" u="sng" dirty="0" smtClean="0"/>
          </a:p>
          <a:p>
            <a:pPr marL="342900" indent="-342900"/>
            <a:r>
              <a:rPr lang="cs-CZ" sz="2800" dirty="0" smtClean="0"/>
              <a:t>	m = </a:t>
            </a:r>
            <a:r>
              <a:rPr lang="el-GR" sz="2800" dirty="0" smtClean="0"/>
              <a:t>ρ</a:t>
            </a:r>
            <a:r>
              <a:rPr lang="cs-CZ" sz="2800" dirty="0" smtClean="0"/>
              <a:t> . V</a:t>
            </a:r>
          </a:p>
          <a:p>
            <a:pPr marL="342900" indent="-342900"/>
            <a:r>
              <a:rPr lang="cs-CZ" sz="2800" dirty="0" smtClean="0"/>
              <a:t>	m</a:t>
            </a:r>
            <a:r>
              <a:rPr lang="cs-CZ" sz="2800" baseline="-25000" dirty="0" smtClean="0"/>
              <a:t> </a:t>
            </a:r>
            <a:r>
              <a:rPr lang="cs-CZ" sz="2800" dirty="0" smtClean="0"/>
              <a:t> = 800 . 0,001 kg</a:t>
            </a:r>
          </a:p>
          <a:p>
            <a:pPr marL="342900" indent="-342900"/>
            <a:r>
              <a:rPr lang="cs-CZ" sz="2800" dirty="0" smtClean="0"/>
              <a:t>	m</a:t>
            </a:r>
            <a:r>
              <a:rPr lang="cs-CZ" sz="2800" baseline="-25000" dirty="0" smtClean="0"/>
              <a:t> </a:t>
            </a:r>
            <a:r>
              <a:rPr lang="cs-CZ" sz="2800" dirty="0" smtClean="0"/>
              <a:t> = 0,8 kg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07496" y="2060848"/>
            <a:ext cx="4536504" cy="2677656"/>
          </a:xfrm>
          <a:prstGeom prst="rect">
            <a:avLst/>
          </a:prstGeom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/>
            <a:r>
              <a:rPr lang="cs-CZ" sz="2800" dirty="0" smtClean="0"/>
              <a:t>b) h = 22 cm = 0,22 m</a:t>
            </a:r>
          </a:p>
          <a:p>
            <a:pPr marL="342900" indent="-342900"/>
            <a:r>
              <a:rPr lang="cs-CZ" sz="2800" dirty="0" smtClean="0"/>
              <a:t> 	</a:t>
            </a:r>
            <a:r>
              <a:rPr lang="el-GR" sz="2800" dirty="0" smtClean="0"/>
              <a:t>ρ</a:t>
            </a:r>
            <a:r>
              <a:rPr lang="cs-CZ" sz="2800" dirty="0" smtClean="0"/>
              <a:t> = 800 kg/m</a:t>
            </a:r>
            <a:r>
              <a:rPr lang="cs-CZ" sz="2800" baseline="30000" dirty="0" smtClean="0"/>
              <a:t>3</a:t>
            </a:r>
          </a:p>
          <a:p>
            <a:pPr marL="342900" indent="-342900"/>
            <a:r>
              <a:rPr lang="cs-CZ" sz="2800" baseline="30000" dirty="0" smtClean="0"/>
              <a:t>	</a:t>
            </a:r>
            <a:r>
              <a:rPr lang="cs-CZ" sz="2800" u="sng" dirty="0" smtClean="0"/>
              <a:t>g = 10 N/kg</a:t>
            </a:r>
          </a:p>
          <a:p>
            <a:pPr marL="342900" indent="-342900"/>
            <a:r>
              <a:rPr lang="cs-CZ" sz="2800" dirty="0" smtClean="0"/>
              <a:t>	p</a:t>
            </a:r>
            <a:r>
              <a:rPr lang="cs-CZ" sz="2800" baseline="-25000" dirty="0" smtClean="0"/>
              <a:t>h</a:t>
            </a:r>
            <a:r>
              <a:rPr lang="cs-CZ" sz="2800" dirty="0" smtClean="0"/>
              <a:t> = h . </a:t>
            </a:r>
            <a:r>
              <a:rPr lang="el-GR" sz="2800" dirty="0" smtClean="0"/>
              <a:t>ρ</a:t>
            </a:r>
            <a:r>
              <a:rPr lang="cs-CZ" sz="2800" dirty="0" smtClean="0"/>
              <a:t> . g</a:t>
            </a:r>
          </a:p>
          <a:p>
            <a:pPr marL="342900" indent="-342900"/>
            <a:r>
              <a:rPr lang="cs-CZ" sz="2800" dirty="0" smtClean="0"/>
              <a:t>	p</a:t>
            </a:r>
            <a:r>
              <a:rPr lang="cs-CZ" sz="2800" baseline="-25000" dirty="0" smtClean="0"/>
              <a:t>h </a:t>
            </a:r>
            <a:r>
              <a:rPr lang="cs-CZ" sz="2800" dirty="0" smtClean="0"/>
              <a:t> = 0,22 . 800 . 10 Pa</a:t>
            </a:r>
          </a:p>
          <a:p>
            <a:pPr marL="342900" indent="-342900"/>
            <a:r>
              <a:rPr lang="cs-CZ" sz="2800" dirty="0" smtClean="0"/>
              <a:t>	p</a:t>
            </a:r>
            <a:r>
              <a:rPr lang="cs-CZ" sz="2800" baseline="-25000" dirty="0" smtClean="0"/>
              <a:t>h  </a:t>
            </a:r>
            <a:r>
              <a:rPr lang="cs-CZ" sz="2800" dirty="0" smtClean="0"/>
              <a:t> = 1 760 </a:t>
            </a:r>
            <a:r>
              <a:rPr lang="cs-CZ" sz="2800" dirty="0" err="1" smtClean="0"/>
              <a:t>Pa</a:t>
            </a:r>
            <a:r>
              <a:rPr lang="cs-CZ" sz="2800" dirty="0" smtClean="0"/>
              <a:t> = 1,76 </a:t>
            </a:r>
            <a:r>
              <a:rPr lang="cs-CZ" sz="2800" dirty="0" err="1" smtClean="0"/>
              <a:t>kPa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5301208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Hmotnost lihu v láhvi je 0,8 kg. </a:t>
            </a:r>
          </a:p>
          <a:p>
            <a:r>
              <a:rPr lang="cs-CZ" sz="2400" b="1" dirty="0" smtClean="0"/>
              <a:t>Tlak u dna láhve je 1,76 </a:t>
            </a:r>
            <a:r>
              <a:rPr lang="cs-CZ" sz="2400" b="1" dirty="0" err="1" smtClean="0"/>
              <a:t>kPa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0" y="2005965"/>
            <a:ext cx="4211960" cy="2863195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572000" y="2005965"/>
            <a:ext cx="4211960" cy="2863195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err="1" smtClean="0"/>
              <a:t>Mgr.RAUNER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7 učebnice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2005. 136 s. ISBN 80-7238-431-7.</a:t>
            </a:r>
          </a:p>
          <a:p>
            <a:r>
              <a:rPr lang="cs-CZ" dirty="0" err="1" smtClean="0"/>
              <a:t>Mgr.RAUNER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7 pracovní sešit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2005. 64 s. ISBN 80-7238-432-5. </a:t>
            </a:r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0" y="5934670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Vytvořeno jako DUM do předmětu fyzika na ZŠ Studentská 895, Mnichovo Hradiště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600</Words>
  <Application>Microsoft Office PowerPoint</Application>
  <PresentationFormat>Předvádění na obrazovce (4:3)</PresentationFormat>
  <Paragraphs>101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15</cp:revision>
  <dcterms:modified xsi:type="dcterms:W3CDTF">2012-05-20T11:38:55Z</dcterms:modified>
</cp:coreProperties>
</file>