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492896"/>
            <a:ext cx="9144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>
                <a:solidFill>
                  <a:srgbClr val="FF0000"/>
                </a:solidFill>
              </a:rPr>
              <a:t>VZTLAKOVÁ SÍLA</a:t>
            </a:r>
            <a:endParaRPr lang="cs-CZ" sz="8000" b="1" dirty="0">
              <a:solidFill>
                <a:srgbClr val="FF0000"/>
              </a:solidFill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83768" y="4365104"/>
            <a:ext cx="41399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VY_32_INOVACE_29_</a:t>
            </a:r>
            <a:r>
              <a:rPr lang="cs-CZ" dirty="0" err="1" smtClean="0"/>
              <a:t>Vztlakova</a:t>
            </a:r>
            <a:r>
              <a:rPr lang="cs-CZ" dirty="0" smtClean="0"/>
              <a:t>_sila_</a:t>
            </a:r>
            <a:r>
              <a:rPr lang="cs-CZ" dirty="0" err="1" smtClean="0"/>
              <a:t>ulohy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Opakování:</a:t>
            </a:r>
          </a:p>
          <a:p>
            <a:r>
              <a:rPr lang="cs-CZ" sz="2800" dirty="0" smtClean="0"/>
              <a:t>Jaké dvě síly působí na těleso ponořené do kapaliny?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060848"/>
            <a:ext cx="2880320" cy="44804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755576" y="954107"/>
            <a:ext cx="75608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Gravitační svisle dolů, vztlaková svisle vzhůru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-7137" y="1586409"/>
            <a:ext cx="5940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je značka vztlakové síly?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7180" y="2057369"/>
            <a:ext cx="755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vz</a:t>
            </a:r>
            <a:endParaRPr lang="cs-CZ" sz="2800" b="1" baseline="-25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-4936" y="2584387"/>
            <a:ext cx="55546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čem závisí velikost vztlakové síly?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3124" y="3083463"/>
            <a:ext cx="48965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hustotě kapaliny a objemu ponořené části tělesa</a:t>
            </a:r>
            <a:endParaRPr lang="cs-CZ" sz="2800" b="1" baseline="-25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4153794"/>
            <a:ext cx="5652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jakého vzorce vypočítáme velikost vztlakové síly?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28192" y="5445224"/>
            <a:ext cx="220364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F</a:t>
            </a:r>
            <a:r>
              <a:rPr lang="cs-CZ" sz="2800" b="1" baseline="-25000" dirty="0" err="1" smtClean="0">
                <a:solidFill>
                  <a:srgbClr val="FF0000"/>
                </a:solidFill>
              </a:rPr>
              <a:t>vz</a:t>
            </a:r>
            <a:r>
              <a:rPr lang="cs-CZ" sz="2800" b="1" dirty="0" smtClean="0">
                <a:solidFill>
                  <a:srgbClr val="FF0000"/>
                </a:solidFill>
              </a:rPr>
              <a:t> = V . </a:t>
            </a:r>
            <a:r>
              <a:rPr lang="el-GR" sz="2800" b="1" dirty="0" smtClean="0">
                <a:solidFill>
                  <a:srgbClr val="FF0000"/>
                </a:solidFill>
              </a:rPr>
              <a:t>ρ</a:t>
            </a:r>
            <a:r>
              <a:rPr lang="cs-CZ" sz="2800" b="1" dirty="0" smtClean="0">
                <a:solidFill>
                  <a:srgbClr val="FF0000"/>
                </a:solidFill>
              </a:rPr>
              <a:t> . g</a:t>
            </a:r>
            <a:endParaRPr lang="cs-CZ" sz="2800" b="1" baseline="-25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Zapiš vzorec pro výpočet vztlakové síly do pyramidy.</a:t>
            </a:r>
            <a:endParaRPr lang="cs-CZ" sz="2800" dirty="0"/>
          </a:p>
        </p:txBody>
      </p:sp>
      <p:grpSp>
        <p:nvGrpSpPr>
          <p:cNvPr id="8" name="Skupina 7"/>
          <p:cNvGrpSpPr/>
          <p:nvPr/>
        </p:nvGrpSpPr>
        <p:grpSpPr>
          <a:xfrm>
            <a:off x="395536" y="1124744"/>
            <a:ext cx="2304256" cy="1728192"/>
            <a:chOff x="2411760" y="836712"/>
            <a:chExt cx="2304256" cy="1728192"/>
          </a:xfrm>
        </p:grpSpPr>
        <p:sp>
          <p:nvSpPr>
            <p:cNvPr id="3" name="Rovnoramenný trojúhelník 2"/>
            <p:cNvSpPr/>
            <p:nvPr/>
          </p:nvSpPr>
          <p:spPr>
            <a:xfrm>
              <a:off x="2411760" y="836712"/>
              <a:ext cx="2304256" cy="1728192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ovací čára 4"/>
            <p:cNvCxnSpPr/>
            <p:nvPr/>
          </p:nvCxnSpPr>
          <p:spPr>
            <a:xfrm>
              <a:off x="2915816" y="1844824"/>
              <a:ext cx="129614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TextovéPole 5"/>
            <p:cNvSpPr txBox="1"/>
            <p:nvPr/>
          </p:nvSpPr>
          <p:spPr>
            <a:xfrm>
              <a:off x="3275856" y="1268760"/>
              <a:ext cx="50405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err="1" smtClean="0"/>
                <a:t>F</a:t>
              </a:r>
              <a:r>
                <a:rPr lang="cs-CZ" sz="2400" b="1" baseline="-25000" dirty="0" err="1" smtClean="0"/>
                <a:t>vz</a:t>
              </a:r>
              <a:endParaRPr lang="cs-CZ" sz="24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987824" y="1988840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/>
                <a:t>V . </a:t>
              </a:r>
              <a:r>
                <a:rPr lang="el-GR" sz="2400" b="1" dirty="0" smtClean="0"/>
                <a:t>ρ</a:t>
              </a:r>
              <a:r>
                <a:rPr lang="cs-CZ" sz="2400" b="1" dirty="0" smtClean="0"/>
                <a:t> . g</a:t>
              </a:r>
              <a:endParaRPr lang="cs-CZ" sz="2400" b="1" dirty="0"/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0" y="54868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Odvoď vzorce pro výpočet objemu a hustoty kapaliny.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059832" y="1268760"/>
            <a:ext cx="547260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Objem: </a:t>
            </a:r>
            <a:r>
              <a:rPr lang="cs-CZ" sz="2800" dirty="0" smtClean="0"/>
              <a:t>V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: (</a:t>
            </a:r>
            <a:r>
              <a:rPr lang="el-GR" sz="2800" dirty="0" smtClean="0"/>
              <a:t>ρ</a:t>
            </a:r>
            <a:r>
              <a:rPr lang="cs-CZ" sz="2800" dirty="0" smtClean="0"/>
              <a:t> . g)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Hustota: </a:t>
            </a:r>
            <a:r>
              <a:rPr lang="el-GR" sz="2800" dirty="0" smtClean="0"/>
              <a:t>ρ</a:t>
            </a:r>
            <a:r>
              <a:rPr lang="cs-CZ" sz="2800" dirty="0" smtClean="0"/>
              <a:t> =</a:t>
            </a:r>
            <a:r>
              <a:rPr lang="cs-CZ" sz="2800" b="1" dirty="0" smtClean="0"/>
              <a:t>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: (V . g)</a:t>
            </a:r>
            <a:endParaRPr lang="cs-CZ" sz="2800" b="1" dirty="0" smtClean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3284984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Doplň do tabulky chybějící údaje:</a:t>
            </a:r>
            <a:endParaRPr lang="cs-CZ" sz="2800" dirty="0"/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0" y="4221088"/>
          <a:ext cx="666023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6466"/>
                <a:gridCol w="1023286"/>
                <a:gridCol w="1368152"/>
                <a:gridCol w="1512168"/>
                <a:gridCol w="144016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solidFill>
                            <a:schemeClr val="tx1"/>
                          </a:solidFill>
                        </a:rPr>
                        <a:t>F</a:t>
                      </a:r>
                      <a:r>
                        <a:rPr lang="cs-CZ" sz="2400" baseline="-25000" dirty="0" err="1" smtClean="0">
                          <a:solidFill>
                            <a:schemeClr val="tx1"/>
                          </a:solidFill>
                        </a:rPr>
                        <a:t>vz</a:t>
                      </a:r>
                      <a:r>
                        <a:rPr lang="cs-CZ" sz="2400" baseline="-2500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(N)</a:t>
                      </a:r>
                      <a:endParaRPr lang="cs-CZ" sz="2400" baseline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l-GR" sz="2400" dirty="0" smtClean="0">
                          <a:solidFill>
                            <a:schemeClr val="tx1"/>
                          </a:solidFill>
                        </a:rPr>
                        <a:t>ρ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(kg/m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g (N/kg)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20 dm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1030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800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1 000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3.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67 500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0,5 m</a:t>
                      </a:r>
                      <a:r>
                        <a:rPr lang="cs-CZ" sz="2400" baseline="30000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3995936" y="55892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13 500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475656" y="465313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206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55776" y="515719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0,08 m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1" grpId="0" animBg="1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Dospělý muž má objem asi 0,075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. Jak velká vztlaková síla na něho působí, ponoří-li se zcela do vody?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67322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dirty="0" smtClean="0"/>
              <a:t>V = 0,075 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dirty="0" err="1" smtClean="0"/>
              <a:t>ρ</a:t>
            </a:r>
            <a:r>
              <a:rPr lang="cs-CZ" sz="2800" baseline="-25000" dirty="0" err="1" smtClean="0"/>
              <a:t>k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u="sng" dirty="0" smtClean="0"/>
              <a:t>g = 10 N/kg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? N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V . ρ . 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0,075 . 1 000 . 10 N</a:t>
            </a:r>
          </a:p>
          <a:p>
            <a:pPr marL="457200" indent="-457200"/>
            <a:r>
              <a:rPr lang="cs-CZ" sz="2800" b="1" dirty="0" err="1" smtClean="0"/>
              <a:t>F</a:t>
            </a:r>
            <a:r>
              <a:rPr lang="cs-CZ" sz="2800" b="1" baseline="-25000" dirty="0" err="1" smtClean="0"/>
              <a:t>vz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750 N</a:t>
            </a:r>
          </a:p>
          <a:p>
            <a:pPr marL="457200" indent="-457200"/>
            <a:endParaRPr lang="cs-CZ" sz="2800" b="1" dirty="0" smtClean="0"/>
          </a:p>
          <a:p>
            <a:pPr marL="457200" indent="-457200"/>
            <a:r>
              <a:rPr lang="cs-CZ" sz="2800" b="1" dirty="0" smtClean="0"/>
              <a:t>Na muže působí vztlaková síla 750 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závaží ponořené do vody působí vztlaková síla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0,6 N. Urči objem závaží.</a:t>
            </a:r>
            <a:endParaRPr lang="cs-CZ" sz="2800" baseline="-25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24744"/>
            <a:ext cx="67322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0,6 N</a:t>
            </a:r>
          </a:p>
          <a:p>
            <a:pPr marL="457200" indent="-457200"/>
            <a:r>
              <a:rPr lang="cs-CZ" sz="2800" dirty="0" err="1" smtClean="0"/>
              <a:t>ρ</a:t>
            </a:r>
            <a:r>
              <a:rPr lang="cs-CZ" sz="2800" baseline="-25000" dirty="0" err="1" smtClean="0"/>
              <a:t>k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u="sng" dirty="0" smtClean="0"/>
              <a:t>g = 10 N/kg</a:t>
            </a:r>
          </a:p>
          <a:p>
            <a:pPr marL="457200" indent="-457200"/>
            <a:r>
              <a:rPr lang="cs-CZ" sz="2800" dirty="0" smtClean="0"/>
              <a:t>V = ? 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dirty="0" smtClean="0"/>
              <a:t>V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: (ρ . g)</a:t>
            </a:r>
          </a:p>
          <a:p>
            <a:pPr marL="457200" indent="-457200"/>
            <a:r>
              <a:rPr lang="cs-CZ" sz="2800" dirty="0" smtClean="0"/>
              <a:t>V = 0,6 : (1 000 . 10) cm</a:t>
            </a:r>
            <a:r>
              <a:rPr lang="cs-CZ" sz="2800" baseline="30000" dirty="0" smtClean="0"/>
              <a:t>3</a:t>
            </a:r>
            <a:endParaRPr lang="cs-CZ" sz="2800" dirty="0" smtClean="0"/>
          </a:p>
          <a:p>
            <a:pPr marL="457200" indent="-457200"/>
            <a:r>
              <a:rPr lang="cs-CZ" sz="2800" b="1" dirty="0" smtClean="0"/>
              <a:t>V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0,000 06 m</a:t>
            </a:r>
            <a:r>
              <a:rPr lang="cs-CZ" sz="2800" b="1" baseline="30000" dirty="0" smtClean="0"/>
              <a:t>3</a:t>
            </a:r>
            <a:r>
              <a:rPr lang="cs-CZ" sz="2800" b="1" dirty="0" smtClean="0"/>
              <a:t> = 0,06 dm</a:t>
            </a:r>
            <a:r>
              <a:rPr lang="cs-CZ" sz="2800" b="1" baseline="30000" dirty="0" smtClean="0"/>
              <a:t>3</a:t>
            </a:r>
            <a:r>
              <a:rPr lang="cs-CZ" sz="2800" b="1" dirty="0" smtClean="0"/>
              <a:t> = 60 cm</a:t>
            </a:r>
            <a:r>
              <a:rPr lang="cs-CZ" sz="2800" b="1" baseline="30000" dirty="0" smtClean="0"/>
              <a:t>3</a:t>
            </a:r>
            <a:endParaRPr lang="cs-CZ" sz="2800" b="1" dirty="0" smtClean="0"/>
          </a:p>
          <a:p>
            <a:pPr marL="457200" indent="-457200"/>
            <a:endParaRPr lang="cs-CZ" sz="2800" b="1" dirty="0" smtClean="0"/>
          </a:p>
          <a:p>
            <a:pPr marL="457200" indent="-457200"/>
            <a:r>
              <a:rPr lang="cs-CZ" sz="2800" b="1" dirty="0" smtClean="0"/>
              <a:t>Objem závaží je 60 cm</a:t>
            </a:r>
            <a:r>
              <a:rPr lang="cs-CZ" sz="2800" b="1" baseline="30000" dirty="0" smtClean="0"/>
              <a:t>3</a:t>
            </a:r>
            <a:r>
              <a:rPr lang="cs-CZ" sz="2800" b="1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38499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Vypočti, jak velká vztlaková síla působí ve vodě na zcela ponořenou železnou krychli o hraně délky 15 cm. Jaká je výsledná síla působící na krychli? Hustoty najdi v tabulkách.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84995"/>
            <a:ext cx="67322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u="sng" dirty="0" smtClean="0">
                <a:solidFill>
                  <a:srgbClr val="FF0000"/>
                </a:solidFill>
              </a:rPr>
              <a:t>vztlaková síla:</a:t>
            </a:r>
          </a:p>
          <a:p>
            <a:pPr marL="457200" indent="-457200"/>
            <a:r>
              <a:rPr lang="cs-CZ" sz="2400" dirty="0" smtClean="0"/>
              <a:t>V = a . a . a = 15 . 15 . 15 = 3 375 cm</a:t>
            </a:r>
            <a:r>
              <a:rPr lang="cs-CZ" sz="2400" baseline="30000" dirty="0" smtClean="0"/>
              <a:t>3 </a:t>
            </a:r>
            <a:r>
              <a:rPr lang="cs-CZ" sz="2400" dirty="0" smtClean="0"/>
              <a:t>= 0,003 375 m</a:t>
            </a:r>
            <a:r>
              <a:rPr lang="cs-CZ" sz="2400" baseline="30000" dirty="0" smtClean="0"/>
              <a:t>3</a:t>
            </a:r>
          </a:p>
          <a:p>
            <a:pPr marL="457200" indent="-457200"/>
            <a:r>
              <a:rPr lang="cs-CZ" sz="2400" dirty="0" err="1" smtClean="0"/>
              <a:t>ρ</a:t>
            </a:r>
            <a:r>
              <a:rPr lang="cs-CZ" sz="2400" baseline="-25000" dirty="0" err="1" smtClean="0"/>
              <a:t>k</a:t>
            </a:r>
            <a:r>
              <a:rPr lang="cs-CZ" sz="2400" dirty="0" smtClean="0"/>
              <a:t> = 1 000 kg/m</a:t>
            </a:r>
            <a:r>
              <a:rPr lang="cs-CZ" sz="2400" baseline="30000" dirty="0" smtClean="0"/>
              <a:t>3</a:t>
            </a:r>
          </a:p>
          <a:p>
            <a:pPr marL="457200" indent="-457200"/>
            <a:r>
              <a:rPr lang="cs-CZ" sz="2400" u="sng" dirty="0" smtClean="0"/>
              <a:t>g = 10 N/kg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r>
              <a:rPr lang="cs-CZ" sz="2400" dirty="0" smtClean="0"/>
              <a:t> = ? N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r>
              <a:rPr lang="cs-CZ" sz="2400" dirty="0" smtClean="0"/>
              <a:t> = V . ρ . g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r>
              <a:rPr lang="cs-CZ" sz="2400" dirty="0" smtClean="0"/>
              <a:t> = 0,003 375 . 1 000 . 10 N</a:t>
            </a:r>
          </a:p>
          <a:p>
            <a:pPr marL="457200" indent="-457200"/>
            <a:r>
              <a:rPr lang="cs-CZ" sz="2400" b="1" dirty="0" err="1" smtClean="0"/>
              <a:t>F</a:t>
            </a:r>
            <a:r>
              <a:rPr lang="cs-CZ" sz="2400" b="1" baseline="-25000" dirty="0" err="1" smtClean="0"/>
              <a:t>vz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= 33,75 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96136" y="2060848"/>
            <a:ext cx="33478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u="sng" dirty="0" smtClean="0">
                <a:solidFill>
                  <a:srgbClr val="FF0000"/>
                </a:solidFill>
              </a:rPr>
              <a:t>b) gravitační síla:</a:t>
            </a:r>
          </a:p>
          <a:p>
            <a:pPr marL="457200" indent="-457200"/>
            <a:r>
              <a:rPr lang="cs-CZ" sz="2400" dirty="0" smtClean="0"/>
              <a:t>m = </a:t>
            </a:r>
            <a:r>
              <a:rPr lang="el-GR" sz="2400" dirty="0" smtClean="0"/>
              <a:t>ρ</a:t>
            </a:r>
            <a:r>
              <a:rPr lang="cs-CZ" sz="2400" dirty="0" smtClean="0"/>
              <a:t> . V </a:t>
            </a:r>
          </a:p>
          <a:p>
            <a:pPr marL="457200" indent="-457200"/>
            <a:r>
              <a:rPr lang="cs-CZ" sz="2400" dirty="0" smtClean="0"/>
              <a:t>m = 7 870 . 0,003 375 kg </a:t>
            </a:r>
          </a:p>
          <a:p>
            <a:pPr marL="457200" indent="-457200"/>
            <a:r>
              <a:rPr lang="cs-CZ" sz="2400" dirty="0" smtClean="0"/>
              <a:t>m  = 26,56 kg </a:t>
            </a:r>
            <a:endParaRPr lang="cs-CZ" sz="2400" baseline="30000" dirty="0" smtClean="0"/>
          </a:p>
          <a:p>
            <a:pPr marL="457200" indent="-457200"/>
            <a:r>
              <a:rPr lang="cs-CZ" sz="2400" u="sng" dirty="0" smtClean="0"/>
              <a:t>g = 10 N/kg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= ? N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= m . g</a:t>
            </a:r>
          </a:p>
          <a:p>
            <a:pPr marL="457200" indent="-457200"/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= 26,56 . 10 N</a:t>
            </a:r>
          </a:p>
          <a:p>
            <a:pPr marL="457200" indent="-457200"/>
            <a:r>
              <a:rPr lang="cs-CZ" sz="2400" b="1" dirty="0" err="1" smtClean="0"/>
              <a:t>F</a:t>
            </a:r>
            <a:r>
              <a:rPr lang="cs-CZ" sz="2400" b="1" baseline="-25000" dirty="0" err="1" smtClean="0"/>
              <a:t>g</a:t>
            </a:r>
            <a:r>
              <a:rPr lang="cs-CZ" sz="2400" b="1" baseline="-25000" dirty="0" smtClean="0"/>
              <a:t> </a:t>
            </a:r>
            <a:r>
              <a:rPr lang="cs-CZ" sz="2400" b="1" dirty="0" smtClean="0"/>
              <a:t>= 265,6 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102" y="4692338"/>
            <a:ext cx="4139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Výsledná síla: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F =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g</a:t>
            </a:r>
            <a:r>
              <a:rPr lang="cs-CZ" sz="2400" dirty="0" smtClean="0"/>
              <a:t> –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endParaRPr lang="cs-CZ" sz="2400" baseline="-25000" dirty="0" smtClean="0"/>
          </a:p>
          <a:p>
            <a:r>
              <a:rPr lang="cs-CZ" sz="2400" baseline="-25000" dirty="0" smtClean="0"/>
              <a:t>	</a:t>
            </a:r>
            <a:r>
              <a:rPr lang="cs-CZ" sz="2400" dirty="0" smtClean="0"/>
              <a:t>F = 265,6 – 33,75 N</a:t>
            </a:r>
          </a:p>
          <a:p>
            <a:r>
              <a:rPr lang="cs-CZ" sz="2400" b="1" dirty="0" smtClean="0"/>
              <a:t>	F = 231,85 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330" y="6370387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 železnou krychli ve vodě působí výsledná síla 231,85 N.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95410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Jak velkou silou zdvihneš kámen zcela ponořený ve vodě, je-li jeho hmotnost 14,5 kg a objem 5,5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54107"/>
            <a:ext cx="435597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800" b="1" u="sng" dirty="0" smtClean="0">
                <a:solidFill>
                  <a:srgbClr val="FF0000"/>
                </a:solidFill>
              </a:rPr>
              <a:t>vztlaková síla:</a:t>
            </a:r>
          </a:p>
          <a:p>
            <a:pPr marL="457200" indent="-457200"/>
            <a:r>
              <a:rPr lang="cs-CZ" sz="2800" dirty="0" smtClean="0"/>
              <a:t>V = 5,5 dm</a:t>
            </a:r>
            <a:r>
              <a:rPr lang="cs-CZ" sz="2800" baseline="30000" dirty="0" smtClean="0"/>
              <a:t>3 </a:t>
            </a:r>
            <a:r>
              <a:rPr lang="cs-CZ" sz="2800" dirty="0" smtClean="0"/>
              <a:t>= 0,0055 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dirty="0" err="1" smtClean="0"/>
              <a:t>ρ</a:t>
            </a:r>
            <a:r>
              <a:rPr lang="cs-CZ" sz="2800" baseline="-25000" dirty="0" err="1" smtClean="0"/>
              <a:t>k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</a:p>
          <a:p>
            <a:pPr marL="457200" indent="-457200"/>
            <a:r>
              <a:rPr lang="cs-CZ" sz="2800" u="sng" dirty="0" smtClean="0"/>
              <a:t>g = 10 N/kg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? N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V . ρ . 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= 0,0055 . 1 000 . 10 N</a:t>
            </a:r>
          </a:p>
          <a:p>
            <a:pPr marL="457200" indent="-457200"/>
            <a:r>
              <a:rPr lang="cs-CZ" sz="2800" b="1" dirty="0" err="1" smtClean="0"/>
              <a:t>F</a:t>
            </a:r>
            <a:r>
              <a:rPr lang="cs-CZ" sz="2800" b="1" baseline="-25000" dirty="0" err="1" smtClean="0"/>
              <a:t>vz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55 N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8024" y="954107"/>
            <a:ext cx="29523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800" b="1" u="sng" dirty="0" smtClean="0">
                <a:solidFill>
                  <a:srgbClr val="FF0000"/>
                </a:solidFill>
              </a:rPr>
              <a:t>b) gravitační síla:</a:t>
            </a:r>
          </a:p>
          <a:p>
            <a:pPr marL="457200" indent="-457200"/>
            <a:r>
              <a:rPr lang="cs-CZ" sz="2800" dirty="0" smtClean="0"/>
              <a:t>m = 14,5 kg</a:t>
            </a:r>
          </a:p>
          <a:p>
            <a:pPr marL="457200" indent="-457200"/>
            <a:r>
              <a:rPr lang="cs-CZ" sz="2800" u="sng" dirty="0" smtClean="0"/>
              <a:t>g = 10 N/kg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= ? N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= m . g</a:t>
            </a:r>
          </a:p>
          <a:p>
            <a:pPr marL="457200" indent="-457200"/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= 14,5 . 10 N</a:t>
            </a:r>
          </a:p>
          <a:p>
            <a:pPr marL="457200" indent="-457200"/>
            <a:r>
              <a:rPr lang="cs-CZ" sz="2800" b="1" dirty="0" err="1" smtClean="0"/>
              <a:t>F</a:t>
            </a:r>
            <a:r>
              <a:rPr lang="cs-CZ" sz="2800" b="1" baseline="-25000" dirty="0" err="1" smtClean="0"/>
              <a:t>g</a:t>
            </a:r>
            <a:r>
              <a:rPr lang="cs-CZ" sz="2800" b="1" baseline="-25000" dirty="0" smtClean="0"/>
              <a:t> </a:t>
            </a:r>
            <a:r>
              <a:rPr lang="cs-CZ" sz="2800" b="1" dirty="0" smtClean="0"/>
              <a:t>= 145 N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4512410"/>
            <a:ext cx="41399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Výsledná síla: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	</a:t>
            </a:r>
            <a:r>
              <a:rPr lang="cs-CZ" sz="2800" dirty="0" smtClean="0"/>
              <a:t>F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–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endParaRPr lang="cs-CZ" sz="2800" baseline="-25000" dirty="0" smtClean="0"/>
          </a:p>
          <a:p>
            <a:r>
              <a:rPr lang="cs-CZ" sz="2800" baseline="-25000" dirty="0" smtClean="0"/>
              <a:t>	</a:t>
            </a:r>
            <a:r>
              <a:rPr lang="cs-CZ" sz="2800" dirty="0" smtClean="0"/>
              <a:t>F = 145 – 55 N</a:t>
            </a:r>
          </a:p>
          <a:p>
            <a:r>
              <a:rPr lang="cs-CZ" sz="2800" b="1" dirty="0" smtClean="0"/>
              <a:t>	F = 90 N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503" y="633478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Kámen zdvihnu silou 90 N.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</a:t>
            </a:r>
            <a:r>
              <a:rPr lang="cs-CZ" dirty="0" smtClean="0"/>
              <a:t>:</a:t>
            </a:r>
          </a:p>
          <a:p>
            <a:r>
              <a:rPr lang="cs-CZ" dirty="0" smtClean="0"/>
              <a:t>Obrázek – </a:t>
            </a:r>
            <a:r>
              <a:rPr lang="cs-CZ" dirty="0" err="1" smtClean="0"/>
              <a:t>sken</a:t>
            </a:r>
            <a:r>
              <a:rPr lang="cs-CZ" dirty="0" smtClean="0"/>
              <a:t> </a:t>
            </a:r>
            <a:r>
              <a:rPr lang="cs-CZ" smtClean="0"/>
              <a:t>z učebnice:</a:t>
            </a:r>
            <a:endParaRPr lang="cs-CZ" dirty="0" smtClean="0"/>
          </a:p>
          <a:p>
            <a:r>
              <a:rPr lang="cs-CZ" dirty="0" smtClean="0"/>
              <a:t>PaedDr. BOHUNĚK, Jiří. </a:t>
            </a:r>
            <a:r>
              <a:rPr lang="cs-CZ" i="1" dirty="0" smtClean="0"/>
              <a:t>Sbírka úloh z fyziky pro ZŠ 2.díl</a:t>
            </a:r>
            <a:r>
              <a:rPr lang="cs-CZ" dirty="0" smtClean="0"/>
              <a:t>. Praha : Galaxie, 1993. 157 s.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583</Words>
  <Application>Microsoft Office PowerPoint</Application>
  <PresentationFormat>Předvádění na obrazovce (4:3)</PresentationFormat>
  <Paragraphs>111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36</cp:revision>
  <dcterms:modified xsi:type="dcterms:W3CDTF">2012-05-20T11:51:10Z</dcterms:modified>
</cp:coreProperties>
</file>