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boat.cz/tech/ponor/flash/ponor.html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uboat.cz/tech/ponor/flash/ponor.html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0" y="2967335"/>
            <a:ext cx="91440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Chování těles v kapalině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23728" y="4365104"/>
            <a:ext cx="482453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VY_32_INOVACE_30_</a:t>
            </a:r>
            <a:r>
              <a:rPr lang="cs-CZ" dirty="0" err="1" smtClean="0"/>
              <a:t>Chovani</a:t>
            </a:r>
            <a:r>
              <a:rPr lang="cs-CZ" dirty="0" smtClean="0"/>
              <a:t>_</a:t>
            </a:r>
            <a:r>
              <a:rPr lang="cs-CZ" dirty="0" err="1" smtClean="0"/>
              <a:t>teles</a:t>
            </a:r>
            <a:r>
              <a:rPr lang="cs-CZ" dirty="0" smtClean="0"/>
              <a:t>_v_</a:t>
            </a:r>
            <a:r>
              <a:rPr lang="cs-CZ" dirty="0" err="1" smtClean="0"/>
              <a:t>kapaline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archimeduvzakon.chytrak.cz/_images/06_obrazek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150494"/>
            <a:ext cx="2286016" cy="292431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591237" y="116632"/>
            <a:ext cx="5960704" cy="138499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Na těleso v kapalině působí dvě síly:</a:t>
            </a:r>
          </a:p>
          <a:p>
            <a:r>
              <a:rPr lang="cs-CZ" sz="2800" dirty="0" smtClean="0"/>
              <a:t>	-</a:t>
            </a:r>
            <a:r>
              <a:rPr lang="cs-CZ" sz="2800" b="1" dirty="0" smtClean="0">
                <a:solidFill>
                  <a:srgbClr val="FF0000"/>
                </a:solidFill>
              </a:rPr>
              <a:t>gravitační síla </a:t>
            </a:r>
            <a:r>
              <a:rPr lang="cs-CZ" sz="2800" dirty="0" smtClean="0"/>
              <a:t>… svisle dolů</a:t>
            </a:r>
          </a:p>
          <a:p>
            <a:r>
              <a:rPr lang="cs-CZ" sz="2800" dirty="0" smtClean="0"/>
              <a:t>	-</a:t>
            </a:r>
            <a:r>
              <a:rPr lang="cs-CZ" sz="2800" b="1" dirty="0" smtClean="0">
                <a:solidFill>
                  <a:srgbClr val="FF0000"/>
                </a:solidFill>
              </a:rPr>
              <a:t>vztlaková síla </a:t>
            </a:r>
            <a:r>
              <a:rPr lang="cs-CZ" sz="2800" dirty="0" smtClean="0"/>
              <a:t>… svisle vzhůru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28860" y="1701288"/>
            <a:ext cx="671514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Vzorce pro výpočet působících sil:</a:t>
            </a:r>
          </a:p>
          <a:p>
            <a:r>
              <a:rPr lang="cs-CZ" sz="2400" dirty="0" smtClean="0"/>
              <a:t>	F</a:t>
            </a:r>
            <a:r>
              <a:rPr lang="cs-CZ" sz="2400" baseline="-25000" dirty="0" smtClean="0"/>
              <a:t>g</a:t>
            </a:r>
            <a:r>
              <a:rPr lang="cs-CZ" sz="2400" dirty="0" smtClean="0"/>
              <a:t> = m . g = V . </a:t>
            </a:r>
            <a:r>
              <a:rPr lang="el-GR" sz="2400" dirty="0" smtClean="0"/>
              <a:t>ρ</a:t>
            </a:r>
            <a:r>
              <a:rPr lang="cs-CZ" sz="2400" baseline="-25000" dirty="0" smtClean="0"/>
              <a:t>T</a:t>
            </a:r>
            <a:r>
              <a:rPr lang="cs-CZ" sz="2400" dirty="0" smtClean="0"/>
              <a:t> . g	</a:t>
            </a:r>
            <a:r>
              <a:rPr lang="el-GR" sz="2400" dirty="0" smtClean="0"/>
              <a:t> ρ</a:t>
            </a:r>
            <a:r>
              <a:rPr lang="cs-CZ" sz="2400" baseline="-25000" dirty="0" smtClean="0"/>
              <a:t>T</a:t>
            </a:r>
            <a:r>
              <a:rPr lang="cs-CZ" sz="2400" dirty="0" smtClean="0"/>
              <a:t> … hustota tělesa</a:t>
            </a:r>
          </a:p>
          <a:p>
            <a:r>
              <a:rPr lang="cs-CZ" sz="2400" dirty="0" smtClean="0"/>
              <a:t>	F</a:t>
            </a:r>
            <a:r>
              <a:rPr lang="cs-CZ" sz="2400" baseline="-25000" dirty="0" smtClean="0"/>
              <a:t>vz</a:t>
            </a:r>
            <a:r>
              <a:rPr lang="cs-CZ" sz="2400" dirty="0" smtClean="0"/>
              <a:t> = V . </a:t>
            </a:r>
            <a:r>
              <a:rPr lang="el-GR" sz="2400" dirty="0" smtClean="0"/>
              <a:t>ρ</a:t>
            </a:r>
            <a:r>
              <a:rPr lang="cs-CZ" sz="2400" baseline="-25000" dirty="0" smtClean="0"/>
              <a:t>K</a:t>
            </a:r>
            <a:r>
              <a:rPr lang="cs-CZ" sz="2400" dirty="0" smtClean="0"/>
              <a:t> . g		 </a:t>
            </a:r>
            <a:r>
              <a:rPr lang="el-GR" sz="2400" dirty="0" smtClean="0"/>
              <a:t>ρ</a:t>
            </a:r>
            <a:r>
              <a:rPr lang="cs-CZ" sz="2400" baseline="-25000" dirty="0" smtClean="0"/>
              <a:t>K</a:t>
            </a:r>
            <a:r>
              <a:rPr lang="cs-CZ" sz="2400" dirty="0" smtClean="0"/>
              <a:t> … hustota kapaliny	</a:t>
            </a:r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0" y="3074813"/>
            <a:ext cx="9144000" cy="1815882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Chování stejnorodých těles v kapalině závisí na výslednici gravitační a vztlakové síly, které na těleso působí.</a:t>
            </a:r>
          </a:p>
          <a:p>
            <a:r>
              <a:rPr lang="cs-CZ" sz="2800" dirty="0" smtClean="0"/>
              <a:t>Stejnorodé těleso = těleso, které je vyrobeno z jedné látky (např. železo, dřevo, plast, …) a které neobsahuje dutiny.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4935692"/>
            <a:ext cx="342899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Některá tělesa v kapalině klesají ke dnu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54" y="4895850"/>
            <a:ext cx="179070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Obdélník 10"/>
          <p:cNvSpPr/>
          <p:nvPr/>
        </p:nvSpPr>
        <p:spPr>
          <a:xfrm>
            <a:off x="4071934" y="5715016"/>
            <a:ext cx="357190" cy="357190"/>
          </a:xfrm>
          <a:prstGeom prst="rect">
            <a:avLst/>
          </a:prstGeom>
          <a:ln/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16305" y="5572140"/>
            <a:ext cx="2916988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Některá tělesa v kapalině stoupají k hladině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0" y="6211669"/>
            <a:ext cx="2844980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Některá tělesa se </a:t>
            </a:r>
            <a:r>
              <a:rPr lang="cs-CZ" sz="2000" dirty="0" smtClean="0"/>
              <a:t>                     v </a:t>
            </a:r>
            <a:r>
              <a:rPr lang="cs-CZ" sz="2000" dirty="0" smtClean="0"/>
              <a:t>kapalině vznáší</a:t>
            </a:r>
          </a:p>
        </p:txBody>
      </p:sp>
      <p:pic>
        <p:nvPicPr>
          <p:cNvPr id="1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4895850"/>
            <a:ext cx="179070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5206" y="4895850"/>
            <a:ext cx="1790700" cy="196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Elipsa 15"/>
          <p:cNvSpPr/>
          <p:nvPr/>
        </p:nvSpPr>
        <p:spPr>
          <a:xfrm>
            <a:off x="5857884" y="5715016"/>
            <a:ext cx="428628" cy="428628"/>
          </a:xfrm>
          <a:prstGeom prst="ellipse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olný tvar 16"/>
          <p:cNvSpPr/>
          <p:nvPr/>
        </p:nvSpPr>
        <p:spPr>
          <a:xfrm>
            <a:off x="7929586" y="5643578"/>
            <a:ext cx="411769" cy="578707"/>
          </a:xfrm>
          <a:custGeom>
            <a:avLst/>
            <a:gdLst>
              <a:gd name="connsiteX0" fmla="*/ 48385 w 411769"/>
              <a:gd name="connsiteY0" fmla="*/ 109728 h 578707"/>
              <a:gd name="connsiteX1" fmla="*/ 48385 w 411769"/>
              <a:gd name="connsiteY1" fmla="*/ 109728 h 578707"/>
              <a:gd name="connsiteX2" fmla="*/ 322705 w 411769"/>
              <a:gd name="connsiteY2" fmla="*/ 137160 h 578707"/>
              <a:gd name="connsiteX3" fmla="*/ 350137 w 411769"/>
              <a:gd name="connsiteY3" fmla="*/ 164592 h 578707"/>
              <a:gd name="connsiteX4" fmla="*/ 368425 w 411769"/>
              <a:gd name="connsiteY4" fmla="*/ 219456 h 578707"/>
              <a:gd name="connsiteX5" fmla="*/ 377569 w 411769"/>
              <a:gd name="connsiteY5" fmla="*/ 246888 h 578707"/>
              <a:gd name="connsiteX6" fmla="*/ 386713 w 411769"/>
              <a:gd name="connsiteY6" fmla="*/ 292608 h 578707"/>
              <a:gd name="connsiteX7" fmla="*/ 359281 w 411769"/>
              <a:gd name="connsiteY7" fmla="*/ 512064 h 578707"/>
              <a:gd name="connsiteX8" fmla="*/ 331849 w 411769"/>
              <a:gd name="connsiteY8" fmla="*/ 530352 h 578707"/>
              <a:gd name="connsiteX9" fmla="*/ 313561 w 411769"/>
              <a:gd name="connsiteY9" fmla="*/ 557784 h 578707"/>
              <a:gd name="connsiteX10" fmla="*/ 203833 w 411769"/>
              <a:gd name="connsiteY10" fmla="*/ 557784 h 578707"/>
              <a:gd name="connsiteX11" fmla="*/ 176401 w 411769"/>
              <a:gd name="connsiteY11" fmla="*/ 539496 h 578707"/>
              <a:gd name="connsiteX12" fmla="*/ 130681 w 411769"/>
              <a:gd name="connsiteY12" fmla="*/ 493776 h 578707"/>
              <a:gd name="connsiteX13" fmla="*/ 94105 w 411769"/>
              <a:gd name="connsiteY13" fmla="*/ 438912 h 578707"/>
              <a:gd name="connsiteX14" fmla="*/ 103249 w 411769"/>
              <a:gd name="connsiteY14" fmla="*/ 347472 h 578707"/>
              <a:gd name="connsiteX15" fmla="*/ 121537 w 411769"/>
              <a:gd name="connsiteY15" fmla="*/ 283464 h 578707"/>
              <a:gd name="connsiteX16" fmla="*/ 130681 w 411769"/>
              <a:gd name="connsiteY16" fmla="*/ 246888 h 578707"/>
              <a:gd name="connsiteX17" fmla="*/ 121537 w 411769"/>
              <a:gd name="connsiteY17" fmla="*/ 27432 h 578707"/>
              <a:gd name="connsiteX18" fmla="*/ 94105 w 411769"/>
              <a:gd name="connsiteY18" fmla="*/ 36576 h 578707"/>
              <a:gd name="connsiteX19" fmla="*/ 57529 w 411769"/>
              <a:gd name="connsiteY19" fmla="*/ 27432 h 578707"/>
              <a:gd name="connsiteX20" fmla="*/ 30097 w 411769"/>
              <a:gd name="connsiteY20" fmla="*/ 0 h 578707"/>
              <a:gd name="connsiteX21" fmla="*/ 11809 w 411769"/>
              <a:gd name="connsiteY21" fmla="*/ 27432 h 578707"/>
              <a:gd name="connsiteX22" fmla="*/ 20953 w 411769"/>
              <a:gd name="connsiteY22" fmla="*/ 82296 h 578707"/>
              <a:gd name="connsiteX23" fmla="*/ 2665 w 411769"/>
              <a:gd name="connsiteY23" fmla="*/ 109728 h 578707"/>
              <a:gd name="connsiteX24" fmla="*/ 30097 w 411769"/>
              <a:gd name="connsiteY24" fmla="*/ 118872 h 578707"/>
              <a:gd name="connsiteX25" fmla="*/ 48385 w 411769"/>
              <a:gd name="connsiteY25" fmla="*/ 109728 h 57870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</a:cxnLst>
            <a:rect l="l" t="t" r="r" b="b"/>
            <a:pathLst>
              <a:path w="411769" h="578707">
                <a:moveTo>
                  <a:pt x="48385" y="109728"/>
                </a:moveTo>
                <a:lnTo>
                  <a:pt x="48385" y="109728"/>
                </a:lnTo>
                <a:cubicBezTo>
                  <a:pt x="155760" y="113705"/>
                  <a:pt x="246835" y="73935"/>
                  <a:pt x="322705" y="137160"/>
                </a:cubicBezTo>
                <a:cubicBezTo>
                  <a:pt x="332639" y="145439"/>
                  <a:pt x="340993" y="155448"/>
                  <a:pt x="350137" y="164592"/>
                </a:cubicBezTo>
                <a:lnTo>
                  <a:pt x="368425" y="219456"/>
                </a:lnTo>
                <a:cubicBezTo>
                  <a:pt x="371473" y="228600"/>
                  <a:pt x="375679" y="237437"/>
                  <a:pt x="377569" y="246888"/>
                </a:cubicBezTo>
                <a:lnTo>
                  <a:pt x="386713" y="292608"/>
                </a:lnTo>
                <a:cubicBezTo>
                  <a:pt x="384894" y="330812"/>
                  <a:pt x="411769" y="459576"/>
                  <a:pt x="359281" y="512064"/>
                </a:cubicBezTo>
                <a:cubicBezTo>
                  <a:pt x="351510" y="519835"/>
                  <a:pt x="340993" y="524256"/>
                  <a:pt x="331849" y="530352"/>
                </a:cubicBezTo>
                <a:cubicBezTo>
                  <a:pt x="325753" y="539496"/>
                  <a:pt x="322143" y="550919"/>
                  <a:pt x="313561" y="557784"/>
                </a:cubicBezTo>
                <a:cubicBezTo>
                  <a:pt x="287407" y="578707"/>
                  <a:pt x="217069" y="559255"/>
                  <a:pt x="203833" y="557784"/>
                </a:cubicBezTo>
                <a:cubicBezTo>
                  <a:pt x="194689" y="551688"/>
                  <a:pt x="184172" y="547267"/>
                  <a:pt x="176401" y="539496"/>
                </a:cubicBezTo>
                <a:cubicBezTo>
                  <a:pt x="115441" y="478536"/>
                  <a:pt x="203833" y="542544"/>
                  <a:pt x="130681" y="493776"/>
                </a:cubicBezTo>
                <a:cubicBezTo>
                  <a:pt x="118489" y="475488"/>
                  <a:pt x="91918" y="460782"/>
                  <a:pt x="94105" y="438912"/>
                </a:cubicBezTo>
                <a:cubicBezTo>
                  <a:pt x="97153" y="408432"/>
                  <a:pt x="98917" y="377796"/>
                  <a:pt x="103249" y="347472"/>
                </a:cubicBezTo>
                <a:cubicBezTo>
                  <a:pt x="107333" y="318886"/>
                  <a:pt x="114093" y="309518"/>
                  <a:pt x="121537" y="283464"/>
                </a:cubicBezTo>
                <a:cubicBezTo>
                  <a:pt x="124989" y="271380"/>
                  <a:pt x="127633" y="259080"/>
                  <a:pt x="130681" y="246888"/>
                </a:cubicBezTo>
                <a:cubicBezTo>
                  <a:pt x="127633" y="173736"/>
                  <a:pt x="134082" y="99565"/>
                  <a:pt x="121537" y="27432"/>
                </a:cubicBezTo>
                <a:cubicBezTo>
                  <a:pt x="119886" y="17936"/>
                  <a:pt x="103744" y="36576"/>
                  <a:pt x="94105" y="36576"/>
                </a:cubicBezTo>
                <a:cubicBezTo>
                  <a:pt x="81538" y="36576"/>
                  <a:pt x="69721" y="30480"/>
                  <a:pt x="57529" y="27432"/>
                </a:cubicBezTo>
                <a:cubicBezTo>
                  <a:pt x="48385" y="18288"/>
                  <a:pt x="43029" y="0"/>
                  <a:pt x="30097" y="0"/>
                </a:cubicBezTo>
                <a:cubicBezTo>
                  <a:pt x="19107" y="0"/>
                  <a:pt x="13023" y="16509"/>
                  <a:pt x="11809" y="27432"/>
                </a:cubicBezTo>
                <a:cubicBezTo>
                  <a:pt x="9762" y="45859"/>
                  <a:pt x="17905" y="64008"/>
                  <a:pt x="20953" y="82296"/>
                </a:cubicBezTo>
                <a:cubicBezTo>
                  <a:pt x="14857" y="91440"/>
                  <a:pt x="0" y="99066"/>
                  <a:pt x="2665" y="109728"/>
                </a:cubicBezTo>
                <a:cubicBezTo>
                  <a:pt x="5003" y="119079"/>
                  <a:pt x="20458" y="118872"/>
                  <a:pt x="30097" y="118872"/>
                </a:cubicBezTo>
                <a:cubicBezTo>
                  <a:pt x="41396" y="118872"/>
                  <a:pt x="45337" y="111252"/>
                  <a:pt x="48385" y="109728"/>
                </a:cubicBezTo>
                <a:close/>
              </a:path>
            </a:pathLst>
          </a:cu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0.09467 " pathEditMode="relative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0" presetClass="path" presetSubtype="0" accel="50000" decel="50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 -0.06319 " pathEditMode="relative" ptsTypes="AA">
                                      <p:cBhvr>
                                        <p:cTn id="4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/>
      <p:bldP spid="6" grpId="0" animBg="1"/>
      <p:bldP spid="7" grpId="0"/>
      <p:bldP spid="11" grpId="0" animBg="1"/>
      <p:bldP spid="11" grpId="1" animBg="1"/>
      <p:bldP spid="12" grpId="0"/>
      <p:bldP spid="13" grpId="0"/>
      <p:bldP spid="16" grpId="0" animBg="1"/>
      <p:bldP spid="16" grpId="1" animBg="1"/>
      <p:bldP spid="1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0" y="-26160"/>
            <a:ext cx="42119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Chování těles v kapalině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0" y="502685"/>
            <a:ext cx="700089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fontAlgn="base">
              <a:spcBef>
                <a:spcPct val="0"/>
              </a:spcBef>
              <a:spcAft>
                <a:spcPct val="0"/>
              </a:spcAft>
              <a:buAutoNum type="arabicParenR"/>
            </a:pPr>
            <a:r>
              <a:rPr lang="cs-CZ" sz="2400" b="1" dirty="0" smtClean="0">
                <a:solidFill>
                  <a:schemeClr val="tx2"/>
                </a:solidFill>
              </a:rPr>
              <a:t>Těleso klesá ke dnu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	Hustota tělesa je větší než hustota kapaliny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/>
              <a:t>	Gravitační síla je větší než vztlaková síla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	Výslednice sil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směřuje dolů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/>
              <a:t>	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Takto se chovají např. kovové předměty ve vodě.  </a:t>
            </a:r>
          </a:p>
        </p:txBody>
      </p:sp>
      <p:pic>
        <p:nvPicPr>
          <p:cNvPr id="1028" name="Picture 4" descr="http://archimeduvzakon.chytrak.cz/_images/f_fg-fvz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071100" y="90488"/>
            <a:ext cx="828675" cy="142875"/>
          </a:xfrm>
          <a:prstGeom prst="rect">
            <a:avLst/>
          </a:prstGeom>
          <a:noFill/>
        </p:spPr>
      </p:pic>
      <p:pic>
        <p:nvPicPr>
          <p:cNvPr id="1030" name="Picture 6" descr="http://archimeduvzakon.chytrak.cz/_images/08_obrazek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18369" y="497060"/>
            <a:ext cx="1428760" cy="2127612"/>
          </a:xfrm>
          <a:prstGeom prst="rect">
            <a:avLst/>
          </a:prstGeom>
          <a:noFill/>
        </p:spPr>
      </p:pic>
      <p:sp>
        <p:nvSpPr>
          <p:cNvPr id="11" name="Rectangle 1"/>
          <p:cNvSpPr>
            <a:spLocks noChangeArrowheads="1"/>
          </p:cNvSpPr>
          <p:nvPr/>
        </p:nvSpPr>
        <p:spPr bwMode="auto">
          <a:xfrm>
            <a:off x="0" y="2636912"/>
            <a:ext cx="700089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chemeClr val="tx2"/>
                </a:solidFill>
              </a:rPr>
              <a:t>2) Těleso stoupá k hladině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	Hustota tělesa je menší než hustota kapaliny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/>
              <a:t>	Gravitační síla je menší než vztlaková síla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	Výslednice sil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směřuje nahoru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/>
              <a:t>	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Takto se chovají např. dřevěné předměty ve vodě.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  </a:t>
            </a:r>
          </a:p>
        </p:txBody>
      </p:sp>
      <p:pic>
        <p:nvPicPr>
          <p:cNvPr id="1032" name="Picture 8" descr="http://archimeduvzakon.chytrak.cz/_images/10_obrazek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19573" y="2797019"/>
            <a:ext cx="1226352" cy="1778885"/>
          </a:xfrm>
          <a:prstGeom prst="rect">
            <a:avLst/>
          </a:prstGeom>
          <a:noFill/>
        </p:spPr>
      </p:pic>
      <p:sp>
        <p:nvSpPr>
          <p:cNvPr id="13" name="Rectangle 1"/>
          <p:cNvSpPr>
            <a:spLocks noChangeArrowheads="1"/>
          </p:cNvSpPr>
          <p:nvPr/>
        </p:nvSpPr>
        <p:spPr bwMode="auto">
          <a:xfrm>
            <a:off x="0" y="4786322"/>
            <a:ext cx="7000892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400" b="1" dirty="0" smtClean="0">
                <a:solidFill>
                  <a:schemeClr val="tx2"/>
                </a:solidFill>
              </a:rPr>
              <a:t>3) Těleso se vznáší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	Hustota tělesa je stejná jako hustota kapaliny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/>
              <a:t>	Gravitační síla je stejně velká jako vztlaková síla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	Výslednice sil</a:t>
            </a:r>
            <a:r>
              <a:rPr kumimoji="0" lang="cs-CZ" sz="24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je nulová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400" dirty="0" smtClean="0"/>
              <a:t>	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Takto se chová např. sáček naplněný vodou ve vodě.</a:t>
            </a:r>
            <a:r>
              <a:rPr kumimoji="0" lang="cs-CZ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</a:rPr>
              <a:t>  </a:t>
            </a:r>
          </a:p>
        </p:txBody>
      </p:sp>
      <p:pic>
        <p:nvPicPr>
          <p:cNvPr id="1034" name="Picture 10" descr="http://archimeduvzakon.chytrak.cz/_images/09_obrazek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9396" y="5041438"/>
            <a:ext cx="1326706" cy="14287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25" grpId="0"/>
      <p:bldP spid="11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71472" y="0"/>
            <a:ext cx="7877478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Chování nestejnorodých těles v kapalině</a:t>
            </a:r>
            <a:endParaRPr lang="cs-CZ" sz="3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57158" y="642918"/>
            <a:ext cx="8429684" cy="954107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cs-CZ" sz="2800" dirty="0" smtClean="0"/>
              <a:t>Nestejnorodé těleso = těleso, které je vyrobeno z více látek a které obsahuje dutiny.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8596" y="2857496"/>
            <a:ext cx="83582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Takovým tělesem je např.: </a:t>
            </a:r>
          </a:p>
        </p:txBody>
      </p:sp>
      <p:sp>
        <p:nvSpPr>
          <p:cNvPr id="5" name="Obdélník 4"/>
          <p:cNvSpPr/>
          <p:nvPr/>
        </p:nvSpPr>
        <p:spPr>
          <a:xfrm>
            <a:off x="1285852" y="3429000"/>
            <a:ext cx="42262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Prázdná uzavřená plastová láhev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7158" y="1785926"/>
            <a:ext cx="84296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Tato tělesa mohou plavat na hladině, přestože jsou vyrobena </a:t>
            </a:r>
            <a:r>
              <a:rPr lang="cs-CZ" sz="2400" dirty="0" smtClean="0"/>
              <a:t>                    i </a:t>
            </a:r>
            <a:r>
              <a:rPr lang="cs-CZ" sz="2400" dirty="0" smtClean="0"/>
              <a:t>z látek o větší hustotě, než je hustota kapaliny.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1285852" y="4071942"/>
            <a:ext cx="15856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Loď, parník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1285852" y="4857760"/>
            <a:ext cx="121199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hlinkClick r:id="rId2"/>
              </a:rPr>
              <a:t>Ponorka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/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42852"/>
            <a:ext cx="9144000" cy="71404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Zápis:</a:t>
            </a:r>
          </a:p>
          <a:p>
            <a:r>
              <a:rPr lang="cs-CZ" sz="2800" b="1" dirty="0" smtClean="0">
                <a:solidFill>
                  <a:srgbClr val="FF0000"/>
                </a:solidFill>
              </a:rPr>
              <a:t>Chování těles v kapalině</a:t>
            </a:r>
          </a:p>
          <a:p>
            <a:pPr marL="457200" indent="-457200">
              <a:buAutoNum type="arabicPeriod"/>
            </a:pPr>
            <a:r>
              <a:rPr lang="cs-CZ" sz="2800" b="1" dirty="0" smtClean="0"/>
              <a:t>STEJNORODÁ TĚLESA </a:t>
            </a:r>
            <a:r>
              <a:rPr lang="cs-CZ" sz="2800" dirty="0" smtClean="0"/>
              <a:t>= tělesa vyrobená z 1 látky neobsahující dutiny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a) </a:t>
            </a:r>
            <a:r>
              <a:rPr lang="cs-CZ" sz="2800" b="1" dirty="0" smtClean="0">
                <a:solidFill>
                  <a:schemeClr val="tx2"/>
                </a:solidFill>
              </a:rPr>
              <a:t>Těleso klesá ke dnu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	</a:t>
            </a:r>
            <a:r>
              <a:rPr lang="el-GR" sz="2800" dirty="0" smtClean="0"/>
              <a:t>ρ</a:t>
            </a:r>
            <a:r>
              <a:rPr lang="cs-CZ" sz="2800" baseline="-25000" dirty="0" smtClean="0"/>
              <a:t>T </a:t>
            </a:r>
            <a:r>
              <a:rPr lang="cs-CZ" sz="2800" dirty="0" smtClean="0"/>
              <a:t> &gt;  </a:t>
            </a:r>
            <a:r>
              <a:rPr lang="el-GR" sz="2800" dirty="0" smtClean="0"/>
              <a:t>ρ</a:t>
            </a:r>
            <a:r>
              <a:rPr lang="cs-CZ" sz="2800" baseline="-25000" dirty="0" smtClean="0"/>
              <a:t>K  </a:t>
            </a:r>
            <a:r>
              <a:rPr lang="cs-CZ" sz="2800" dirty="0" smtClean="0"/>
              <a:t> … hustota tělesa je větší než hustota kapaliny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	F</a:t>
            </a:r>
            <a:r>
              <a:rPr lang="cs-CZ" sz="2800" baseline="-25000" dirty="0" smtClean="0"/>
              <a:t>g</a:t>
            </a:r>
            <a:r>
              <a:rPr lang="cs-CZ" sz="2800" dirty="0" smtClean="0"/>
              <a:t>  &gt; F</a:t>
            </a:r>
            <a:r>
              <a:rPr lang="cs-CZ" sz="2800" baseline="-25000" dirty="0" smtClean="0"/>
              <a:t>vz</a:t>
            </a:r>
            <a:r>
              <a:rPr lang="cs-CZ" sz="2800" dirty="0" smtClean="0"/>
              <a:t> … gravitační síla je větší než vztlaková síla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 		      … výslednice sil směřuje dolů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	Takto se chovají např. kovové předměty ve vodě.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 b) </a:t>
            </a:r>
            <a:r>
              <a:rPr lang="cs-CZ" sz="2800" b="1" dirty="0" smtClean="0">
                <a:solidFill>
                  <a:schemeClr val="tx2"/>
                </a:solidFill>
              </a:rPr>
              <a:t>Těleso stoupá k hladině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	</a:t>
            </a:r>
            <a:r>
              <a:rPr lang="el-GR" sz="2800" dirty="0" smtClean="0"/>
              <a:t>ρ</a:t>
            </a:r>
            <a:r>
              <a:rPr lang="cs-CZ" sz="2800" baseline="-25000" dirty="0" smtClean="0"/>
              <a:t>T </a:t>
            </a:r>
            <a:r>
              <a:rPr lang="cs-CZ" sz="2800" dirty="0" smtClean="0"/>
              <a:t> &lt;  </a:t>
            </a:r>
            <a:r>
              <a:rPr lang="el-GR" sz="2800" dirty="0" smtClean="0"/>
              <a:t>ρ</a:t>
            </a:r>
            <a:r>
              <a:rPr lang="cs-CZ" sz="2800" baseline="-25000" dirty="0" smtClean="0"/>
              <a:t>K  </a:t>
            </a:r>
            <a:r>
              <a:rPr lang="cs-CZ" sz="2800" dirty="0" smtClean="0"/>
              <a:t> … hustota tělesa je menší než hustota kapaliny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	F</a:t>
            </a:r>
            <a:r>
              <a:rPr lang="cs-CZ" sz="2800" baseline="-25000" dirty="0" smtClean="0"/>
              <a:t>g</a:t>
            </a:r>
            <a:r>
              <a:rPr lang="cs-CZ" sz="2800" dirty="0" smtClean="0"/>
              <a:t>  &lt; F</a:t>
            </a:r>
            <a:r>
              <a:rPr lang="cs-CZ" sz="2800" baseline="-25000" dirty="0" smtClean="0"/>
              <a:t>vz</a:t>
            </a:r>
            <a:r>
              <a:rPr lang="cs-CZ" sz="2800" dirty="0" smtClean="0"/>
              <a:t> … gravitační síla je menší než vztlaková síla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 		      … výslednice sil směřuje nahoru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	Takto se chovají např. dřevěné předměty ve vodě.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 </a:t>
            </a:r>
            <a:endParaRPr lang="cs-CZ" sz="2400" dirty="0" smtClean="0"/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endParaRPr lang="cs-CZ" sz="2400" dirty="0" smtClean="0"/>
          </a:p>
          <a:p>
            <a:pPr marL="457200" indent="-457200"/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564904"/>
            <a:ext cx="417011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2. NESTEJNORODÁ TĚLESA 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0" y="2996952"/>
            <a:ext cx="8786874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Tato tělesa mohou plavat na hladině, přestože jsou vyrobena i z látek o větší hustotě, než je hustota kapaliny.</a:t>
            </a:r>
          </a:p>
          <a:p>
            <a:r>
              <a:rPr lang="cs-CZ" sz="2800" b="1" dirty="0" smtClean="0"/>
              <a:t>Takovým tělesem je např.: </a:t>
            </a:r>
          </a:p>
          <a:p>
            <a:r>
              <a:rPr lang="cs-CZ" sz="2800" dirty="0" smtClean="0"/>
              <a:t>Prázdná uzavřená plastová láhev, loď, parník, ponorka</a:t>
            </a:r>
          </a:p>
        </p:txBody>
      </p:sp>
      <p:sp>
        <p:nvSpPr>
          <p:cNvPr id="4" name="Obdélník 3"/>
          <p:cNvSpPr/>
          <p:nvPr/>
        </p:nvSpPr>
        <p:spPr>
          <a:xfrm>
            <a:off x="0" y="0"/>
            <a:ext cx="9144000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c) </a:t>
            </a:r>
            <a:r>
              <a:rPr lang="cs-CZ" sz="2800" b="1" dirty="0" smtClean="0">
                <a:solidFill>
                  <a:schemeClr val="tx2"/>
                </a:solidFill>
              </a:rPr>
              <a:t>Těleso se vznáší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	</a:t>
            </a:r>
            <a:r>
              <a:rPr lang="el-GR" sz="2800" dirty="0" smtClean="0"/>
              <a:t>ρ</a:t>
            </a:r>
            <a:r>
              <a:rPr lang="cs-CZ" sz="2800" baseline="-25000" dirty="0" smtClean="0"/>
              <a:t>T </a:t>
            </a:r>
            <a:r>
              <a:rPr lang="cs-CZ" sz="2800" dirty="0" smtClean="0"/>
              <a:t> =  </a:t>
            </a:r>
            <a:r>
              <a:rPr lang="el-GR" sz="2800" dirty="0" smtClean="0"/>
              <a:t>ρ</a:t>
            </a:r>
            <a:r>
              <a:rPr lang="cs-CZ" sz="2800" baseline="-25000" dirty="0" smtClean="0"/>
              <a:t>K  </a:t>
            </a:r>
            <a:r>
              <a:rPr lang="cs-CZ" sz="2800" dirty="0" smtClean="0"/>
              <a:t> … hustota tělesa je stejná jako hustota kapaliny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	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g</a:t>
            </a:r>
            <a:r>
              <a:rPr lang="cs-CZ" sz="2800" dirty="0" smtClean="0"/>
              <a:t>  = </a:t>
            </a:r>
            <a:r>
              <a:rPr lang="cs-CZ" sz="2800" dirty="0" err="1" smtClean="0"/>
              <a:t>F</a:t>
            </a:r>
            <a:r>
              <a:rPr lang="cs-CZ" sz="2800" baseline="-25000" dirty="0" err="1" smtClean="0"/>
              <a:t>vz</a:t>
            </a:r>
            <a:r>
              <a:rPr lang="cs-CZ" sz="2800" dirty="0" smtClean="0"/>
              <a:t> … gravitační síla je stejná jako vztlaková síla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 		      … výslednice sil je nulová</a:t>
            </a:r>
          </a:p>
          <a:p>
            <a:pPr marL="342900" lvl="0" indent="-342900" fontAlgn="base">
              <a:spcBef>
                <a:spcPct val="0"/>
              </a:spcBef>
              <a:spcAft>
                <a:spcPct val="0"/>
              </a:spcAft>
            </a:pPr>
            <a:r>
              <a:rPr lang="cs-CZ" sz="2800" dirty="0" smtClean="0"/>
              <a:t>	Takto se chová např. sáček s vodou ve vodě.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 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</a:t>
            </a:r>
            <a:r>
              <a:rPr lang="cs-CZ" dirty="0" err="1" smtClean="0">
                <a:hlinkClick r:id="rId2"/>
              </a:rPr>
              <a:t>uboat.cz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tech</a:t>
            </a:r>
            <a:r>
              <a:rPr lang="cs-CZ" dirty="0" smtClean="0">
                <a:hlinkClick r:id="rId2"/>
              </a:rPr>
              <a:t>/ponor/</a:t>
            </a:r>
            <a:r>
              <a:rPr lang="cs-CZ" dirty="0" err="1" smtClean="0">
                <a:hlinkClick r:id="rId2"/>
              </a:rPr>
              <a:t>flash</a:t>
            </a:r>
            <a:r>
              <a:rPr lang="cs-CZ" dirty="0" smtClean="0">
                <a:hlinkClick r:id="rId2"/>
              </a:rPr>
              <a:t>/ponor.</a:t>
            </a:r>
            <a:r>
              <a:rPr lang="cs-CZ" dirty="0" err="1" smtClean="0">
                <a:hlinkClick r:id="rId2"/>
              </a:rPr>
              <a:t>html</a:t>
            </a:r>
            <a:endParaRPr lang="cs-CZ" dirty="0" smtClean="0"/>
          </a:p>
          <a:p>
            <a:r>
              <a:rPr lang="cs-CZ" dirty="0" smtClean="0"/>
              <a:t>Další obrázky – </a:t>
            </a:r>
            <a:r>
              <a:rPr lang="cs-CZ" dirty="0" err="1" smtClean="0"/>
              <a:t>skeny</a:t>
            </a:r>
            <a:r>
              <a:rPr lang="cs-CZ" dirty="0" smtClean="0"/>
              <a:t> z učebnice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100</TotalTime>
  <Words>315</Words>
  <Application>Microsoft Office PowerPoint</Application>
  <PresentationFormat>Předvádění na obrazovce (4:3)</PresentationFormat>
  <Paragraphs>69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23</cp:revision>
  <dcterms:modified xsi:type="dcterms:W3CDTF">2012-05-20T11:53:01Z</dcterms:modified>
</cp:coreProperties>
</file>