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492896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Chování těles v kapalině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-úlohy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835696" y="5013176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VY_32_INOVACE_31_</a:t>
            </a:r>
            <a:r>
              <a:rPr lang="cs-CZ" dirty="0" err="1" smtClean="0"/>
              <a:t>Chovani</a:t>
            </a:r>
            <a:r>
              <a:rPr lang="cs-CZ" dirty="0" smtClean="0"/>
              <a:t>_</a:t>
            </a:r>
            <a:r>
              <a:rPr lang="cs-CZ" dirty="0" err="1" smtClean="0"/>
              <a:t>teles</a:t>
            </a:r>
            <a:r>
              <a:rPr lang="cs-CZ" dirty="0" smtClean="0"/>
              <a:t>_v_</a:t>
            </a:r>
            <a:r>
              <a:rPr lang="cs-CZ" dirty="0" err="1" smtClean="0"/>
              <a:t>kapaline</a:t>
            </a:r>
            <a:r>
              <a:rPr lang="cs-CZ" dirty="0" smtClean="0"/>
              <a:t>_</a:t>
            </a:r>
            <a:r>
              <a:rPr lang="cs-CZ" dirty="0" err="1" smtClean="0"/>
              <a:t>ulohy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Doplňovačka: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51521" y="764704"/>
          <a:ext cx="6168006" cy="2448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  <a:gridCol w="474462"/>
              </a:tblGrid>
              <a:tr h="489654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1520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4048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6.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3326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27784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08104" y="328498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F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0" y="364502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Pětipísmenné výrazy:</a:t>
            </a:r>
          </a:p>
          <a:p>
            <a:r>
              <a:rPr lang="cs-CZ" sz="2400" dirty="0" smtClean="0"/>
              <a:t>1. Označení osy v grafu, obsahující označení veličiny a její jednotku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0" y="44371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Látka používaná při mytí ke snížení povrchového napětí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0" y="479715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Orgán způsobující proudění významné tekutiny v lidském těle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0" y="515719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Těleso smáčené vodou je po vyjmutí z vody ...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0" y="55172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5. Voda, která má hustotu 1 030 kg/m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, je ...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0" y="59492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6. Živočišný tuk, který voda nesmáčí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7. Pružné povrchy kapalných těles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23528" y="76470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3528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23528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23528" y="220486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23528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259632" y="76470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259632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259632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259632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267744" y="76470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195736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195736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195736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195736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1259632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131840" y="83671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131840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131840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131840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131840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067944" y="83671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067944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067944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067944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067944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076056" y="83671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076056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076056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076056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5076056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012160" y="83671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012160" y="126876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012160" y="177281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012160" y="227687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012160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0" y="3717032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Jednopísmenné výrazy (číslice v závorce udává pořadí písmene ve slově):</a:t>
            </a:r>
            <a:endParaRPr lang="cs-CZ" sz="24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0" y="4149080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A. jednotka tlaku (1)</a:t>
            </a:r>
            <a:endParaRPr lang="cs-CZ" sz="24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755576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0" y="4581128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B. Křivka, po které se pohybuje bod tělesa (4)</a:t>
            </a:r>
            <a:endParaRPr lang="cs-CZ" sz="24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1763688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0" y="5013176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C. Brání pohybu těles(4)</a:t>
            </a:r>
            <a:endParaRPr lang="cs-CZ" sz="24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2699792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0" y="5445224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D. Jednotka síly (1)</a:t>
            </a:r>
            <a:endParaRPr lang="cs-CZ" sz="24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3635896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0" y="5877272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E. Kapalina, která má největší hustotu při 4°C (3)</a:t>
            </a:r>
            <a:endParaRPr lang="cs-CZ" sz="24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4572000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F. Těleso z mýdlového roztoku (3)</a:t>
            </a:r>
            <a:endParaRPr lang="cs-CZ" sz="24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5508104" y="270892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1" grpId="0" animBg="1"/>
      <p:bldP spid="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2. Pomocí tabulek zjisti, zda se kousek železa nebo kousek olova potopí do rtuti.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-11894" y="882878"/>
            <a:ext cx="3347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železo: </a:t>
            </a:r>
            <a:r>
              <a:rPr lang="el-GR" sz="2400" b="1" dirty="0" smtClean="0">
                <a:solidFill>
                  <a:srgbClr val="FF0000"/>
                </a:solidFill>
              </a:rPr>
              <a:t>ρ</a:t>
            </a:r>
            <a:r>
              <a:rPr lang="cs-CZ" sz="2400" b="1" dirty="0" smtClean="0">
                <a:solidFill>
                  <a:srgbClr val="FF0000"/>
                </a:solidFill>
              </a:rPr>
              <a:t> = 7 870 kg/m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655" y="1344543"/>
            <a:ext cx="3347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olovo: </a:t>
            </a:r>
            <a:r>
              <a:rPr lang="el-GR" sz="2400" b="1" dirty="0" smtClean="0">
                <a:solidFill>
                  <a:srgbClr val="FF0000"/>
                </a:solidFill>
              </a:rPr>
              <a:t>ρ</a:t>
            </a:r>
            <a:r>
              <a:rPr lang="cs-CZ" sz="2400" b="1" dirty="0" smtClean="0">
                <a:solidFill>
                  <a:srgbClr val="FF0000"/>
                </a:solidFill>
              </a:rPr>
              <a:t> = 11 300 kg/m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7493" y="1806208"/>
            <a:ext cx="3347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rtuť: </a:t>
            </a:r>
            <a:r>
              <a:rPr lang="el-GR" sz="2400" b="1" dirty="0" smtClean="0">
                <a:solidFill>
                  <a:srgbClr val="FF0000"/>
                </a:solidFill>
              </a:rPr>
              <a:t>ρ</a:t>
            </a:r>
            <a:r>
              <a:rPr lang="cs-CZ" sz="2400" b="1" dirty="0" smtClean="0">
                <a:solidFill>
                  <a:srgbClr val="FF0000"/>
                </a:solidFill>
              </a:rPr>
              <a:t> = 13 500 kg/m</a:t>
            </a:r>
            <a:r>
              <a:rPr lang="cs-CZ" sz="2400" b="1" baseline="30000" dirty="0" smtClean="0">
                <a:solidFill>
                  <a:srgbClr val="FF0000"/>
                </a:solidFill>
              </a:rPr>
              <a:t>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Pravá složená závorka 5"/>
          <p:cNvSpPr/>
          <p:nvPr/>
        </p:nvSpPr>
        <p:spPr>
          <a:xfrm>
            <a:off x="3215413" y="980728"/>
            <a:ext cx="792088" cy="1296144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183716" y="980728"/>
            <a:ext cx="4788024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Ani olověné, ani železné těleso se ve rtuti nepotopí. Jejich hustota je menší než hustota rtuti.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2492896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3. Jaký objem má ponořená část lodi o hmotnosti 500 tun, pluje-li po moři?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328498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Pokud pluje loď po moři, platí, že gravitační síla je shodná se vztlakovou působící na ponořenou část tělesa.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4077071"/>
            <a:ext cx="3347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g</a:t>
            </a:r>
            <a:r>
              <a:rPr lang="cs-CZ" sz="2800" dirty="0" smtClean="0"/>
              <a:t> = m . g</a:t>
            </a:r>
          </a:p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g</a:t>
            </a:r>
            <a:r>
              <a:rPr lang="cs-CZ" sz="2800" dirty="0" smtClean="0"/>
              <a:t> = 500 000 . </a:t>
            </a:r>
            <a:r>
              <a:rPr lang="cs-CZ" sz="2800" dirty="0" smtClean="0"/>
              <a:t>10 N</a:t>
            </a:r>
            <a:endParaRPr lang="cs-CZ" sz="2800" dirty="0" smtClean="0"/>
          </a:p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g</a:t>
            </a:r>
            <a:r>
              <a:rPr lang="cs-CZ" sz="2800" dirty="0" smtClean="0"/>
              <a:t> = 5 000 </a:t>
            </a:r>
            <a:r>
              <a:rPr lang="cs-CZ" sz="2800" dirty="0" err="1" smtClean="0"/>
              <a:t>000</a:t>
            </a:r>
            <a:r>
              <a:rPr lang="cs-CZ" sz="2800" dirty="0" smtClean="0"/>
              <a:t> N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-7493" y="5473005"/>
            <a:ext cx="33670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vz</a:t>
            </a:r>
            <a:r>
              <a:rPr lang="cs-CZ" sz="2800" dirty="0" smtClean="0"/>
              <a:t> = V . </a:t>
            </a:r>
            <a:r>
              <a:rPr lang="el-GR" sz="2800" dirty="0" smtClean="0"/>
              <a:t>ρ</a:t>
            </a:r>
            <a:r>
              <a:rPr lang="cs-CZ" sz="2800" dirty="0" smtClean="0"/>
              <a:t> . g</a:t>
            </a:r>
          </a:p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vz</a:t>
            </a:r>
            <a:r>
              <a:rPr lang="cs-CZ" sz="2800" dirty="0" smtClean="0"/>
              <a:t> = V . 1030 . </a:t>
            </a:r>
            <a:r>
              <a:rPr lang="cs-CZ" sz="2800" dirty="0" smtClean="0"/>
              <a:t>10 N</a:t>
            </a:r>
            <a:endParaRPr lang="cs-CZ" sz="2800" dirty="0" smtClean="0"/>
          </a:p>
          <a:p>
            <a:r>
              <a:rPr lang="cs-CZ" sz="2800" dirty="0" err="1" smtClean="0"/>
              <a:t>F</a:t>
            </a:r>
            <a:r>
              <a:rPr lang="cs-CZ" sz="2800" baseline="-25000" dirty="0" err="1" smtClean="0"/>
              <a:t>vz</a:t>
            </a:r>
            <a:r>
              <a:rPr lang="cs-CZ" sz="2800" dirty="0" smtClean="0"/>
              <a:t> </a:t>
            </a:r>
            <a:r>
              <a:rPr lang="cs-CZ" sz="2800" dirty="0" smtClean="0"/>
              <a:t>= V . 10 300 N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4077072"/>
            <a:ext cx="457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g</a:t>
            </a:r>
            <a:r>
              <a:rPr lang="cs-CZ" sz="2800" b="1" dirty="0" smtClean="0"/>
              <a:t> = </a:t>
            </a:r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vz</a:t>
            </a:r>
            <a:endParaRPr lang="cs-CZ" sz="2800" b="1" dirty="0" smtClean="0"/>
          </a:p>
          <a:p>
            <a:r>
              <a:rPr lang="cs-CZ" sz="2800" b="1" dirty="0" smtClean="0"/>
              <a:t>5 000 </a:t>
            </a:r>
            <a:r>
              <a:rPr lang="cs-CZ" sz="2800" b="1" dirty="0" err="1" smtClean="0"/>
              <a:t>000</a:t>
            </a:r>
            <a:r>
              <a:rPr lang="cs-CZ" sz="2800" b="1" dirty="0" smtClean="0"/>
              <a:t> = V . 10 300</a:t>
            </a:r>
          </a:p>
          <a:p>
            <a:r>
              <a:rPr lang="cs-CZ" sz="2800" b="1" dirty="0" smtClean="0"/>
              <a:t>V = 5 000 000 :10 </a:t>
            </a:r>
            <a:r>
              <a:rPr lang="cs-CZ" sz="2800" b="1" dirty="0" smtClean="0"/>
              <a:t>300 m</a:t>
            </a:r>
            <a:r>
              <a:rPr lang="cs-CZ" sz="2800" b="1" baseline="30000" dirty="0" smtClean="0"/>
              <a:t>3</a:t>
            </a:r>
            <a:endParaRPr lang="cs-CZ" sz="2800" b="1" dirty="0" smtClean="0"/>
          </a:p>
          <a:p>
            <a:r>
              <a:rPr lang="cs-CZ" sz="2800" b="1" dirty="0" smtClean="0"/>
              <a:t>V = 485 m</a:t>
            </a:r>
            <a:r>
              <a:rPr lang="cs-CZ" sz="2800" b="1" baseline="30000" dirty="0" smtClean="0"/>
              <a:t>3</a:t>
            </a:r>
            <a:endParaRPr lang="cs-CZ" sz="2800" b="1" dirty="0" smtClean="0"/>
          </a:p>
        </p:txBody>
      </p:sp>
      <p:sp>
        <p:nvSpPr>
          <p:cNvPr id="14" name="TextovéPole 13"/>
          <p:cNvSpPr txBox="1"/>
          <p:nvPr/>
        </p:nvSpPr>
        <p:spPr>
          <a:xfrm>
            <a:off x="4067944" y="6396335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Objem ponořené části lodi je 485 m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2" name="Obdélník 11"/>
          <p:cNvSpPr/>
          <p:nvPr/>
        </p:nvSpPr>
        <p:spPr>
          <a:xfrm>
            <a:off x="-11894" y="4115981"/>
            <a:ext cx="2927710" cy="1357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-19387" y="5486990"/>
            <a:ext cx="2927710" cy="1357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se šipkou 18"/>
          <p:cNvCxnSpPr>
            <a:stCxn id="12" idx="3"/>
          </p:cNvCxnSpPr>
          <p:nvPr/>
        </p:nvCxnSpPr>
        <p:spPr>
          <a:xfrm flipV="1">
            <a:off x="2915816" y="4437112"/>
            <a:ext cx="1656184" cy="35738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2915816" y="4615802"/>
            <a:ext cx="1656184" cy="148266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 animBg="1"/>
      <p:bldP spid="7" grpId="0" animBg="1"/>
      <p:bldP spid="8" grpId="0" animBg="1"/>
      <p:bldP spid="14" grpId="0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4. Chceme-li zjistit, zda je vejce čerstvé, dáme jej do vody. Čerstvé vejce se ponoří ke dnu, staré plave na hladině. Vysvětli.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96922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Vejce pomalu vysychá, pod skořápkou vzniká dutina.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Chová se jako nestejnorodé těleso naplněné zčásti vzduchem.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681917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5. Proč kovová kulička zabalená v alobalu klesá ve vodě ke dnu a kulička v loďce z alobalu plave na vodě?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8610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 loďce je vzduch. Jedná se o nestejnorodé těleso.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4530049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6. Archeologové vylovili ze dna jezera staré dělo. Měli strach ho naložit do loďky, aby se nepotopila. Pomohou si, když dělo přivážou pod loďku?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591504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Ano, dělo bude pod vodou nadlehčováno vztlakovou silou vody.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7. Bude na vodě plavat dutá železná krychle s hmotností 2 kg a s délkou hrany 13 cm?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852936"/>
            <a:ext cx="2699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g</a:t>
            </a:r>
            <a:r>
              <a:rPr lang="cs-CZ" sz="2800" b="1" dirty="0" smtClean="0"/>
              <a:t> = m . g</a:t>
            </a:r>
          </a:p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g</a:t>
            </a:r>
            <a:r>
              <a:rPr lang="cs-CZ" sz="2800" b="1" dirty="0" smtClean="0"/>
              <a:t> = 2 . </a:t>
            </a:r>
            <a:r>
              <a:rPr lang="cs-CZ" sz="2800" b="1" dirty="0" smtClean="0"/>
              <a:t>10 N</a:t>
            </a:r>
            <a:endParaRPr lang="cs-CZ" sz="2800" b="1" dirty="0" smtClean="0"/>
          </a:p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g</a:t>
            </a:r>
            <a:r>
              <a:rPr lang="cs-CZ" sz="2800" b="1" dirty="0" smtClean="0"/>
              <a:t> = 20 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987824" y="2852936"/>
            <a:ext cx="489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vz</a:t>
            </a:r>
            <a:r>
              <a:rPr lang="cs-CZ" sz="2800" b="1" dirty="0" smtClean="0"/>
              <a:t> = V . </a:t>
            </a:r>
            <a:r>
              <a:rPr lang="el-GR" sz="2800" b="1" dirty="0" smtClean="0"/>
              <a:t>ρ</a:t>
            </a:r>
            <a:r>
              <a:rPr lang="cs-CZ" sz="2800" b="1" dirty="0" smtClean="0"/>
              <a:t> . g</a:t>
            </a:r>
          </a:p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vz</a:t>
            </a:r>
            <a:r>
              <a:rPr lang="cs-CZ" sz="2800" b="1" dirty="0" smtClean="0"/>
              <a:t> = 0,002197 . 1000 . </a:t>
            </a:r>
            <a:r>
              <a:rPr lang="cs-CZ" sz="2800" b="1" dirty="0" smtClean="0"/>
              <a:t>10 N</a:t>
            </a:r>
            <a:endParaRPr lang="cs-CZ" sz="2800" b="1" dirty="0" smtClean="0"/>
          </a:p>
          <a:p>
            <a:r>
              <a:rPr lang="cs-CZ" sz="2800" b="1" dirty="0" err="1" smtClean="0"/>
              <a:t>F</a:t>
            </a:r>
            <a:r>
              <a:rPr lang="cs-CZ" sz="2800" b="1" baseline="-25000" dirty="0" err="1" smtClean="0"/>
              <a:t>vz</a:t>
            </a:r>
            <a:r>
              <a:rPr lang="cs-CZ" sz="2800" b="1" dirty="0" smtClean="0"/>
              <a:t>= 21,97 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24" y="1052736"/>
            <a:ext cx="2554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 = 2 kg</a:t>
            </a:r>
          </a:p>
          <a:p>
            <a:r>
              <a:rPr lang="cs-CZ" sz="2800" b="1" dirty="0" smtClean="0"/>
              <a:t>a = 13 cm </a:t>
            </a:r>
          </a:p>
          <a:p>
            <a:r>
              <a:rPr lang="cs-CZ" sz="2800" b="1" u="sng" dirty="0" smtClean="0"/>
              <a:t>ρ = 1 000 kg/m</a:t>
            </a:r>
            <a:r>
              <a:rPr lang="cs-CZ" sz="2800" b="1" u="sng" baseline="30000" dirty="0" smtClean="0"/>
              <a:t>3</a:t>
            </a:r>
            <a:endParaRPr lang="cs-CZ" sz="28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1052736"/>
            <a:ext cx="4392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 = a . a . a</a:t>
            </a:r>
          </a:p>
          <a:p>
            <a:r>
              <a:rPr lang="cs-CZ" sz="2800" b="1" dirty="0" smtClean="0"/>
              <a:t>V = 13 . 13 . </a:t>
            </a:r>
            <a:r>
              <a:rPr lang="cs-CZ" sz="2800" b="1" dirty="0" smtClean="0"/>
              <a:t>13 m</a:t>
            </a:r>
            <a:r>
              <a:rPr lang="cs-CZ" sz="2800" b="1" baseline="30000" dirty="0" smtClean="0"/>
              <a:t>3</a:t>
            </a:r>
            <a:endParaRPr lang="cs-CZ" sz="2800" b="1" dirty="0" smtClean="0"/>
          </a:p>
          <a:p>
            <a:r>
              <a:rPr lang="cs-CZ" sz="2800" b="1" dirty="0" smtClean="0"/>
              <a:t>V = 2 197 cm</a:t>
            </a:r>
            <a:r>
              <a:rPr lang="cs-CZ" sz="2800" b="1" baseline="30000" dirty="0" smtClean="0"/>
              <a:t>3</a:t>
            </a:r>
            <a:r>
              <a:rPr lang="cs-CZ" sz="2800" b="1" dirty="0" smtClean="0"/>
              <a:t> = 0,002197 m</a:t>
            </a:r>
            <a:r>
              <a:rPr lang="cs-CZ" sz="2800" b="1" baseline="30000" dirty="0" smtClean="0"/>
              <a:t>3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450912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Vztlaková síla je větší než gravitační, krychle bude plavat na hladině.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ISBN 80-7238-432-5. </a:t>
            </a:r>
          </a:p>
          <a:p>
            <a:r>
              <a:rPr lang="cs-CZ" dirty="0" smtClean="0"/>
              <a:t>PaedDr. BOHUNĚK, Jiří. </a:t>
            </a:r>
            <a:r>
              <a:rPr lang="cs-CZ" i="1" dirty="0" smtClean="0"/>
              <a:t>Sbírka úloh z fyziky pro ZŠ 2.díl</a:t>
            </a:r>
            <a:r>
              <a:rPr lang="cs-CZ" dirty="0" smtClean="0"/>
              <a:t>. Praha : Galaxie, 1993. 157 s.</a:t>
            </a:r>
            <a:endParaRPr lang="cs-CZ" smtClean="0"/>
          </a:p>
          <a:p>
            <a:endParaRPr lang="cs-CZ" smtClean="0"/>
          </a:p>
        </p:txBody>
      </p:sp>
      <p:sp>
        <p:nvSpPr>
          <p:cNvPr id="3" name="Obdélník 2"/>
          <p:cNvSpPr/>
          <p:nvPr/>
        </p:nvSpPr>
        <p:spPr>
          <a:xfrm>
            <a:off x="0" y="5934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671</Words>
  <Application>Microsoft Office PowerPoint</Application>
  <PresentationFormat>Předvádění na obrazovce (4:3)</PresentationFormat>
  <Paragraphs>120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24</cp:revision>
  <dcterms:modified xsi:type="dcterms:W3CDTF">2012-05-13T14:45:47Z</dcterms:modified>
</cp:coreProperties>
</file>