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Chování těles v kapalině – procvičení 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4653136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VY_32_INOVACE_32_</a:t>
            </a:r>
            <a:r>
              <a:rPr lang="cs-CZ" dirty="0" err="1" smtClean="0"/>
              <a:t>Procviceni</a:t>
            </a:r>
            <a:r>
              <a:rPr lang="cs-CZ" dirty="0" smtClean="0"/>
              <a:t>_</a:t>
            </a:r>
            <a:r>
              <a:rPr lang="cs-CZ" dirty="0" err="1" smtClean="0"/>
              <a:t>chovani</a:t>
            </a:r>
            <a:r>
              <a:rPr lang="cs-CZ" dirty="0" smtClean="0"/>
              <a:t>_ </a:t>
            </a:r>
            <a:r>
              <a:rPr lang="cs-CZ" dirty="0" err="1" smtClean="0"/>
              <a:t>teles</a:t>
            </a:r>
            <a:r>
              <a:rPr lang="cs-CZ" dirty="0" smtClean="0"/>
              <a:t>_v_</a:t>
            </a:r>
            <a:r>
              <a:rPr lang="cs-CZ" dirty="0" err="1" smtClean="0"/>
              <a:t>kapaline</a:t>
            </a:r>
            <a:r>
              <a:rPr lang="cs-CZ" dirty="0" smtClean="0"/>
              <a:t>_2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Na závaží ponořené do vody působí vztlaková síla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0,4 N. Urči objem závaží.</a:t>
            </a:r>
            <a:endParaRPr lang="cs-CZ" sz="28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588224" y="1196752"/>
            <a:ext cx="1912713" cy="1800200"/>
            <a:chOff x="6300191" y="1196752"/>
            <a:chExt cx="1912713" cy="1800200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6300191" y="1196752"/>
              <a:ext cx="1912713" cy="1800200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6732239" y="2204864"/>
              <a:ext cx="1075621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6948263" y="1700808"/>
              <a:ext cx="68857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/>
                <a:t>F</a:t>
              </a:r>
              <a:r>
                <a:rPr lang="cs-CZ" sz="2400" baseline="-25000" dirty="0" err="1" smtClean="0"/>
                <a:t>vz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660232" y="234888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V . </a:t>
              </a:r>
              <a:r>
                <a:rPr lang="el-GR" sz="2400" dirty="0" smtClean="0"/>
                <a:t>ρ</a:t>
              </a:r>
              <a:r>
                <a:rPr lang="cs-CZ" sz="2400" dirty="0" smtClean="0"/>
                <a:t> . g</a:t>
              </a:r>
              <a:endParaRPr lang="cs-CZ" sz="24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0" y="1240884"/>
            <a:ext cx="4355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</a:t>
            </a:r>
            <a:r>
              <a:rPr lang="cs-CZ" sz="3200" baseline="-25000" dirty="0" err="1" smtClean="0"/>
              <a:t>vz</a:t>
            </a:r>
            <a:r>
              <a:rPr lang="cs-CZ" sz="3200" dirty="0" smtClean="0"/>
              <a:t> = 0,4 N</a:t>
            </a:r>
          </a:p>
          <a:p>
            <a:r>
              <a:rPr lang="cs-CZ" sz="3200" dirty="0" smtClean="0"/>
              <a:t>ρ = 1000 kg/m</a:t>
            </a:r>
            <a:r>
              <a:rPr lang="cs-CZ" sz="3200" baseline="30000" dirty="0" smtClean="0"/>
              <a:t>3</a:t>
            </a:r>
          </a:p>
          <a:p>
            <a:r>
              <a:rPr lang="cs-CZ" sz="3200" u="sng" dirty="0" smtClean="0"/>
              <a:t>g = 10 N/kg</a:t>
            </a:r>
          </a:p>
          <a:p>
            <a:r>
              <a:rPr lang="cs-CZ" sz="3200" dirty="0" smtClean="0"/>
              <a:t>V = ? m</a:t>
            </a:r>
            <a:r>
              <a:rPr lang="cs-CZ" sz="3200" baseline="30000" dirty="0" smtClean="0"/>
              <a:t>3</a:t>
            </a:r>
          </a:p>
          <a:p>
            <a:r>
              <a:rPr lang="cs-CZ" sz="3200" dirty="0" smtClean="0"/>
              <a:t>V = </a:t>
            </a:r>
            <a:r>
              <a:rPr lang="cs-CZ" sz="3200" dirty="0" err="1" smtClean="0"/>
              <a:t>F</a:t>
            </a:r>
            <a:r>
              <a:rPr lang="cs-CZ" sz="3200" baseline="-25000" dirty="0" err="1" smtClean="0"/>
              <a:t>vz</a:t>
            </a:r>
            <a:r>
              <a:rPr lang="cs-CZ" sz="3200" dirty="0" smtClean="0"/>
              <a:t> : (</a:t>
            </a:r>
            <a:r>
              <a:rPr lang="el-GR" sz="3200" dirty="0" smtClean="0"/>
              <a:t>ρ</a:t>
            </a:r>
            <a:r>
              <a:rPr lang="cs-CZ" sz="3200" dirty="0" smtClean="0"/>
              <a:t> . g)</a:t>
            </a:r>
          </a:p>
          <a:p>
            <a:r>
              <a:rPr lang="cs-CZ" sz="3200" dirty="0" smtClean="0"/>
              <a:t>V = 0,4 : (1 000 . 10</a:t>
            </a:r>
            <a:r>
              <a:rPr lang="cs-CZ" sz="3200" dirty="0" smtClean="0"/>
              <a:t>) m</a:t>
            </a:r>
            <a:r>
              <a:rPr lang="cs-CZ" sz="3200" baseline="30000" dirty="0" smtClean="0"/>
              <a:t>3</a:t>
            </a:r>
            <a:endParaRPr lang="cs-CZ" sz="3200" dirty="0" smtClean="0"/>
          </a:p>
          <a:p>
            <a:r>
              <a:rPr lang="cs-CZ" sz="3200" dirty="0" smtClean="0"/>
              <a:t>V = 0,00004 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494116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Objem ponořené části tělesa je </a:t>
            </a:r>
            <a:r>
              <a:rPr lang="cs-CZ" sz="2800" b="1" dirty="0" smtClean="0"/>
              <a:t>40 cm</a:t>
            </a:r>
            <a:r>
              <a:rPr lang="cs-CZ" sz="2800" b="1" baseline="30000" dirty="0" smtClean="0"/>
              <a:t>3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418840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0,04 dm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188403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 40 </a:t>
            </a:r>
            <a:r>
              <a:rPr lang="cs-CZ" sz="3200" dirty="0"/>
              <a:t>c</a:t>
            </a:r>
            <a:r>
              <a:rPr lang="cs-CZ" sz="3200" dirty="0" smtClean="0"/>
              <a:t>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/>
      <p:bldP spid="4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Stejnorodá tělesa jsou vyrobena: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</a:t>
            </a:r>
            <a:r>
              <a:rPr lang="cs-CZ" sz="2800" dirty="0" smtClean="0"/>
              <a:t>oceli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borového </a:t>
            </a:r>
            <a:r>
              <a:rPr lang="cs-CZ" sz="2800" dirty="0" smtClean="0"/>
              <a:t>dřeva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</a:t>
            </a:r>
            <a:r>
              <a:rPr lang="cs-CZ" sz="2800" dirty="0" smtClean="0"/>
              <a:t>mosazi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</a:t>
            </a:r>
            <a:r>
              <a:rPr lang="cs-CZ" sz="2800" dirty="0" smtClean="0"/>
              <a:t>bakelitu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</a:t>
            </a:r>
            <a:r>
              <a:rPr lang="cs-CZ" sz="2800" dirty="0" smtClean="0"/>
              <a:t>pryže</a:t>
            </a:r>
          </a:p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z duralu</a:t>
            </a:r>
          </a:p>
          <a:p>
            <a:r>
              <a:rPr lang="cs-CZ" sz="2800" dirty="0" smtClean="0"/>
              <a:t>           </a:t>
            </a:r>
          </a:p>
          <a:p>
            <a:r>
              <a:rPr lang="cs-CZ" sz="2800" b="1" dirty="0" smtClean="0"/>
              <a:t>Vyber pomocí tabulek tělesa z takových látek, aby plavala v glycerolu.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07973" y="764704"/>
            <a:ext cx="3868483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Glycerol: </a:t>
            </a:r>
            <a:r>
              <a:rPr lang="el-GR" sz="2800" dirty="0" smtClean="0"/>
              <a:t>ρ</a:t>
            </a:r>
            <a:r>
              <a:rPr lang="cs-CZ" sz="2800" dirty="0" smtClean="0"/>
              <a:t> = 1 260 kg/m</a:t>
            </a:r>
            <a:r>
              <a:rPr lang="cs-CZ" sz="2800" baseline="30000" dirty="0" smtClean="0"/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07972" y="2231481"/>
            <a:ext cx="3868483" cy="1384995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Tělesa, která budou v glycerolu plavat, musí mít menší hustotu.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85109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7 800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9741" y="174799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75625" y="263691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8 500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3437421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1 200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30121" y="426347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1 100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88662" y="51571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2 800 kg/m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17543" y="1757110"/>
            <a:ext cx="2737284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-17543" y="3488234"/>
            <a:ext cx="1547664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0" y="4365104"/>
            <a:ext cx="1314502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8970" y="-11830"/>
            <a:ext cx="9144000" cy="224676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Hliníkovou lžíci a parafínovou svíčku zcela ponoříš do vody.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Co se s nimi děje, když je uvolníš?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Co se s nimi děje, ponoříš-li je místo do vody do etanolu?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(hustota hliníku je 2700 kg/m</a:t>
            </a:r>
            <a:r>
              <a:rPr kumimoji="0" lang="cs-CZ" sz="2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parafínu 900 kg/ m</a:t>
            </a:r>
            <a:r>
              <a:rPr kumimoji="0" lang="cs-CZ" sz="2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etanolu 789 kg/ m</a:t>
            </a:r>
            <a:r>
              <a:rPr kumimoji="0" lang="cs-CZ" sz="2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348880"/>
            <a:ext cx="37079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Voda: </a:t>
            </a:r>
            <a:r>
              <a:rPr lang="el-GR" sz="2800" dirty="0" smtClean="0"/>
              <a:t>ρ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8970" y="3062332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Hliníková se ve vodě potopí, protože má větší hustotu.</a:t>
            </a:r>
          </a:p>
          <a:p>
            <a:r>
              <a:rPr lang="cs-CZ" sz="2800" dirty="0" smtClean="0"/>
              <a:t>Parafínová svíčka bude ve vodě plavat, protože má menší hustotu.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004" y="4717886"/>
            <a:ext cx="363589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Etanol: </a:t>
            </a:r>
            <a:r>
              <a:rPr lang="el-GR" sz="2800" dirty="0" smtClean="0"/>
              <a:t>ρ</a:t>
            </a:r>
            <a:r>
              <a:rPr lang="cs-CZ" sz="2800" dirty="0" smtClean="0"/>
              <a:t> = 789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-13917" y="5470769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Hliníková se v etanolu potopí, protože má větší hustotu.</a:t>
            </a:r>
          </a:p>
          <a:p>
            <a:r>
              <a:rPr lang="cs-CZ" sz="2800" dirty="0" smtClean="0"/>
              <a:t>Parafínová svíčka se v etanolu potopí, protože má větší hustotu.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 animBg="1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Vyber tři kovy (podle tabulky CH1), ze kterých vyrobená tělesa ve rtuti klesají ke dnu.</a:t>
            </a:r>
            <a:endParaRPr lang="cs-CZ" sz="2800" dirty="0"/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1721713"/>
            <a:ext cx="9144000" cy="1815882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Stejnorodé těleso má hmotnost 3,96 kg a objem 5 dm</a:t>
            </a:r>
            <a:r>
              <a:rPr kumimoji="0" lang="cs-CZ" sz="2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Podle tabulky vyber kapaliny, v nichž by uvedené těleso: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klesalo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plavalo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26" y="1139552"/>
            <a:ext cx="3560761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Rtuť: </a:t>
            </a:r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159345"/>
            <a:ext cx="3816424" cy="523220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platina, zlato, wolfram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645024"/>
            <a:ext cx="64442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3,96 kg</a:t>
            </a:r>
          </a:p>
          <a:p>
            <a:r>
              <a:rPr lang="cs-CZ" sz="2800" u="sng" dirty="0" smtClean="0"/>
              <a:t>V = 5 dm</a:t>
            </a:r>
            <a:r>
              <a:rPr lang="cs-CZ" sz="2800" u="sng" baseline="30000" dirty="0" smtClean="0"/>
              <a:t>3 </a:t>
            </a:r>
            <a:r>
              <a:rPr lang="cs-CZ" sz="2800" u="sng" dirty="0" smtClean="0"/>
              <a:t>= 0,005 m</a:t>
            </a:r>
            <a:r>
              <a:rPr lang="cs-CZ" sz="2800" u="sng" baseline="30000" dirty="0" smtClean="0"/>
              <a:t>3</a:t>
            </a:r>
          </a:p>
          <a:p>
            <a:r>
              <a:rPr lang="cs-CZ" sz="2800" dirty="0" smtClean="0"/>
              <a:t>ρ = ?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ρ = m : V</a:t>
            </a:r>
          </a:p>
          <a:p>
            <a:r>
              <a:rPr lang="cs-CZ" sz="2800" dirty="0" smtClean="0"/>
              <a:t>ρ = 3,96 : </a:t>
            </a:r>
            <a:r>
              <a:rPr lang="cs-CZ" sz="2800" dirty="0" smtClean="0"/>
              <a:t>0,005 kg/m</a:t>
            </a:r>
            <a:r>
              <a:rPr lang="cs-CZ" sz="2800" baseline="30000" dirty="0" smtClean="0"/>
              <a:t>3</a:t>
            </a:r>
            <a:endParaRPr lang="cs-CZ" sz="2800" dirty="0"/>
          </a:p>
          <a:p>
            <a:r>
              <a:rPr lang="cs-CZ" sz="2800" b="1" dirty="0" smtClean="0"/>
              <a:t>ρ </a:t>
            </a:r>
            <a:r>
              <a:rPr lang="cs-CZ" sz="2800" b="1" dirty="0" smtClean="0"/>
              <a:t>= 792 kg/m</a:t>
            </a:r>
            <a:r>
              <a:rPr lang="cs-CZ" sz="2800" b="1" baseline="30000" dirty="0" smtClean="0"/>
              <a:t>3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3645024"/>
            <a:ext cx="5508104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 smtClean="0"/>
              <a:t>Aby klesalo:</a:t>
            </a:r>
          </a:p>
          <a:p>
            <a:r>
              <a:rPr lang="cs-CZ" sz="2800" dirty="0" smtClean="0"/>
              <a:t>Kapalina musí mít menší hustotu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4626543"/>
            <a:ext cx="5724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ethanol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diethyleter</a:t>
            </a:r>
            <a:r>
              <a:rPr lang="cs-CZ" sz="2800" b="1" dirty="0" smtClean="0"/>
              <a:t>, metanol, benzín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268999"/>
            <a:ext cx="5508104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 smtClean="0"/>
              <a:t>Aby plavalo:</a:t>
            </a:r>
          </a:p>
          <a:p>
            <a:r>
              <a:rPr lang="cs-CZ" sz="2800" dirty="0" smtClean="0"/>
              <a:t>Kapalina musí mít větší hustotu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6322680"/>
            <a:ext cx="68867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voda, glycerol, toluen, nafta, olej, petrolej, ...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409" grpId="0" animBg="1"/>
      <p:bldP spid="4" grpId="0" animBg="1"/>
      <p:bldP spid="5" grpId="0" animBg="1"/>
      <p:bldP spid="7" grpId="0" animBg="1"/>
      <p:bldP spid="8" grpId="0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PaedDr. BOHUNĚK, Jiří. </a:t>
            </a:r>
            <a:r>
              <a:rPr lang="cs-CZ" i="1" dirty="0" smtClean="0"/>
              <a:t>Sbírka úloh z fyziky pro ZŠ 2.díl</a:t>
            </a:r>
            <a:r>
              <a:rPr lang="cs-CZ" dirty="0" smtClean="0"/>
              <a:t>. Praha : Galaxie, 1993. 157 s.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351</Words>
  <Application>Microsoft Office PowerPoint</Application>
  <PresentationFormat>Předvádění na obrazovce (4:3)</PresentationFormat>
  <Paragraphs>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18</cp:revision>
  <dcterms:modified xsi:type="dcterms:W3CDTF">2012-05-13T15:02:31Z</dcterms:modified>
</cp:coreProperties>
</file>