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22" y="-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upload.wikimedia.org/wikipedia/commons/1/10/Hydrema_backhoe_loader_ubt.jpeg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2708920"/>
            <a:ext cx="914400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Pascalův zákon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3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696" y="0"/>
            <a:ext cx="5753100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Podnadpis 2"/>
          <p:cNvSpPr txBox="1">
            <a:spLocks/>
          </p:cNvSpPr>
          <p:nvPr/>
        </p:nvSpPr>
        <p:spPr>
          <a:xfrm>
            <a:off x="0" y="5654080"/>
            <a:ext cx="9144000" cy="1203920"/>
          </a:xfrm>
          <a:prstGeom prst="rect">
            <a:avLst/>
          </a:prstGeom>
        </p:spPr>
        <p:txBody>
          <a:bodyPr>
            <a:normAutofit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Autor: Pavlína</a:t>
            </a:r>
            <a:r>
              <a:rPr kumimoji="0" lang="cs-CZ" sz="16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Čermáková</a:t>
            </a:r>
            <a:endParaRPr kumimoji="0" lang="cs-CZ" sz="16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Vytvořeno v rámci v projektu „EU peníze školám“ </a:t>
            </a:r>
          </a:p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cs-CZ" sz="1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OP VK oblast podpory 1.4 s názvem Zlepšení podmínek pro vzdělávání na základních školách</a:t>
            </a:r>
            <a:endParaRPr kumimoji="0" lang="cs-CZ" sz="16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843808" y="4509120"/>
            <a:ext cx="365504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VY_32_INOVACE_33_</a:t>
            </a:r>
            <a:r>
              <a:rPr lang="cs-CZ" dirty="0" err="1" smtClean="0"/>
              <a:t>Pascaluv</a:t>
            </a:r>
            <a:r>
              <a:rPr lang="cs-CZ" dirty="0" smtClean="0"/>
              <a:t>_</a:t>
            </a:r>
            <a:r>
              <a:rPr lang="cs-CZ" dirty="0" err="1" smtClean="0"/>
              <a:t>zakon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Tlak v kapalině může být vyvolán nejen působením gravitační síly.</a:t>
            </a:r>
          </a:p>
          <a:p>
            <a:r>
              <a:rPr lang="cs-CZ" sz="2800" dirty="0" smtClean="0"/>
              <a:t>Pokud je kapalina uzavřená v nádobě, může být stlačována působením vnější síly na píst nádoby.</a:t>
            </a:r>
          </a:p>
          <a:p>
            <a:r>
              <a:rPr lang="cs-CZ" sz="2800" dirty="0" smtClean="0"/>
              <a:t>Díky této síle vzniká v kapalině tlak.</a:t>
            </a:r>
          </a:p>
          <a:p>
            <a:r>
              <a:rPr lang="cs-CZ" sz="2800" dirty="0" smtClean="0"/>
              <a:t>Tento poznatek má využití v technice – hydraulika (brzdy, zvedák).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32492" y="3103873"/>
            <a:ext cx="2526487" cy="26642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1084040" y="3530625"/>
            <a:ext cx="2232248" cy="288032"/>
          </a:xfrm>
          <a:prstGeom prst="rect">
            <a:avLst/>
          </a:prstGeom>
          <a:solidFill>
            <a:srgbClr val="0070C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2729639" y="2990216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</a:t>
            </a:r>
            <a:endParaRPr lang="cs-CZ" sz="2800" dirty="0"/>
          </a:p>
        </p:txBody>
      </p:sp>
      <p:cxnSp>
        <p:nvCxnSpPr>
          <p:cNvPr id="8" name="Přímá spojovací šipka 7"/>
          <p:cNvCxnSpPr/>
          <p:nvPr/>
        </p:nvCxnSpPr>
        <p:spPr>
          <a:xfrm rot="5400000">
            <a:off x="1766070" y="3025775"/>
            <a:ext cx="1008112" cy="1588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accent2"/>
          </a:lnRef>
          <a:fillRef idx="0">
            <a:schemeClr val="accent2"/>
          </a:fillRef>
          <a:effectRef idx="2">
            <a:schemeClr val="accent2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1799692" y="2482442"/>
            <a:ext cx="36004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</a:rPr>
              <a:t>F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439166" y="2631489"/>
            <a:ext cx="4248472" cy="95410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V nádobě s pístem o obsahu S je kapalina.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364663" y="3798192"/>
            <a:ext cx="4392488" cy="52322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Na píst působí tlaková síla F.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223142" y="4575988"/>
            <a:ext cx="4680520" cy="181588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Díky této tlakové síle vzniká v kapalině tlak, který je ve všech místech kapaliny (na rozdíl od hydrostatického tlaku) stejný..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331640" y="5091287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+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331640" y="3841884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+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046690" y="4268138"/>
            <a:ext cx="2880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+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547664" y="5122064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1512996" y="3887069"/>
            <a:ext cx="5040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743672" y="4321412"/>
            <a:ext cx="28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</a:t>
            </a:r>
            <a:endParaRPr lang="cs-CZ" sz="24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0" y="6396335"/>
            <a:ext cx="9144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Tento tlak se kapalinou přenáší.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  <p:bldP spid="9" grpId="0"/>
      <p:bldP spid="10" grpId="0" animBg="1"/>
      <p:bldP spid="12" grpId="0" animBg="1"/>
      <p:bldP spid="13" grpId="0" animBg="1"/>
      <p:bldP spid="14" grpId="0"/>
      <p:bldP spid="15" grpId="0"/>
      <p:bldP spid="16" grpId="0"/>
      <p:bldP spid="19" grpId="0"/>
      <p:bldP spid="21" grpId="0"/>
      <p:bldP spid="22" grpId="0"/>
      <p:bldP spid="2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2322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Důkaz stejného tlaku v kapalině vyvolaného vnější silou.</a:t>
            </a:r>
            <a:endParaRPr lang="cs-CZ" sz="2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9475" y="839032"/>
            <a:ext cx="5263583" cy="568806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ovéPole 3"/>
          <p:cNvSpPr txBox="1"/>
          <p:nvPr/>
        </p:nvSpPr>
        <p:spPr>
          <a:xfrm>
            <a:off x="5436096" y="620688"/>
            <a:ext cx="3707904" cy="61247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Pomocí „ježka“ si můžeme ověřit, že tlak je všude stejný:</a:t>
            </a:r>
          </a:p>
          <a:p>
            <a:r>
              <a:rPr lang="cs-CZ" sz="2800" dirty="0" smtClean="0"/>
              <a:t>Uvnitř válce je voda.</a:t>
            </a:r>
          </a:p>
          <a:p>
            <a:r>
              <a:rPr lang="cs-CZ" sz="2800" dirty="0" smtClean="0"/>
              <a:t>Působením tlakové síly na píst stříká voda ze všech otvorů stejně.</a:t>
            </a:r>
          </a:p>
          <a:p>
            <a:r>
              <a:rPr lang="cs-CZ" sz="2800" dirty="0" smtClean="0"/>
              <a:t>Ve všech otvorech tedy působí na vodu stejná tlaková síla.</a:t>
            </a:r>
          </a:p>
          <a:p>
            <a:r>
              <a:rPr lang="cs-CZ" sz="2800" dirty="0" smtClean="0"/>
              <a:t>Otvory jsou stejně velké, ve vodě je ve všech místech stejný tlak.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6264"/>
            <a:ext cx="5184576" cy="67847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ovéPole 2"/>
          <p:cNvSpPr txBox="1"/>
          <p:nvPr/>
        </p:nvSpPr>
        <p:spPr>
          <a:xfrm>
            <a:off x="5216749" y="692696"/>
            <a:ext cx="3779912" cy="4832092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Působí-li na kapalinu dostatečně velká síla, je tlak vyvolaný působením tlakové síly mnohem větší než hydrostatický tlak uvnitř kapaliny a proto nemusíme s hydrostatickým tlakem vůbec počítat.</a:t>
            </a:r>
          </a:p>
          <a:p>
            <a:r>
              <a:rPr lang="cs-CZ" sz="2800" dirty="0" smtClean="0"/>
              <a:t>Pak je ve všech místech téměř stejný tlak.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Pascalův zákon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953" y="584775"/>
            <a:ext cx="9144000" cy="95410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Působí-li na kapalinu v uzavřené nádobě vnější tlaková síla, zvýší se tlak ve všech místech kapaliny stejně.</a:t>
            </a:r>
            <a:endParaRPr lang="cs-CZ" sz="2800" dirty="0"/>
          </a:p>
        </p:txBody>
      </p:sp>
      <p:grpSp>
        <p:nvGrpSpPr>
          <p:cNvPr id="10" name="Skupina 9"/>
          <p:cNvGrpSpPr/>
          <p:nvPr/>
        </p:nvGrpSpPr>
        <p:grpSpPr>
          <a:xfrm>
            <a:off x="899592" y="2204864"/>
            <a:ext cx="2304256" cy="1872208"/>
            <a:chOff x="755576" y="1988840"/>
            <a:chExt cx="2304256" cy="1872208"/>
          </a:xfrm>
        </p:grpSpPr>
        <p:sp>
          <p:nvSpPr>
            <p:cNvPr id="5" name="Rovnoramenný trojúhelník 4"/>
            <p:cNvSpPr/>
            <p:nvPr/>
          </p:nvSpPr>
          <p:spPr>
            <a:xfrm>
              <a:off x="755576" y="1988840"/>
              <a:ext cx="2304256" cy="1872208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7" name="Přímá spojovací čára 6"/>
            <p:cNvCxnSpPr/>
            <p:nvPr/>
          </p:nvCxnSpPr>
          <p:spPr>
            <a:xfrm>
              <a:off x="1259632" y="3068960"/>
              <a:ext cx="1296144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" name="TextovéPole 7"/>
            <p:cNvSpPr txBox="1"/>
            <p:nvPr/>
          </p:nvSpPr>
          <p:spPr>
            <a:xfrm>
              <a:off x="1691680" y="2492896"/>
              <a:ext cx="50405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F</a:t>
              </a:r>
              <a:endParaRPr lang="cs-CZ" sz="2800" dirty="0"/>
            </a:p>
          </p:txBody>
        </p:sp>
        <p:sp>
          <p:nvSpPr>
            <p:cNvPr id="9" name="TextovéPole 8"/>
            <p:cNvSpPr txBox="1"/>
            <p:nvPr/>
          </p:nvSpPr>
          <p:spPr>
            <a:xfrm>
              <a:off x="1475656" y="3212976"/>
              <a:ext cx="93610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p . S</a:t>
              </a:r>
              <a:endParaRPr lang="cs-CZ" sz="2800" dirty="0"/>
            </a:p>
          </p:txBody>
        </p:sp>
      </p:grpSp>
      <p:sp>
        <p:nvSpPr>
          <p:cNvPr id="11" name="TextovéPole 10"/>
          <p:cNvSpPr txBox="1"/>
          <p:nvPr/>
        </p:nvSpPr>
        <p:spPr>
          <a:xfrm>
            <a:off x="2960948" y="1943254"/>
            <a:ext cx="4086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Tlak vyvolaný vnější silou: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0" y="1540873"/>
            <a:ext cx="29878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Odvození vzorce:</a:t>
            </a:r>
            <a:endParaRPr lang="cs-CZ" sz="28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020571" y="1947802"/>
            <a:ext cx="136815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p = F : S</a:t>
            </a:r>
            <a:endParaRPr lang="cs-CZ" sz="28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010390" y="2517589"/>
            <a:ext cx="218711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Tlaková síla: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076056" y="2529382"/>
            <a:ext cx="199796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F = p . S</a:t>
            </a:r>
            <a:endParaRPr lang="cs-CZ" sz="28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051954" y="3125566"/>
            <a:ext cx="23121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Obsah pístu: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174940" y="3125566"/>
            <a:ext cx="18002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S = F : p</a:t>
            </a:r>
            <a:endParaRPr lang="cs-CZ" sz="2800" b="1" dirty="0"/>
          </a:p>
        </p:txBody>
      </p:sp>
      <p:pic>
        <p:nvPicPr>
          <p:cNvPr id="4100" name="Picture 4" descr="http://www.tlumacov.cz/galerie/Images/g_5_0053_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3753034"/>
            <a:ext cx="4139952" cy="3104965"/>
          </a:xfrm>
          <a:prstGeom prst="rect">
            <a:avLst/>
          </a:prstGeom>
          <a:noFill/>
        </p:spPr>
      </p:pic>
      <p:sp>
        <p:nvSpPr>
          <p:cNvPr id="20" name="TextovéPole 19"/>
          <p:cNvSpPr txBox="1"/>
          <p:nvPr/>
        </p:nvSpPr>
        <p:spPr>
          <a:xfrm>
            <a:off x="0" y="4725144"/>
            <a:ext cx="4716016" cy="1815882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dirty="0" smtClean="0"/>
              <a:t>Vytvoření dostatečného tlaku je potřeba například pro hasiče, aby mohli dobře uhasit požár.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11" grpId="0"/>
      <p:bldP spid="12" grpId="0"/>
      <p:bldP spid="13" grpId="0"/>
      <p:bldP spid="14" grpId="0"/>
      <p:bldP spid="15" grpId="0"/>
      <p:bldP spid="16" grpId="0"/>
      <p:bldP spid="17" grpId="0"/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Využití Pascalova zákona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0" y="1196752"/>
            <a:ext cx="88924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Hydraulický </a:t>
            </a:r>
            <a:r>
              <a:rPr lang="cs-CZ" sz="2800" dirty="0"/>
              <a:t>zvedák, </a:t>
            </a:r>
            <a:r>
              <a:rPr lang="cs-CZ" sz="2800" dirty="0" err="1" smtClean="0"/>
              <a:t>hydrolis</a:t>
            </a:r>
            <a:r>
              <a:rPr lang="cs-CZ" sz="2800" dirty="0" smtClean="0"/>
              <a:t>, hydraulické kleště, hydraulická ruka, …</a:t>
            </a:r>
            <a:endParaRPr lang="cs-CZ" sz="2800" dirty="0"/>
          </a:p>
          <a:p>
            <a:r>
              <a:rPr lang="cs-CZ" sz="2800" dirty="0" smtClean="0"/>
              <a:t> </a:t>
            </a:r>
            <a:endParaRPr lang="cs-CZ" sz="2800" dirty="0"/>
          </a:p>
        </p:txBody>
      </p:sp>
      <p:pic>
        <p:nvPicPr>
          <p:cNvPr id="19458" name="Picture 2" descr="http://upload.wikimedia.org/wikipedia/commons/1/10/Hydrema_backhoe_loader_ubt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5599" y="2348880"/>
            <a:ext cx="8581920" cy="38884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Zápis:</a:t>
            </a:r>
          </a:p>
          <a:p>
            <a:r>
              <a:rPr lang="cs-CZ" sz="2400" dirty="0" smtClean="0"/>
              <a:t>Téma: </a:t>
            </a:r>
            <a:r>
              <a:rPr lang="cs-CZ" sz="2400" b="1" dirty="0" smtClean="0">
                <a:solidFill>
                  <a:srgbClr val="FF0000"/>
                </a:solidFill>
              </a:rPr>
              <a:t>Pascalův zákon</a:t>
            </a:r>
          </a:p>
        </p:txBody>
      </p:sp>
      <p:sp>
        <p:nvSpPr>
          <p:cNvPr id="3" name="Obdélník 2"/>
          <p:cNvSpPr/>
          <p:nvPr/>
        </p:nvSpPr>
        <p:spPr>
          <a:xfrm>
            <a:off x="0" y="764704"/>
            <a:ext cx="9144000" cy="830997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lvl="0"/>
            <a:r>
              <a:rPr lang="cs-CZ" sz="2400" dirty="0" smtClean="0">
                <a:solidFill>
                  <a:prstClr val="black"/>
                </a:solidFill>
              </a:rPr>
              <a:t>Působí-li na kapalinu uzavřenou v nádobě vnější tlaková síla, zvýší se tlak ve všech místech kapaliny stejně.</a:t>
            </a:r>
            <a:endParaRPr lang="cs-CZ" sz="2400" dirty="0">
              <a:solidFill>
                <a:prstClr val="black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0" y="1772816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Využití:</a:t>
            </a:r>
          </a:p>
          <a:p>
            <a:r>
              <a:rPr lang="cs-CZ" sz="2400" dirty="0" smtClean="0"/>
              <a:t>hydraulický lis, hydraulický zvedák, brzdy v automobilu, stroje pro zemní práce (bagr)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0" y="2996952"/>
            <a:ext cx="25557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Odvození vzorce:</a:t>
            </a:r>
            <a:endParaRPr lang="cs-CZ" sz="2400" b="1" dirty="0"/>
          </a:p>
        </p:txBody>
      </p:sp>
      <p:grpSp>
        <p:nvGrpSpPr>
          <p:cNvPr id="6" name="Skupina 5"/>
          <p:cNvGrpSpPr/>
          <p:nvPr/>
        </p:nvGrpSpPr>
        <p:grpSpPr>
          <a:xfrm>
            <a:off x="611560" y="3789040"/>
            <a:ext cx="2304256" cy="1872208"/>
            <a:chOff x="755576" y="1988840"/>
            <a:chExt cx="2304256" cy="1872208"/>
          </a:xfrm>
        </p:grpSpPr>
        <p:sp>
          <p:nvSpPr>
            <p:cNvPr id="7" name="Rovnoramenný trojúhelník 6"/>
            <p:cNvSpPr/>
            <p:nvPr/>
          </p:nvSpPr>
          <p:spPr>
            <a:xfrm>
              <a:off x="755576" y="1988840"/>
              <a:ext cx="2304256" cy="1872208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8" name="Přímá spojovací čára 7"/>
            <p:cNvCxnSpPr/>
            <p:nvPr/>
          </p:nvCxnSpPr>
          <p:spPr>
            <a:xfrm>
              <a:off x="1259632" y="3068960"/>
              <a:ext cx="1296144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TextovéPole 8"/>
            <p:cNvSpPr txBox="1"/>
            <p:nvPr/>
          </p:nvSpPr>
          <p:spPr>
            <a:xfrm>
              <a:off x="1691680" y="2492896"/>
              <a:ext cx="504056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F</a:t>
              </a:r>
              <a:endParaRPr lang="cs-CZ" sz="2800" dirty="0"/>
            </a:p>
          </p:txBody>
        </p:sp>
        <p:sp>
          <p:nvSpPr>
            <p:cNvPr id="10" name="TextovéPole 9"/>
            <p:cNvSpPr txBox="1"/>
            <p:nvPr/>
          </p:nvSpPr>
          <p:spPr>
            <a:xfrm>
              <a:off x="1475656" y="3212976"/>
              <a:ext cx="936104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p . S</a:t>
              </a:r>
              <a:endParaRPr lang="cs-CZ" sz="2800" dirty="0"/>
            </a:p>
          </p:txBody>
        </p:sp>
      </p:grpSp>
      <p:sp>
        <p:nvSpPr>
          <p:cNvPr id="11" name="TextovéPole 10"/>
          <p:cNvSpPr txBox="1"/>
          <p:nvPr/>
        </p:nvSpPr>
        <p:spPr>
          <a:xfrm>
            <a:off x="3131840" y="3717032"/>
            <a:ext cx="33843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Tlak vyvolaný vnější silou: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444208" y="3717032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 = F : S</a:t>
            </a:r>
            <a:endParaRPr lang="cs-CZ" sz="2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131840" y="4293096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Tlaková síla: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004048" y="4293096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F = p . S</a:t>
            </a:r>
            <a:endParaRPr lang="cs-CZ" sz="2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131840" y="4941168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Obsah pístu: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076056" y="4941168"/>
            <a:ext cx="1800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 = F : p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914400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Zdroje:</a:t>
            </a:r>
          </a:p>
          <a:p>
            <a:r>
              <a:rPr lang="cs-CZ" dirty="0" smtClean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upload.wikimedia.org/wikipedia/commons/1/10/Hydrema_backhoe_loader_ubt.jpeg</a:t>
            </a:r>
            <a:endParaRPr lang="cs-CZ" dirty="0" smtClean="0"/>
          </a:p>
          <a:p>
            <a:endParaRPr lang="cs-CZ" dirty="0"/>
          </a:p>
          <a:p>
            <a:r>
              <a:rPr lang="cs-CZ" dirty="0" smtClean="0"/>
              <a:t>Ostatní obrázky:</a:t>
            </a:r>
            <a:endParaRPr lang="cs-CZ" dirty="0" smtClean="0"/>
          </a:p>
          <a:p>
            <a:r>
              <a:rPr lang="cs-CZ" dirty="0" err="1" smtClean="0"/>
              <a:t>Mgr.RAUNER</a:t>
            </a:r>
            <a:r>
              <a:rPr lang="cs-CZ" dirty="0" smtClean="0"/>
              <a:t>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7 učebnice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2005. 136 s. ISBN 80-7238-431-7.</a:t>
            </a:r>
          </a:p>
          <a:p>
            <a:r>
              <a:rPr lang="cs-CZ" dirty="0" err="1" smtClean="0"/>
              <a:t>Mgr.RAUNER</a:t>
            </a:r>
            <a:r>
              <a:rPr lang="cs-CZ" dirty="0" smtClean="0"/>
              <a:t>, Karel , </a:t>
            </a:r>
            <a:r>
              <a:rPr lang="cs-CZ" dirty="0" err="1" smtClean="0"/>
              <a:t>et</a:t>
            </a:r>
            <a:r>
              <a:rPr lang="cs-CZ" dirty="0" smtClean="0"/>
              <a:t> </a:t>
            </a:r>
            <a:r>
              <a:rPr lang="cs-CZ" dirty="0" err="1" smtClean="0"/>
              <a:t>al</a:t>
            </a:r>
            <a:r>
              <a:rPr lang="cs-CZ" dirty="0" smtClean="0"/>
              <a:t>. Fyzika 7 pracovní sešit pro základní školy a víceletá gymnázia. Plzeň : </a:t>
            </a:r>
            <a:r>
              <a:rPr lang="cs-CZ" dirty="0" err="1" smtClean="0"/>
              <a:t>Fraus</a:t>
            </a:r>
            <a:r>
              <a:rPr lang="cs-CZ" dirty="0" smtClean="0"/>
              <a:t>, 2005. 64 s. ISBN 80-7238-432-5. </a:t>
            </a:r>
          </a:p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0" y="5934670"/>
            <a:ext cx="914400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Vytvořeno jako DUM do předmětu fyzika na ZŠ Studentská 895, Mnichovo Hradiště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188</TotalTime>
  <Words>458</Words>
  <Application>Microsoft Office PowerPoint</Application>
  <PresentationFormat>Předvádění na obrazovce (4:3)</PresentationFormat>
  <Paragraphs>66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Slámová Libuše</cp:lastModifiedBy>
  <cp:revision>25</cp:revision>
  <dcterms:modified xsi:type="dcterms:W3CDTF">2012-05-22T06:32:56Z</dcterms:modified>
</cp:coreProperties>
</file>