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58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68684" y="2967335"/>
            <a:ext cx="48066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Vlastnosti plynů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4365104"/>
            <a:ext cx="3759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VY_32_INOVACE_36_Vlastnosti_plynu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970" y="110230"/>
            <a:ext cx="27438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Částice plynu</a:t>
            </a:r>
          </a:p>
        </p:txBody>
      </p:sp>
      <p:sp>
        <p:nvSpPr>
          <p:cNvPr id="3" name="Obdélník 2"/>
          <p:cNvSpPr/>
          <p:nvPr/>
        </p:nvSpPr>
        <p:spPr>
          <a:xfrm>
            <a:off x="5072066" y="571480"/>
            <a:ext cx="3143272" cy="2500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357818" y="785794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000760" y="135729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715008" y="242886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858016" y="2143116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572396" y="135729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786578" y="92867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500958" y="264318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826" y="634023"/>
            <a:ext cx="50720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vzdálenosti mezi částicemi se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mění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2380" y="1523186"/>
            <a:ext cx="50744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malé vzájemné síly mezi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částicemi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2441997"/>
            <a:ext cx="47863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   neustálý neuspořádaný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pohyb částic všemi směry</a:t>
            </a:r>
          </a:p>
        </p:txBody>
      </p:sp>
      <p:cxnSp>
        <p:nvCxnSpPr>
          <p:cNvPr id="16" name="Přímá spojovací šipka 15"/>
          <p:cNvCxnSpPr/>
          <p:nvPr/>
        </p:nvCxnSpPr>
        <p:spPr>
          <a:xfrm rot="5400000">
            <a:off x="5607851" y="1893083"/>
            <a:ext cx="714380" cy="21431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Šipka doprava 16"/>
          <p:cNvSpPr/>
          <p:nvPr/>
        </p:nvSpPr>
        <p:spPr>
          <a:xfrm>
            <a:off x="221144" y="5535365"/>
            <a:ext cx="128588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5085184"/>
            <a:ext cx="70723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plynech snadno probíhá difúze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pronikání částic vůně či zápachu mezi částice vzduchu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3501008"/>
            <a:ext cx="822449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Částice plynu se v uzavřeném prostoru pohybují jedním směrem tak dlouho, dokud nenarazí na další částici nebo na stěnu prostoru, ve kterém se nacházejí.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083 -0.03287 0.04184 -0.06551 0.06667 -0.03981 C 0.09149 -0.01412 0.11944 0.15162 0.14878 0.15394 C 0.17813 0.15625 0.21823 -0.02037 0.24288 -0.02546 C 0.26753 -0.03055 0.30608 0.06667 0.29635 0.12385 C 0.28663 0.18102 0.2401 0.31875 0.18455 0.31736 C 0.12899 0.31597 -0.0092 0.16644 -0.03698 0.11574 C -0.06476 0.06505 0.00868 0.02986 0.01788 0.01273 " pathEditMode="relative" ptsTypes="aaaaaaaA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7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66 0.00324 C 0.01476 -0.03959 0.01302 -0.08241 -0.0191 -0.04445 C -0.05122 -0.00648 -0.16129 0.17453 -0.17622 0.23171 C -0.19115 0.28889 -0.15052 0.34629 -0.10834 0.29838 C -0.06615 0.25046 0.03385 -0.02778 0.07743 -0.05556 C 0.12101 -0.08334 0.16649 0.07199 0.15347 0.13171 C 0.14045 0.19143 0.05538 0.31227 -0.00122 0.30324 C -0.05781 0.29421 -0.18594 0.12824 -0.18577 0.07778 C -0.18559 0.02731 -0.09288 0.01366 1.94444E-6 2.22222E-6 " pathEditMode="relative" rAng="0" ptsTypes="aaaaaaaaA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0" y="12800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0.19282 C 0.04271 0.19189 0.08819 0.1912 0.05902 0.13888 C 0.02986 0.08657 -0.12292 -0.10463 -0.17778 -0.1213 C -0.23264 -0.13797 -0.27604 -0.01852 -0.27066 0.03888 C -0.26528 0.09629 -0.18785 0.19907 -0.14566 0.22314 C -0.10348 0.24722 -0.03872 0.19004 -0.01719 0.18333 " pathEditMode="relative" ptsTypes="aaaa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1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 0.13241 0.00816 0.26482 0.03438 0.24607 C 0.06059 0.22732 0.1816 -0.07083 0.15712 -0.11273 C 0.13264 -0.15463 -0.12291 -0.05509 -0.11198 -0.00463 C -0.10104 0.04583 0.20278 0.18889 0.22257 0.19051 C 0.24236 0.19213 0.12466 0.09838 0.00712 0.00486 " pathEditMode="relative" ptsTypes="aaaaaA">
                                      <p:cBhvr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7135 -0.00116 0.14288 -0.00231 0.12743 -0.0412 C 0.11198 -0.08009 -0.03681 -0.225 -0.09289 -0.23333 C -0.14896 -0.24166 -0.21042 -0.14907 -0.20955 -0.0919 C -0.20868 -0.03472 -0.1217 0.09283 -0.08802 0.10972 C -0.05434 0.12662 -0.03073 0.06806 -0.00712 0.00972 " pathEditMode="relative" ptsTypes="aaaaaA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823 0.03379 -0.03645 0.06782 -0.04878 0.0618 C -0.06111 0.05579 -0.09149 0.02245 -0.07378 -0.03658 C -0.05607 -0.0956 0.00955 -0.3088 0.05712 -0.29213 C 0.10469 -0.27546 0.23386 0.04907 0.21198 0.06342 C 0.19011 0.07778 -0.04045 -0.19584 -0.07378 -0.20648 C -0.10711 -0.21713 -0.04757 -0.10857 0.01198 0 " pathEditMode="relative" ptsTypes="aaaaaaA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38 -0.00416 C 0.01996 -0.02986 0.06354 -0.06088 0.05017 -0.11065 C 0.0368 -0.16041 -0.03438 -0.29375 -0.08907 -0.30254 C -0.14375 -0.31134 -0.2724 -0.2206 -0.27848 -0.16296 C -0.28455 -0.10532 -0.17049 0.01597 -0.12604 0.04352 C -0.0816 0.07107 -0.03872 0.02153 -0.00938 -0.00416 Z " pathEditMode="relative" rAng="0" ptsTypes="aaaaaa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00" y="-1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/>
      <p:bldP spid="13" grpId="0"/>
      <p:bldP spid="14" grpId="0"/>
      <p:bldP spid="17" grpId="0" animBg="1"/>
      <p:bldP spid="18" grpId="0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Hustota plynů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0688"/>
            <a:ext cx="9144000" cy="2460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356992"/>
            <a:ext cx="4010025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>
            <a:off x="0" y="5517232"/>
            <a:ext cx="3995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707904" y="5373216"/>
            <a:ext cx="72008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44008" y="5157192"/>
            <a:ext cx="172819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pevná látka</a:t>
            </a:r>
            <a:endParaRPr lang="cs-CZ" sz="2400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3635896" y="4581128"/>
            <a:ext cx="864096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44008" y="4437112"/>
            <a:ext cx="129614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kapalina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3429000"/>
            <a:ext cx="2267744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Jaká je hustota plynů </a:t>
            </a:r>
            <a:r>
              <a:rPr lang="cs-CZ" sz="2400" dirty="0" smtClean="0"/>
              <a:t>                             v </a:t>
            </a:r>
            <a:r>
              <a:rPr lang="cs-CZ" sz="2400" dirty="0" smtClean="0"/>
              <a:t>porovnání </a:t>
            </a:r>
            <a:r>
              <a:rPr lang="cs-CZ" sz="2400" dirty="0" smtClean="0"/>
              <a:t>               s </a:t>
            </a:r>
            <a:r>
              <a:rPr lang="cs-CZ" sz="2400" dirty="0" smtClean="0"/>
              <a:t>hustotou kapalných </a:t>
            </a:r>
            <a:r>
              <a:rPr lang="cs-CZ" sz="2400" dirty="0" smtClean="0"/>
              <a:t>                   a </a:t>
            </a:r>
            <a:r>
              <a:rPr lang="cs-CZ" sz="2400" dirty="0" smtClean="0"/>
              <a:t>pevných látek?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5903893"/>
            <a:ext cx="9144000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Plyny mají mnohem menší hustotu než látky kapalné </a:t>
            </a:r>
            <a:r>
              <a:rPr lang="cs-CZ" sz="2800" b="1" dirty="0" smtClean="0"/>
              <a:t>                             a </a:t>
            </a:r>
            <a:r>
              <a:rPr lang="cs-CZ" sz="2800" b="1" dirty="0" smtClean="0"/>
              <a:t>pevné.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Částice plynu vyplní vždy celý objem nádoby, ve které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se </a:t>
            </a:r>
            <a:r>
              <a:rPr lang="cs-CZ" sz="2800" b="1" dirty="0" smtClean="0">
                <a:solidFill>
                  <a:srgbClr val="FF0000"/>
                </a:solidFill>
              </a:rPr>
              <a:t>nacházejí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Balónky metalíza - malá 27/90c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2857500" cy="2857500"/>
          </a:xfrm>
          <a:prstGeom prst="rect">
            <a:avLst/>
          </a:prstGeom>
          <a:noFill/>
        </p:spPr>
      </p:pic>
      <p:pic>
        <p:nvPicPr>
          <p:cNvPr id="3076" name="Picture 4" descr="nafukovaci matr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124744"/>
            <a:ext cx="3024336" cy="2419469"/>
          </a:xfrm>
          <a:prstGeom prst="rect">
            <a:avLst/>
          </a:prstGeom>
          <a:noFill/>
        </p:spPr>
      </p:pic>
      <p:pic>
        <p:nvPicPr>
          <p:cNvPr id="3078" name="Picture 6" descr="http://www.rothenberger.cz/cz/img/kapitola%20VI/3.5635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62850" y="1052736"/>
            <a:ext cx="1581150" cy="46005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380312" y="5445224"/>
            <a:ext cx="1763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kyslíková láhev</a:t>
            </a:r>
            <a:endParaRPr lang="cs-CZ" sz="2000" dirty="0"/>
          </a:p>
        </p:txBody>
      </p:sp>
      <p:pic>
        <p:nvPicPr>
          <p:cNvPr id="3079" name="Picture 7" descr="http://www.i-bazar.cz/pictures/mid/1785368-lahev-na-propan-butan-92991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645024"/>
            <a:ext cx="1876563" cy="19213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139952" y="5733256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láhev na propan-butan</a:t>
            </a:r>
            <a:endParaRPr lang="cs-CZ" sz="2000" dirty="0"/>
          </a:p>
        </p:txBody>
      </p:sp>
      <p:pic>
        <p:nvPicPr>
          <p:cNvPr id="3081" name="Picture 9" descr="Pneumatiky – rychlostní index pneumatik (http://www.pneuclub.cz)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3356992"/>
            <a:ext cx="2664296" cy="266429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6165304"/>
            <a:ext cx="457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Uvnitř těchto těles je plyn stlačený</a:t>
            </a:r>
            <a:endParaRPr lang="cs-CZ" sz="2400" dirty="0"/>
          </a:p>
        </p:txBody>
      </p:sp>
      <p:sp>
        <p:nvSpPr>
          <p:cNvPr id="11" name="Šipka doprava 10"/>
          <p:cNvSpPr/>
          <p:nvPr/>
        </p:nvSpPr>
        <p:spPr>
          <a:xfrm>
            <a:off x="4572000" y="6309320"/>
            <a:ext cx="792088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6165304"/>
            <a:ext cx="302433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Plyny jsou stlačitelné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8" grpId="0"/>
      <p:bldP spid="10" grpId="0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Plyny jsou rozpínavé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Částice plynu narážejí na stěny nádoby. </a:t>
            </a:r>
          </a:p>
          <a:p>
            <a:r>
              <a:rPr lang="cs-CZ" sz="2400" dirty="0" smtClean="0"/>
              <a:t>Působí na ně kolmou tlakovou silou.</a:t>
            </a:r>
          </a:p>
          <a:p>
            <a:r>
              <a:rPr lang="cs-CZ" sz="2400" dirty="0" smtClean="0"/>
              <a:t>Díky tomu mají tělesa naplněná plynem (matrace, balónek, ...) určitý tvar.</a:t>
            </a:r>
          </a:p>
          <a:p>
            <a:r>
              <a:rPr lang="cs-CZ" sz="2400" dirty="0" smtClean="0"/>
              <a:t>Uvnitř nádob s plynem je tlak.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636912"/>
            <a:ext cx="42119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Proč dáváš v létě kolo do stínu?</a:t>
            </a:r>
            <a:endParaRPr lang="cs-CZ" sz="2400" b="1" dirty="0"/>
          </a:p>
        </p:txBody>
      </p:sp>
      <p:pic>
        <p:nvPicPr>
          <p:cNvPr id="19458" name="Picture 2" descr="Merida 500-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29000"/>
            <a:ext cx="4788024" cy="320362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64088" y="1844824"/>
            <a:ext cx="3779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Rychlost molekul uvnitř kola se zvětšuje s rostoucí teplotou.</a:t>
            </a:r>
          </a:p>
          <a:p>
            <a:r>
              <a:rPr lang="cs-CZ" sz="2400" dirty="0" smtClean="0"/>
              <a:t>Nárazy molekul na stěny duše jsou silnější a častější.</a:t>
            </a:r>
          </a:p>
          <a:p>
            <a:r>
              <a:rPr lang="cs-CZ" sz="2400" dirty="0" smtClean="0"/>
              <a:t>Kolo „tvrdne“, neboť vzduch v duši se rozpíná. Tlak uvnitř roste.</a:t>
            </a:r>
          </a:p>
          <a:p>
            <a:r>
              <a:rPr lang="cs-CZ" sz="2400" dirty="0" smtClean="0"/>
              <a:t>Kolo může prasknout.</a:t>
            </a:r>
            <a:endParaRPr lang="cs-CZ" sz="2400" dirty="0"/>
          </a:p>
        </p:txBody>
      </p:sp>
      <p:sp>
        <p:nvSpPr>
          <p:cNvPr id="7" name="Šipka doprava 6"/>
          <p:cNvSpPr/>
          <p:nvPr/>
        </p:nvSpPr>
        <p:spPr>
          <a:xfrm>
            <a:off x="5004048" y="5445224"/>
            <a:ext cx="576064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5157192"/>
            <a:ext cx="3419872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„Tvrdnutí“ lehátka </a:t>
            </a:r>
            <a:r>
              <a:rPr lang="cs-CZ" sz="2400" dirty="0" smtClean="0"/>
              <a:t>                     za </a:t>
            </a:r>
            <a:r>
              <a:rPr lang="cs-CZ" sz="2400" dirty="0" smtClean="0"/>
              <a:t>horka</a:t>
            </a:r>
            <a:endParaRPr lang="cs-CZ" sz="2400" dirty="0"/>
          </a:p>
        </p:txBody>
      </p:sp>
      <p:sp>
        <p:nvSpPr>
          <p:cNvPr id="9" name="Šipka doprava 8"/>
          <p:cNvSpPr/>
          <p:nvPr/>
        </p:nvSpPr>
        <p:spPr>
          <a:xfrm>
            <a:off x="5004048" y="6309320"/>
            <a:ext cx="576064" cy="221739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6027003"/>
            <a:ext cx="3419872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Prasknutí balónku v autě za oknem v horku.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Velký obrázek - Pumpička velk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330665"/>
            <a:ext cx="3229372" cy="252733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Plyny se dají přelévat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482" name="Picture 2" descr="http://www.bmshop.eu/galerie/5221/kompresor-pumpicka-asi300-black-decker-car-defaul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016" y="620688"/>
            <a:ext cx="3816424" cy="3816424"/>
          </a:xfrm>
          <a:prstGeom prst="rect">
            <a:avLst/>
          </a:prstGeom>
          <a:noFill/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692696"/>
            <a:ext cx="3600400" cy="4576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67" y="17479"/>
            <a:ext cx="320502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Vlastnosti plynů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mají mnohem menší hustotu než látky kapalné nebo pevné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4567" y="2174286"/>
            <a:ext cx="77486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-   vyplní vždy celý objem nádoby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20991" y="2808072"/>
            <a:ext cx="77486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-    jsou stlačitelné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39603" y="3565677"/>
            <a:ext cx="77486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-    dají se přelévat (jsou tekuté)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20992" y="4345940"/>
            <a:ext cx="91649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-    jejich působení na stěnu popisujeme tlakem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39604" y="5157192"/>
            <a:ext cx="77486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-    jsou rozpínavé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Zápis:</a:t>
            </a:r>
          </a:p>
          <a:p>
            <a:r>
              <a:rPr lang="cs-CZ" sz="2800" dirty="0" smtClean="0"/>
              <a:t>Téma: </a:t>
            </a:r>
            <a:r>
              <a:rPr lang="cs-CZ" sz="2800" b="1" u="sng" dirty="0" smtClean="0">
                <a:solidFill>
                  <a:srgbClr val="FF0000"/>
                </a:solidFill>
              </a:rPr>
              <a:t>Vlastnosti plynů</a:t>
            </a:r>
          </a:p>
          <a:p>
            <a:r>
              <a:rPr lang="cs-CZ" sz="2800" u="sng" dirty="0" smtClean="0"/>
              <a:t>Molekuly plynu</a:t>
            </a:r>
          </a:p>
          <a:p>
            <a:r>
              <a:rPr lang="cs-CZ" sz="2800" dirty="0" smtClean="0"/>
              <a:t>	- neustále neuspořádaně se pohybují</a:t>
            </a:r>
          </a:p>
          <a:p>
            <a:r>
              <a:rPr lang="cs-CZ" sz="2800" dirty="0" smtClean="0"/>
              <a:t>	- jejich vzdálenosti se mění</a:t>
            </a:r>
          </a:p>
          <a:p>
            <a:r>
              <a:rPr lang="cs-CZ" sz="2800" u="sng" dirty="0" smtClean="0"/>
              <a:t>Vlastnosti plynů:</a:t>
            </a:r>
          </a:p>
          <a:p>
            <a:r>
              <a:rPr lang="cs-CZ" sz="2800" dirty="0" smtClean="0"/>
              <a:t>	- mají mnohem menší hustotu než ostatní látky</a:t>
            </a:r>
          </a:p>
          <a:p>
            <a:r>
              <a:rPr lang="cs-CZ" sz="2800" dirty="0" smtClean="0"/>
              <a:t>	- vyplní vždy celý objem nádoby</a:t>
            </a:r>
          </a:p>
          <a:p>
            <a:r>
              <a:rPr lang="cs-CZ" sz="2800" dirty="0" smtClean="0"/>
              <a:t>	- jsou stlačitelné a rozpínavé</a:t>
            </a:r>
          </a:p>
          <a:p>
            <a:r>
              <a:rPr lang="cs-CZ" sz="2800" dirty="0" smtClean="0"/>
              <a:t>	- dají se přelévat (jsou tekuté)</a:t>
            </a:r>
          </a:p>
          <a:p>
            <a:r>
              <a:rPr lang="cs-CZ" sz="2800" dirty="0" smtClean="0"/>
              <a:t>	- nemají stálý tvar ani objem</a:t>
            </a:r>
          </a:p>
          <a:p>
            <a:r>
              <a:rPr lang="cs-CZ" sz="2800" dirty="0" smtClean="0"/>
              <a:t>	- jejich působení na stěnu nádoby popisujeme tlakem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http://beta.</a:t>
            </a:r>
            <a:r>
              <a:rPr lang="cs-CZ" dirty="0" err="1" smtClean="0"/>
              <a:t>ferduvobchudek.cz</a:t>
            </a:r>
            <a:r>
              <a:rPr lang="cs-CZ" dirty="0" smtClean="0"/>
              <a:t>/</a:t>
            </a:r>
            <a:r>
              <a:rPr lang="cs-CZ" dirty="0" err="1" smtClean="0"/>
              <a:t>product.php</a:t>
            </a:r>
            <a:r>
              <a:rPr lang="cs-CZ" dirty="0" smtClean="0"/>
              <a:t>?id_</a:t>
            </a:r>
            <a:r>
              <a:rPr lang="cs-CZ" dirty="0" err="1" smtClean="0"/>
              <a:t>product</a:t>
            </a:r>
            <a:r>
              <a:rPr lang="cs-CZ" dirty="0" smtClean="0"/>
              <a:t>=30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nafukovaci</a:t>
            </a:r>
            <a:r>
              <a:rPr lang="cs-CZ" dirty="0" smtClean="0"/>
              <a:t>-</a:t>
            </a:r>
            <a:r>
              <a:rPr lang="cs-CZ" dirty="0" err="1" smtClean="0"/>
              <a:t>zabava.cz</a:t>
            </a:r>
            <a:r>
              <a:rPr lang="cs-CZ" dirty="0" smtClean="0"/>
              <a:t>/</a:t>
            </a:r>
            <a:r>
              <a:rPr lang="cs-CZ" dirty="0" err="1" smtClean="0"/>
              <a:t>nafukovaci</a:t>
            </a:r>
            <a:r>
              <a:rPr lang="cs-CZ" dirty="0" smtClean="0"/>
              <a:t>-matrace/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rothenberger.cz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/kapitola%20VI/3.5635.gif</a:t>
            </a:r>
          </a:p>
          <a:p>
            <a:r>
              <a:rPr lang="cs-CZ" dirty="0" smtClean="0"/>
              <a:t>http://inzerat.i-bazar.cz/1785368-lahev-na-propan-butan/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pneuclub.cz</a:t>
            </a:r>
            <a:r>
              <a:rPr lang="cs-CZ" dirty="0" smtClean="0"/>
              <a:t>/4/pneumatiky-</a:t>
            </a:r>
            <a:r>
              <a:rPr lang="cs-CZ" dirty="0" err="1" smtClean="0"/>
              <a:t>rychlostni</a:t>
            </a:r>
            <a:r>
              <a:rPr lang="cs-CZ" dirty="0" smtClean="0"/>
              <a:t>-index-pneumatik/</a:t>
            </a:r>
          </a:p>
          <a:p>
            <a:r>
              <a:rPr lang="cs-CZ" dirty="0" smtClean="0"/>
              <a:t>http://myego.cz/item/kolo-je-radost-pro-maleho-kluka-i-pro-dospeleho-chlapa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bmshop.eu</a:t>
            </a:r>
            <a:r>
              <a:rPr lang="cs-CZ" dirty="0" smtClean="0"/>
              <a:t>/auto-</a:t>
            </a:r>
            <a:r>
              <a:rPr lang="cs-CZ" dirty="0" err="1" smtClean="0"/>
              <a:t>moto</a:t>
            </a:r>
            <a:r>
              <a:rPr lang="cs-CZ" dirty="0" smtClean="0"/>
              <a:t>-</a:t>
            </a:r>
            <a:r>
              <a:rPr lang="cs-CZ" dirty="0" err="1" smtClean="0"/>
              <a:t>prislusenstvi</a:t>
            </a:r>
            <a:r>
              <a:rPr lang="cs-CZ" dirty="0" smtClean="0"/>
              <a:t>/kompresor-</a:t>
            </a:r>
            <a:r>
              <a:rPr lang="cs-CZ" dirty="0" err="1" smtClean="0"/>
              <a:t>pumpicka</a:t>
            </a:r>
            <a:r>
              <a:rPr lang="cs-CZ" dirty="0" smtClean="0"/>
              <a:t>-asi300-</a:t>
            </a:r>
            <a:r>
              <a:rPr lang="cs-CZ" dirty="0" err="1" smtClean="0"/>
              <a:t>black</a:t>
            </a:r>
            <a:r>
              <a:rPr lang="cs-CZ" dirty="0" smtClean="0"/>
              <a:t>-</a:t>
            </a:r>
            <a:r>
              <a:rPr lang="cs-CZ" dirty="0" err="1" smtClean="0"/>
              <a:t>decker</a:t>
            </a:r>
            <a:r>
              <a:rPr lang="cs-CZ" dirty="0" smtClean="0"/>
              <a:t>-car/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nakupka.cz</a:t>
            </a:r>
            <a:r>
              <a:rPr lang="cs-CZ" dirty="0" smtClean="0"/>
              <a:t>/</a:t>
            </a:r>
            <a:r>
              <a:rPr lang="cs-CZ" dirty="0" err="1" smtClean="0"/>
              <a:t>vyrobek</a:t>
            </a:r>
            <a:r>
              <a:rPr lang="cs-CZ" dirty="0" smtClean="0"/>
              <a:t>/</a:t>
            </a:r>
            <a:r>
              <a:rPr lang="cs-CZ" dirty="0" err="1" smtClean="0"/>
              <a:t>pumpicka</a:t>
            </a:r>
            <a:r>
              <a:rPr lang="cs-CZ" dirty="0" smtClean="0"/>
              <a:t>-</a:t>
            </a:r>
            <a:r>
              <a:rPr lang="cs-CZ" dirty="0" err="1" smtClean="0"/>
              <a:t>velka</a:t>
            </a:r>
            <a:r>
              <a:rPr lang="cs-CZ" dirty="0" smtClean="0"/>
              <a:t>/</a:t>
            </a:r>
          </a:p>
          <a:p>
            <a:r>
              <a:rPr lang="cs-CZ" dirty="0" err="1" smtClean="0"/>
              <a:t>RNDr.KOLÁŘOVÁ</a:t>
            </a:r>
            <a:r>
              <a:rPr lang="cs-CZ" dirty="0" smtClean="0"/>
              <a:t>,CSc., Růžena,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Tabulky pro základní školu. Praha 1 : </a:t>
            </a:r>
            <a:r>
              <a:rPr lang="cs-CZ" dirty="0" err="1" smtClean="0"/>
              <a:t>Prometheus</a:t>
            </a:r>
            <a:r>
              <a:rPr lang="cs-CZ" dirty="0" smtClean="0"/>
              <a:t>, 2002. 144 s. ISBN 80-85849-43-7.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346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26</cp:revision>
  <dcterms:modified xsi:type="dcterms:W3CDTF">2012-05-20T12:13:52Z</dcterms:modified>
</cp:coreProperties>
</file>