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6" r:id="rId6"/>
    <p:sldId id="267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0" autoAdjust="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7/75/Barometr-celkovy_pohled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b/b1/Barometre_aneroide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hyperlink" Target="http://upload.wikimedia.org/wikipedia/commons/2/2f/Aneroidbarometer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0/0b/Barograph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356" y="2000240"/>
            <a:ext cx="529876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Atmosférický tlak a jeho měření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4437112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VY_32_INOVACE_38_</a:t>
            </a:r>
            <a:r>
              <a:rPr lang="cs-CZ" dirty="0" err="1" smtClean="0"/>
              <a:t>Atmosfericky</a:t>
            </a:r>
            <a:r>
              <a:rPr lang="cs-CZ" dirty="0" smtClean="0"/>
              <a:t>_tlak_a_jeho_</a:t>
            </a:r>
            <a:r>
              <a:rPr lang="cs-CZ" dirty="0" err="1" smtClean="0"/>
              <a:t>meridla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"/>
            <a:ext cx="900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Úlohy k procvičení  atmosférického tlaku- teorie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18372" y="1046441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Z jakých plynů je atmosféra tvořena?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32823" y="1580354"/>
            <a:ext cx="7858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Je hustota atmosféry ve všech místech stejná?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-32823" y="210357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Jak se mění velikost atmosférického tlaku s rostoucí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nadmořskou </a:t>
            </a:r>
            <a:r>
              <a:rPr lang="cs-CZ" sz="2800" dirty="0" smtClean="0"/>
              <a:t>výškou?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305187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Proč nás atmosférická tlaková síla nerozmáčkne?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3581289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 Proč stan nespadne, když na jeho stěny kolmo </a:t>
            </a:r>
            <a:r>
              <a:rPr lang="cs-CZ" sz="2800" dirty="0" smtClean="0"/>
              <a:t>působí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 </a:t>
            </a:r>
            <a:r>
              <a:rPr lang="cs-CZ" sz="2800" dirty="0" smtClean="0"/>
              <a:t>tlaková síla vzduchu?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228" y="453539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7. Popiš pokus Otta von Guericka s </a:t>
            </a:r>
            <a:r>
              <a:rPr lang="cs-CZ" sz="2800" dirty="0" smtClean="0"/>
              <a:t>magdeburskými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 </a:t>
            </a:r>
            <a:r>
              <a:rPr lang="cs-CZ" sz="2800" dirty="0" smtClean="0"/>
              <a:t>polokoulemi?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-32823" y="544578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8. Jaký pokus provedl pan Torricelli a co tím dokázal?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5966695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9. Jak bys dokázal, že vzduch působí kolmo na všechny </a:t>
            </a:r>
            <a:r>
              <a:rPr lang="cs-CZ" sz="2800" dirty="0" smtClean="0"/>
              <a:t>plochy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 </a:t>
            </a:r>
            <a:r>
              <a:rPr lang="cs-CZ" sz="2800" dirty="0" smtClean="0"/>
              <a:t>tlakovou silou?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0" y="523221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1. Jak se nazývá plynný obal Země?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00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b="1" dirty="0" smtClean="0">
                <a:solidFill>
                  <a:srgbClr val="FF0000"/>
                </a:solidFill>
              </a:rPr>
              <a:t>Úlohy k procvičení  atmosférického </a:t>
            </a:r>
            <a:r>
              <a:rPr lang="cs-CZ" sz="2800" b="1" dirty="0" smtClean="0">
                <a:solidFill>
                  <a:srgbClr val="FF0000"/>
                </a:solidFill>
              </a:rPr>
              <a:t>tlaku</a:t>
            </a:r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0" y="692696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prstClr val="black"/>
                </a:solidFill>
              </a:rPr>
              <a:t>Urči </a:t>
            </a:r>
            <a:r>
              <a:rPr lang="cs-CZ" sz="2800" dirty="0">
                <a:solidFill>
                  <a:prstClr val="black"/>
                </a:solidFill>
              </a:rPr>
              <a:t>objem vzduchu o hmotnosti 1 kg. Hustota vzduchu je </a:t>
            </a:r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1,29 kg/m</a:t>
            </a:r>
            <a:r>
              <a:rPr lang="cs-CZ" sz="2800" baseline="30000" dirty="0" smtClean="0">
                <a:solidFill>
                  <a:prstClr val="black"/>
                </a:solidFill>
              </a:rPr>
              <a:t>3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24262" y="1916832"/>
            <a:ext cx="402019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1 kg</a:t>
            </a:r>
            <a:endParaRPr lang="cs-CZ" sz="2800" baseline="30000" dirty="0" smtClean="0"/>
          </a:p>
          <a:p>
            <a:r>
              <a:rPr lang="el-GR" sz="2800" u="sng" dirty="0" smtClean="0"/>
              <a:t>ρ</a:t>
            </a:r>
            <a:r>
              <a:rPr lang="cs-CZ" sz="2800" u="sng" dirty="0" smtClean="0"/>
              <a:t> </a:t>
            </a:r>
            <a:r>
              <a:rPr lang="cs-CZ" sz="2800" u="sng" dirty="0" smtClean="0"/>
              <a:t>= </a:t>
            </a:r>
            <a:r>
              <a:rPr lang="cs-CZ" sz="2800" u="sng" dirty="0" smtClean="0">
                <a:solidFill>
                  <a:prstClr val="black"/>
                </a:solidFill>
              </a:rPr>
              <a:t>1,29 </a:t>
            </a:r>
            <a:r>
              <a:rPr lang="cs-CZ" sz="2800" u="sng" dirty="0">
                <a:solidFill>
                  <a:prstClr val="black"/>
                </a:solidFill>
              </a:rPr>
              <a:t>kg/m</a:t>
            </a:r>
            <a:r>
              <a:rPr lang="cs-CZ" sz="2800" u="sng" baseline="30000" dirty="0">
                <a:solidFill>
                  <a:prstClr val="black"/>
                </a:solidFill>
              </a:rPr>
              <a:t>3</a:t>
            </a:r>
            <a:endParaRPr lang="cs-CZ" sz="2800" u="sng" dirty="0" smtClean="0"/>
          </a:p>
          <a:p>
            <a:r>
              <a:rPr lang="cs-CZ" sz="2800" dirty="0"/>
              <a:t>V</a:t>
            </a:r>
            <a:r>
              <a:rPr lang="cs-CZ" sz="2800" dirty="0" smtClean="0"/>
              <a:t> </a:t>
            </a:r>
            <a:r>
              <a:rPr lang="cs-CZ" sz="2800" dirty="0" smtClean="0"/>
              <a:t>= ? </a:t>
            </a:r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baseline="30000" dirty="0">
                <a:solidFill>
                  <a:prstClr val="black"/>
                </a:solidFill>
              </a:rPr>
              <a:t>3</a:t>
            </a:r>
            <a:endParaRPr lang="cs-CZ" sz="2800" dirty="0"/>
          </a:p>
          <a:p>
            <a:r>
              <a:rPr lang="cs-CZ" sz="2800" dirty="0" smtClean="0"/>
              <a:t>V </a:t>
            </a:r>
            <a:r>
              <a:rPr lang="cs-CZ" sz="2800" dirty="0" smtClean="0"/>
              <a:t>= </a:t>
            </a:r>
            <a:r>
              <a:rPr lang="cs-CZ" sz="2800" dirty="0" smtClean="0"/>
              <a:t>m </a:t>
            </a:r>
            <a:r>
              <a:rPr lang="cs-CZ" sz="2800" dirty="0" smtClean="0"/>
              <a:t>: </a:t>
            </a:r>
            <a:r>
              <a:rPr lang="el-GR" sz="2800" dirty="0" smtClean="0"/>
              <a:t>ρ</a:t>
            </a:r>
            <a:endParaRPr lang="cs-CZ" sz="2800" dirty="0" smtClean="0"/>
          </a:p>
          <a:p>
            <a:r>
              <a:rPr lang="cs-CZ" sz="2800" dirty="0"/>
              <a:t>V</a:t>
            </a:r>
            <a:r>
              <a:rPr lang="cs-CZ" sz="28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1 : 1,29 </a:t>
            </a:r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baseline="30000" dirty="0">
                <a:solidFill>
                  <a:prstClr val="black"/>
                </a:solidFill>
              </a:rPr>
              <a:t>3</a:t>
            </a:r>
            <a:endParaRPr lang="cs-CZ" sz="2800" dirty="0"/>
          </a:p>
          <a:p>
            <a:r>
              <a:rPr lang="cs-CZ" sz="2800" dirty="0" smtClean="0"/>
              <a:t>V </a:t>
            </a:r>
            <a:r>
              <a:rPr lang="cs-CZ" sz="2800" dirty="0" smtClean="0"/>
              <a:t>= </a:t>
            </a:r>
            <a:r>
              <a:rPr lang="cs-CZ" sz="2800" dirty="0" smtClean="0"/>
              <a:t>0,775 </a:t>
            </a:r>
            <a:r>
              <a:rPr lang="cs-CZ" sz="2800" dirty="0" smtClean="0">
                <a:solidFill>
                  <a:prstClr val="black"/>
                </a:solidFill>
              </a:rPr>
              <a:t>m</a:t>
            </a:r>
            <a:r>
              <a:rPr lang="cs-CZ" sz="2800" baseline="30000" dirty="0" smtClean="0">
                <a:solidFill>
                  <a:prstClr val="black"/>
                </a:solidFill>
              </a:rPr>
              <a:t>3</a:t>
            </a:r>
            <a:r>
              <a:rPr lang="cs-CZ" sz="2800" dirty="0" smtClean="0"/>
              <a:t> </a:t>
            </a:r>
            <a:r>
              <a:rPr lang="cs-CZ" sz="2800" dirty="0" smtClean="0"/>
              <a:t>= 775 dm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24262" y="4830558"/>
            <a:ext cx="9168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Vzduch má objem 775 dm</a:t>
            </a:r>
            <a:r>
              <a:rPr lang="cs-CZ" sz="2800" b="1" baseline="30000" dirty="0" smtClean="0"/>
              <a:t>3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2. Unesl bys předmět, který má stejnou hmotnost jako </a:t>
            </a:r>
            <a:r>
              <a:rPr lang="cs-CZ" sz="2800" dirty="0" smtClean="0"/>
              <a:t>vzduch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 </a:t>
            </a:r>
            <a:r>
              <a:rPr lang="cs-CZ" sz="2800" dirty="0" smtClean="0"/>
              <a:t>v učebně o délce 10 m, šířce 8,5 m a výšce 3,4 m?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268760"/>
            <a:ext cx="71885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.b . c = 10.8,5.3,4 = 289 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el-GR" sz="2800" u="sng" dirty="0" smtClean="0"/>
              <a:t>ρ</a:t>
            </a:r>
            <a:r>
              <a:rPr lang="cs-CZ" sz="2800" u="sng" dirty="0" smtClean="0"/>
              <a:t> </a:t>
            </a:r>
            <a:r>
              <a:rPr lang="cs-CZ" sz="2800" u="sng" dirty="0" smtClean="0"/>
              <a:t>= </a:t>
            </a:r>
            <a:r>
              <a:rPr lang="cs-CZ" sz="2800" u="sng" dirty="0" smtClean="0">
                <a:solidFill>
                  <a:prstClr val="black"/>
                </a:solidFill>
              </a:rPr>
              <a:t>1,29 </a:t>
            </a:r>
            <a:r>
              <a:rPr lang="cs-CZ" sz="2800" u="sng" dirty="0">
                <a:solidFill>
                  <a:prstClr val="black"/>
                </a:solidFill>
              </a:rPr>
              <a:t>kg/m</a:t>
            </a:r>
            <a:r>
              <a:rPr lang="cs-CZ" sz="2800" u="sng" baseline="30000" dirty="0">
                <a:solidFill>
                  <a:prstClr val="black"/>
                </a:solidFill>
              </a:rPr>
              <a:t>3</a:t>
            </a:r>
            <a:endParaRPr lang="cs-CZ" sz="2800" u="sng" dirty="0" smtClean="0"/>
          </a:p>
          <a:p>
            <a:r>
              <a:rPr lang="cs-CZ" sz="2800" dirty="0" smtClean="0"/>
              <a:t>m</a:t>
            </a:r>
            <a:r>
              <a:rPr lang="cs-CZ" sz="2800" dirty="0" smtClean="0"/>
              <a:t> </a:t>
            </a:r>
            <a:r>
              <a:rPr lang="cs-CZ" sz="2800" dirty="0" smtClean="0"/>
              <a:t>= ? </a:t>
            </a:r>
            <a:r>
              <a:rPr lang="cs-CZ" sz="2800" dirty="0" smtClean="0">
                <a:solidFill>
                  <a:prstClr val="black"/>
                </a:solidFill>
              </a:rPr>
              <a:t>kg</a:t>
            </a:r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 </a:t>
            </a:r>
            <a:r>
              <a:rPr lang="cs-CZ" sz="2800" dirty="0" smtClean="0"/>
              <a:t>= </a:t>
            </a:r>
            <a:r>
              <a:rPr lang="el-GR" sz="2800" dirty="0" smtClean="0"/>
              <a:t>ρ</a:t>
            </a:r>
            <a:r>
              <a:rPr lang="cs-CZ" sz="2800" dirty="0" smtClean="0"/>
              <a:t> . V</a:t>
            </a:r>
            <a:endParaRPr lang="cs-CZ" sz="2800" dirty="0" smtClean="0"/>
          </a:p>
          <a:p>
            <a:r>
              <a:rPr lang="cs-CZ" sz="2800" dirty="0" smtClean="0"/>
              <a:t>m </a:t>
            </a:r>
            <a:r>
              <a:rPr lang="cs-CZ" sz="2800" dirty="0" smtClean="0"/>
              <a:t>= </a:t>
            </a:r>
            <a:r>
              <a:rPr lang="cs-CZ" sz="2800" dirty="0" smtClean="0"/>
              <a:t>1,29 . 289 kg</a:t>
            </a:r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372,81 </a:t>
            </a:r>
            <a:r>
              <a:rPr lang="cs-CZ" sz="2800" dirty="0" smtClean="0">
                <a:solidFill>
                  <a:prstClr val="black"/>
                </a:solidFill>
              </a:rPr>
              <a:t>kg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0770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Vzduch v místnosti bych neunesl.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4467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3486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3. Vzdálenost hladin rtuti při měření tlaku podle </a:t>
            </a:r>
            <a:r>
              <a:rPr lang="cs-CZ" sz="2800" dirty="0" smtClean="0"/>
              <a:t>Torricelliho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 </a:t>
            </a:r>
            <a:r>
              <a:rPr lang="cs-CZ" sz="2800" dirty="0" smtClean="0"/>
              <a:t>pokusu byla jeden den 72,8 cm a druhý den 74,1 cm.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Vypočítej </a:t>
            </a:r>
            <a:r>
              <a:rPr lang="cs-CZ" sz="2800" dirty="0" smtClean="0"/>
              <a:t>velikost tlaků v jednotlivých dnech.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3486" y="1628800"/>
            <a:ext cx="437946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den:</a:t>
            </a:r>
          </a:p>
          <a:p>
            <a:r>
              <a:rPr lang="cs-CZ" sz="2800" dirty="0" smtClean="0"/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72,8 cm = 0,728 m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</a:p>
          <a:p>
            <a:r>
              <a:rPr lang="cs-CZ" sz="2800" u="sng" dirty="0" smtClean="0"/>
              <a:t>g = 10 N/kg</a:t>
            </a:r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? Pa</a:t>
            </a:r>
          </a:p>
          <a:p>
            <a:r>
              <a:rPr lang="cs-CZ" sz="2800" dirty="0" err="1"/>
              <a:t>p</a:t>
            </a:r>
            <a:r>
              <a:rPr lang="cs-CZ" sz="2800" baseline="-25000" dirty="0" err="1"/>
              <a:t>a</a:t>
            </a:r>
            <a:r>
              <a:rPr lang="cs-CZ" sz="2800" dirty="0"/>
              <a:t> = h . </a:t>
            </a:r>
            <a:r>
              <a:rPr lang="el-GR" sz="2800" dirty="0"/>
              <a:t>ρ</a:t>
            </a:r>
            <a:r>
              <a:rPr lang="cs-CZ" sz="2800" dirty="0"/>
              <a:t>. g </a:t>
            </a:r>
            <a:endParaRPr lang="cs-CZ" sz="2800" dirty="0" smtClean="0"/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0,728 . 13 500 . 10 Pa</a:t>
            </a:r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98 280 Pa = 982,8 hPa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48514" y="1628800"/>
            <a:ext cx="437946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den:</a:t>
            </a:r>
          </a:p>
          <a:p>
            <a:r>
              <a:rPr lang="cs-CZ" sz="2800" dirty="0" smtClean="0"/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74,1 cm = 0,741 m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</a:p>
          <a:p>
            <a:r>
              <a:rPr lang="cs-CZ" sz="2800" u="sng" dirty="0" smtClean="0"/>
              <a:t>g = 10 N/kg</a:t>
            </a:r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? Pa</a:t>
            </a:r>
          </a:p>
          <a:p>
            <a:r>
              <a:rPr lang="cs-CZ" sz="2800" dirty="0" err="1"/>
              <a:t>p</a:t>
            </a:r>
            <a:r>
              <a:rPr lang="cs-CZ" sz="2800" baseline="-25000" dirty="0" err="1"/>
              <a:t>a</a:t>
            </a:r>
            <a:r>
              <a:rPr lang="cs-CZ" sz="2800" dirty="0"/>
              <a:t> = h . </a:t>
            </a:r>
            <a:r>
              <a:rPr lang="el-GR" sz="2800" dirty="0"/>
              <a:t>ρ</a:t>
            </a:r>
            <a:r>
              <a:rPr lang="cs-CZ" sz="2800" dirty="0"/>
              <a:t>. g </a:t>
            </a:r>
            <a:endParaRPr lang="cs-CZ" sz="2800" dirty="0" smtClean="0"/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0,741 . 13 500 . 10 Pa</a:t>
            </a:r>
          </a:p>
          <a:p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100 035 Pa = 100,35 hPa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517232"/>
            <a:ext cx="9168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První den byl naměřen tlak 982,8 hPa, druhý den 100,35 hPa.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7920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4. Vypočítej výšku rtuťového sloupce v centimetrech, jestliže </a:t>
            </a:r>
            <a:r>
              <a:rPr lang="cs-CZ" sz="2800" dirty="0" smtClean="0"/>
              <a:t>v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/>
              <a:t> </a:t>
            </a:r>
            <a:r>
              <a:rPr lang="cs-CZ" sz="2800" dirty="0" smtClean="0"/>
              <a:t>daný den byl tlak 100 575 </a:t>
            </a:r>
            <a:r>
              <a:rPr lang="cs-CZ" sz="2800" dirty="0" smtClean="0"/>
              <a:t>Pa.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50760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p</a:t>
            </a:r>
            <a:r>
              <a:rPr lang="cs-CZ" sz="2800" baseline="-25000" dirty="0" err="1"/>
              <a:t>a</a:t>
            </a:r>
            <a:r>
              <a:rPr lang="cs-CZ" sz="2800" dirty="0"/>
              <a:t> = </a:t>
            </a:r>
            <a:r>
              <a:rPr lang="cs-CZ" sz="2800" dirty="0" smtClean="0"/>
              <a:t>1OO 575 </a:t>
            </a:r>
            <a:r>
              <a:rPr lang="cs-CZ" sz="2800" dirty="0"/>
              <a:t>Pa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</a:p>
          <a:p>
            <a:r>
              <a:rPr lang="cs-CZ" sz="2800" u="sng" dirty="0" smtClean="0"/>
              <a:t>g = 10 N/kg</a:t>
            </a:r>
          </a:p>
          <a:p>
            <a:r>
              <a:rPr lang="cs-CZ" sz="2800" dirty="0" smtClean="0"/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= </a:t>
            </a:r>
            <a:r>
              <a:rPr lang="cs-CZ" sz="2800" dirty="0" smtClean="0"/>
              <a:t>? m</a:t>
            </a:r>
            <a:endParaRPr lang="cs-CZ" sz="2800" dirty="0"/>
          </a:p>
          <a:p>
            <a:r>
              <a:rPr lang="cs-CZ" sz="2800" dirty="0"/>
              <a:t>h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err="1" smtClean="0"/>
              <a:t>p</a:t>
            </a:r>
            <a:r>
              <a:rPr lang="cs-CZ" sz="2800" baseline="-25000" dirty="0" err="1" smtClean="0"/>
              <a:t>a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: (</a:t>
            </a:r>
            <a:r>
              <a:rPr lang="el-GR" sz="2800" dirty="0" smtClean="0"/>
              <a:t>ρ</a:t>
            </a:r>
            <a:r>
              <a:rPr lang="cs-CZ" sz="2800" dirty="0"/>
              <a:t>. </a:t>
            </a:r>
            <a:r>
              <a:rPr lang="cs-CZ" sz="2800" dirty="0" smtClean="0"/>
              <a:t>g) </a:t>
            </a:r>
          </a:p>
          <a:p>
            <a:r>
              <a:rPr lang="cs-CZ" sz="2800" dirty="0" smtClean="0"/>
              <a:t>h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100 575 </a:t>
            </a:r>
            <a:r>
              <a:rPr lang="cs-CZ" sz="2800" dirty="0"/>
              <a:t>:</a:t>
            </a:r>
            <a:r>
              <a:rPr lang="cs-CZ" sz="2800" dirty="0" smtClean="0"/>
              <a:t> (13 500 . 10) m</a:t>
            </a:r>
          </a:p>
          <a:p>
            <a:r>
              <a:rPr lang="cs-CZ" sz="2800" dirty="0"/>
              <a:t>h</a:t>
            </a:r>
            <a:r>
              <a:rPr lang="cs-CZ" sz="2800" baseline="-25000" dirty="0"/>
              <a:t>  </a:t>
            </a:r>
            <a:r>
              <a:rPr lang="cs-CZ" sz="2800" dirty="0"/>
              <a:t>= 100 575 : </a:t>
            </a:r>
            <a:r>
              <a:rPr lang="cs-CZ" sz="2800" dirty="0" smtClean="0"/>
              <a:t>135 000 </a:t>
            </a:r>
            <a:r>
              <a:rPr lang="cs-CZ" sz="2800" dirty="0"/>
              <a:t>m</a:t>
            </a:r>
          </a:p>
          <a:p>
            <a:r>
              <a:rPr lang="cs-CZ" sz="2800" dirty="0"/>
              <a:t>h</a:t>
            </a:r>
            <a:r>
              <a:rPr lang="cs-CZ" sz="2800" baseline="-25000" dirty="0"/>
              <a:t>  </a:t>
            </a:r>
            <a:r>
              <a:rPr lang="cs-CZ" sz="2800" dirty="0"/>
              <a:t>= </a:t>
            </a:r>
            <a:r>
              <a:rPr lang="cs-CZ" sz="2800" dirty="0" smtClean="0"/>
              <a:t>0,745 m = 74,5 cm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77" y="473618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Výška rtuťového sloupce byla 74,5 cm.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7711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Atmosférický tlak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35596" y="764704"/>
            <a:ext cx="7272808" cy="21031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Značka</a:t>
            </a:r>
            <a:r>
              <a:rPr lang="cs-CZ" sz="2800" dirty="0" smtClean="0"/>
              <a:t>: p</a:t>
            </a:r>
            <a:r>
              <a:rPr lang="cs-CZ" sz="2800" baseline="-25000" dirty="0" smtClean="0"/>
              <a:t>a</a:t>
            </a:r>
          </a:p>
          <a:p>
            <a:endParaRPr lang="cs-CZ" sz="2800" baseline="-25000" dirty="0" smtClean="0"/>
          </a:p>
          <a:p>
            <a:r>
              <a:rPr lang="cs-CZ" sz="2800" u="sng" dirty="0" smtClean="0"/>
              <a:t>Jednotka</a:t>
            </a:r>
            <a:r>
              <a:rPr lang="cs-CZ" sz="2800" dirty="0" smtClean="0"/>
              <a:t>: Pa (hPa, kPa, </a:t>
            </a:r>
            <a:r>
              <a:rPr lang="cs-CZ" sz="2800" dirty="0" err="1" smtClean="0"/>
              <a:t>MPa</a:t>
            </a:r>
            <a:r>
              <a:rPr lang="cs-CZ" sz="2800" dirty="0" smtClean="0"/>
              <a:t>, </a:t>
            </a:r>
            <a:r>
              <a:rPr lang="cs-CZ" sz="2800" dirty="0" err="1" smtClean="0"/>
              <a:t>GPa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Výpočet (z Torricelliho pokusu): </a:t>
            </a:r>
            <a:r>
              <a:rPr lang="cs-CZ" sz="2800" dirty="0" smtClean="0"/>
              <a:t>p</a:t>
            </a:r>
            <a:r>
              <a:rPr lang="cs-CZ" sz="2800" baseline="-25000" dirty="0" smtClean="0"/>
              <a:t>a </a:t>
            </a:r>
            <a:r>
              <a:rPr lang="cs-CZ" sz="2800" dirty="0" smtClean="0"/>
              <a:t>= 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143248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Velikost atmosférického tlaku se mění s </a:t>
            </a:r>
            <a:r>
              <a:rPr lang="cs-CZ" sz="2800" b="1" dirty="0" smtClean="0"/>
              <a:t>nadmořskou výškou</a:t>
            </a:r>
          </a:p>
          <a:p>
            <a:r>
              <a:rPr lang="cs-CZ" sz="2800" dirty="0" smtClean="0"/>
              <a:t>	- čím výš, tím je tlak menší, neboť je menší hustota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</a:t>
            </a:r>
            <a:r>
              <a:rPr lang="cs-CZ" sz="2800" dirty="0" smtClean="0"/>
              <a:t>atmosféry</a:t>
            </a:r>
            <a:endParaRPr lang="cs-CZ" sz="2800" dirty="0" smtClean="0"/>
          </a:p>
          <a:p>
            <a:r>
              <a:rPr lang="cs-CZ" sz="2800" dirty="0" smtClean="0"/>
              <a:t>Velikost </a:t>
            </a:r>
            <a:r>
              <a:rPr lang="cs-CZ" sz="2800" dirty="0" smtClean="0"/>
              <a:t>atmosférického tlaku může být i při stejné nadmořské výšce různá</a:t>
            </a:r>
          </a:p>
          <a:p>
            <a:r>
              <a:rPr lang="cs-CZ" sz="2800" dirty="0" smtClean="0"/>
              <a:t>	- závisí </a:t>
            </a:r>
            <a:r>
              <a:rPr lang="cs-CZ" sz="2800" b="1" dirty="0" smtClean="0"/>
              <a:t>na počasí</a:t>
            </a:r>
            <a:r>
              <a:rPr lang="cs-CZ" sz="2800" dirty="0" smtClean="0"/>
              <a:t>: vyšší tlak – jasný den, </a:t>
            </a:r>
          </a:p>
          <a:p>
            <a:r>
              <a:rPr lang="cs-CZ" sz="2800" dirty="0" smtClean="0"/>
              <a:t>			     </a:t>
            </a:r>
            <a:r>
              <a:rPr lang="cs-CZ" sz="2800" dirty="0" smtClean="0"/>
              <a:t>    nižší </a:t>
            </a:r>
            <a:r>
              <a:rPr lang="cs-CZ" sz="2800" dirty="0" smtClean="0"/>
              <a:t>tlak – nízká oblačnost</a:t>
            </a:r>
          </a:p>
          <a:p>
            <a:r>
              <a:rPr lang="cs-CZ" sz="2800" b="1" dirty="0" smtClean="0"/>
              <a:t>Normální </a:t>
            </a:r>
            <a:r>
              <a:rPr lang="cs-CZ" sz="2800" b="1" dirty="0" smtClean="0"/>
              <a:t>tlak</a:t>
            </a:r>
            <a:r>
              <a:rPr lang="cs-CZ" sz="2800" dirty="0" smtClean="0"/>
              <a:t>: p</a:t>
            </a:r>
            <a:r>
              <a:rPr lang="cs-CZ" sz="2800" baseline="-25000" dirty="0" smtClean="0"/>
              <a:t>n </a:t>
            </a:r>
            <a:r>
              <a:rPr lang="cs-CZ" sz="2800" dirty="0" smtClean="0"/>
              <a:t>= 101 250 Pa = 1012,5 hPa = 101,25 kPa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584775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Kapalinový tlakoměr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203848" y="0"/>
            <a:ext cx="23695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Měření tlaku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Soubor:Barometr-celkovy pohl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0"/>
            <a:ext cx="1368152" cy="686375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1115991"/>
            <a:ext cx="714376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Kapalinový tlakoměr</a:t>
            </a:r>
            <a:r>
              <a:rPr lang="cs-CZ" sz="2400" dirty="0" smtClean="0"/>
              <a:t> je velice přesný přístroj na měření atmosférického tlaku. Nejčastěji se můžeme setkat se </a:t>
            </a:r>
            <a:r>
              <a:rPr lang="cs-CZ" sz="2400" i="1" dirty="0" smtClean="0"/>
              <a:t>rtuťovými tlakoměry</a:t>
            </a:r>
            <a:r>
              <a:rPr lang="cs-CZ" sz="2400" dirty="0" smtClean="0"/>
              <a:t>, které fungují na principu Torricelliho pokusu.</a:t>
            </a:r>
          </a:p>
          <a:p>
            <a:r>
              <a:rPr lang="cs-CZ" dirty="0" smtClean="0"/>
              <a:t> </a:t>
            </a:r>
          </a:p>
          <a:p>
            <a:r>
              <a:rPr lang="cs-CZ" sz="2400" b="1" dirty="0" smtClean="0"/>
              <a:t>Princip:</a:t>
            </a:r>
          </a:p>
          <a:p>
            <a:r>
              <a:rPr lang="cs-CZ" sz="2400" dirty="0" smtClean="0"/>
              <a:t>Skleněná trubice se rtutí je ne jednom konci zatavená a ne druhém přechází v otevřenou baňku. Trubička je opatřena stupnicí, na které je výška sloupce přepočítána na velikost atmosférického tlaku.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Výhody, nevýhody:</a:t>
            </a:r>
          </a:p>
          <a:p>
            <a:pPr>
              <a:buFontTx/>
              <a:buChar char="-"/>
            </a:pPr>
            <a:r>
              <a:rPr lang="cs-CZ" sz="2400" dirty="0" smtClean="0"/>
              <a:t> výhodou je velká přesnost</a:t>
            </a:r>
          </a:p>
          <a:p>
            <a:pPr>
              <a:buFontTx/>
              <a:buChar char="-"/>
            </a:pPr>
            <a:r>
              <a:rPr lang="cs-CZ" sz="2400" dirty="0" smtClean="0"/>
              <a:t> nevýhodou je jeho velká velikost a tudíž špatná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přenositelnost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Barometre aneroid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7192" y="261610"/>
            <a:ext cx="3076139" cy="3424273"/>
          </a:xfrm>
          <a:prstGeom prst="rect">
            <a:avLst/>
          </a:prstGeom>
          <a:noFill/>
        </p:spPr>
      </p:pic>
      <p:pic>
        <p:nvPicPr>
          <p:cNvPr id="18436" name="Picture 4" descr="Soubor:Aneroidbarometer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603289"/>
            <a:ext cx="2801131" cy="223904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Aneroid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8612" y="4040598"/>
            <a:ext cx="6083516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Práce s aneroidem je oproti práci se rtuťovým tlakoměrem podstatně jednodušší, protože přístroj je menší, uzavřený (nehrozí únik rtuti) a odolnější (nehrozí rozbití skleněných částí).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3676" y="541924"/>
            <a:ext cx="6067861" cy="341632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Je tvořen tenkostěnnou kovovou krabičkou, uvnitř které je vzduchoprázdno. </a:t>
            </a:r>
          </a:p>
          <a:p>
            <a:r>
              <a:rPr lang="cs-CZ" sz="2400" dirty="0" smtClean="0"/>
              <a:t>Působením atmosférické tlakové síly se více nebo méně deformuje. Velikost deformace je přenášena na ručičku ukazující velikost tlaku na stupnici. Stupnice může být označena v jednotkách tlaku (jednotky: dříve Torr, milibar, dnes hektopascal) a nebo druhotně v metrech (u leteckých aneroidů – výškoměrů).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4445" y="5667244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Aneroid vynalezl v roce 1843 Lucien Vidie. Původní název </a:t>
            </a:r>
            <a:r>
              <a:rPr lang="cs-CZ" sz="2400" i="1" dirty="0" smtClean="0"/>
              <a:t>barometre anéroide</a:t>
            </a:r>
            <a:r>
              <a:rPr lang="cs-CZ" sz="2400" dirty="0" smtClean="0"/>
              <a:t> znamená "tlakoměr bez kapaliny". Někdy se používal i název </a:t>
            </a:r>
            <a:r>
              <a:rPr lang="cs-CZ" sz="2400" b="1" dirty="0" smtClean="0"/>
              <a:t>pérový tlakoměr (barometr).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Barograp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2146" y="900524"/>
            <a:ext cx="5220072" cy="393806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Barograf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-18792" y="706766"/>
            <a:ext cx="3851920" cy="41549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Barograf</a:t>
            </a:r>
            <a:r>
              <a:rPr lang="cs-CZ" sz="2400" dirty="0" smtClean="0"/>
              <a:t> je barometr pro záznam časového průběhu atmosférického tlaku (tlaku vzduchu). Tím se liší od barometru a aneroidu, které ukazují jen aktuální hodnotu atmosférického tlaku. Barograf používaný v meteorologii má dobu záznamu obvykle pro jeden den.</a:t>
            </a:r>
          </a:p>
        </p:txBody>
      </p:sp>
      <p:sp>
        <p:nvSpPr>
          <p:cNvPr id="2" name="Obdélník 1"/>
          <p:cNvSpPr/>
          <p:nvPr/>
        </p:nvSpPr>
        <p:spPr>
          <a:xfrm>
            <a:off x="-1" y="5208053"/>
            <a:ext cx="9144001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Základem barografu je několik spojených aneroidů a ručička s perem kreslící na pomalu se otáčející válec graf atmosférického tlaku v průběhu dne. Válec je otáčen hodinovým strojem. Záznam barografu se nazývá </a:t>
            </a:r>
            <a:r>
              <a:rPr lang="cs-CZ" sz="2400" b="1" dirty="0">
                <a:solidFill>
                  <a:prstClr val="black"/>
                </a:solidFill>
              </a:rPr>
              <a:t>barogram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Zápis:</a:t>
            </a:r>
          </a:p>
          <a:p>
            <a:r>
              <a:rPr lang="cs-CZ" sz="2400" dirty="0" smtClean="0"/>
              <a:t>Téma: </a:t>
            </a:r>
            <a:r>
              <a:rPr lang="cs-CZ" sz="2400" b="1" dirty="0" smtClean="0">
                <a:solidFill>
                  <a:srgbClr val="FF0000"/>
                </a:solidFill>
              </a:rPr>
              <a:t>Měřidla tlaku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Kapalinový tlakoměr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-6006" y="1124744"/>
            <a:ext cx="915000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= skleněná </a:t>
            </a:r>
            <a:r>
              <a:rPr lang="cs-CZ" sz="2400" dirty="0">
                <a:solidFill>
                  <a:prstClr val="black"/>
                </a:solidFill>
              </a:rPr>
              <a:t>trubice </a:t>
            </a:r>
            <a:r>
              <a:rPr lang="cs-CZ" sz="2400" dirty="0" smtClean="0">
                <a:solidFill>
                  <a:prstClr val="black"/>
                </a:solidFill>
              </a:rPr>
              <a:t>se </a:t>
            </a:r>
            <a:r>
              <a:rPr lang="cs-CZ" sz="2400" dirty="0">
                <a:solidFill>
                  <a:prstClr val="black"/>
                </a:solidFill>
              </a:rPr>
              <a:t>rtutí </a:t>
            </a:r>
            <a:r>
              <a:rPr lang="cs-CZ" sz="2400" dirty="0" smtClean="0">
                <a:solidFill>
                  <a:prstClr val="black"/>
                </a:solidFill>
              </a:rPr>
              <a:t>na </a:t>
            </a:r>
            <a:r>
              <a:rPr lang="cs-CZ" sz="2400" dirty="0">
                <a:solidFill>
                  <a:prstClr val="black"/>
                </a:solidFill>
              </a:rPr>
              <a:t>jednom konci zatavená a </a:t>
            </a:r>
            <a:r>
              <a:rPr lang="cs-CZ" sz="2400" dirty="0" smtClean="0">
                <a:solidFill>
                  <a:prstClr val="black"/>
                </a:solidFill>
              </a:rPr>
              <a:t>na </a:t>
            </a:r>
            <a:r>
              <a:rPr lang="cs-CZ" sz="2400" dirty="0">
                <a:solidFill>
                  <a:prstClr val="black"/>
                </a:solidFill>
              </a:rPr>
              <a:t>druhém přechází v otevřenou baňku. 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Výhoda: přesnost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Nevýhoda: velký, nepřenosný</a:t>
            </a:r>
          </a:p>
          <a:p>
            <a:pPr marL="457200" lvl="0" indent="-457200">
              <a:buAutoNum type="arabicPeriod" startAt="2"/>
            </a:pPr>
            <a:r>
              <a:rPr lang="cs-CZ" sz="2400" dirty="0" smtClean="0">
                <a:solidFill>
                  <a:srgbClr val="FF0000"/>
                </a:solidFill>
              </a:rPr>
              <a:t>Aneroid</a:t>
            </a:r>
          </a:p>
          <a:p>
            <a:pPr lvl="0"/>
            <a:r>
              <a:rPr lang="cs-CZ" sz="2400" dirty="0" smtClean="0"/>
              <a:t>= krabička, uvnitř které je vakuum, se působením vnější tlakové síly deformuje. </a:t>
            </a:r>
          </a:p>
          <a:p>
            <a:pPr lvl="0"/>
            <a:r>
              <a:rPr lang="cs-CZ" sz="2400" dirty="0" smtClean="0"/>
              <a:t>Deformace se přenáší na ručičku, která na stupnici ukazuje velikost tlaku</a:t>
            </a:r>
          </a:p>
          <a:p>
            <a:pPr lvl="0"/>
            <a:r>
              <a:rPr lang="cs-CZ" sz="2400" dirty="0" smtClean="0"/>
              <a:t>Výhoda: je přenosný</a:t>
            </a:r>
          </a:p>
          <a:p>
            <a:pPr marL="457200" lvl="0" indent="-457200">
              <a:buAutoNum type="arabicPeriod" startAt="3"/>
            </a:pPr>
            <a:r>
              <a:rPr lang="cs-CZ" sz="2400" dirty="0" smtClean="0">
                <a:solidFill>
                  <a:srgbClr val="FF0000"/>
                </a:solidFill>
              </a:rPr>
              <a:t>Barograf</a:t>
            </a:r>
          </a:p>
          <a:p>
            <a:pPr lvl="0"/>
            <a:r>
              <a:rPr lang="cs-CZ" sz="2400" dirty="0" smtClean="0"/>
              <a:t>= více aneroidů na sobě, k nimž je připojena ručka s tužkou</a:t>
            </a:r>
          </a:p>
          <a:p>
            <a:pPr lvl="0"/>
            <a:r>
              <a:rPr lang="cs-CZ" sz="2400" dirty="0" smtClean="0"/>
              <a:t>Změna tlaku je díky deformacím aneroidů přenášena na ručku s tužkou, která zakresluje graf závislosti velikosti tlaku na čase.</a:t>
            </a:r>
          </a:p>
          <a:p>
            <a:pPr lvl="0"/>
            <a:r>
              <a:rPr lang="cs-CZ" sz="2400" dirty="0" smtClean="0"/>
              <a:t>Používá se v meteorologických stanicích.</a:t>
            </a:r>
          </a:p>
          <a:p>
            <a:pPr lvl="0"/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29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947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36</cp:revision>
  <dcterms:modified xsi:type="dcterms:W3CDTF">2012-05-13T17:34:13Z</dcterms:modified>
</cp:coreProperties>
</file>