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564904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Archimédův zákon pro plyny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23728" y="4365104"/>
            <a:ext cx="53285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VY_32_INOVACE_39_</a:t>
            </a:r>
            <a:r>
              <a:rPr lang="cs-CZ" dirty="0" err="1" smtClean="0"/>
              <a:t>Archimeduv</a:t>
            </a:r>
            <a:r>
              <a:rPr lang="cs-CZ" dirty="0" smtClean="0"/>
              <a:t>_</a:t>
            </a:r>
            <a:r>
              <a:rPr lang="cs-CZ" dirty="0" err="1" smtClean="0"/>
              <a:t>zakon</a:t>
            </a:r>
            <a:r>
              <a:rPr lang="cs-CZ" dirty="0" smtClean="0"/>
              <a:t>_ pro_plyny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Působí na těleso v atmosféře vztlaková síla obdobně jako na těleso v kapalině?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" name="Picture 2" descr="http://upload.wikimedia.org/wikipedia/commons/e/ec/Archimedes_water_balance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628800"/>
            <a:ext cx="3589760" cy="478634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0" y="1052736"/>
            <a:ext cx="673224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Důkaz platnosti Archimédova zákona pro kapaliny: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060848"/>
            <a:ext cx="507605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Ponoříme-li dvě stejně hmotná tělesa do kapaliny, rovnováha se poruší.</a:t>
            </a:r>
          </a:p>
          <a:p>
            <a:endParaRPr lang="cs-CZ" sz="2400" dirty="0" smtClean="0"/>
          </a:p>
          <a:p>
            <a:r>
              <a:rPr lang="cs-CZ" sz="2400" dirty="0" smtClean="0"/>
              <a:t>V kapalině na obě tělesa působí vztlaková síla, jejíž velikost závisí na objemu tělesa.</a:t>
            </a:r>
          </a:p>
          <a:p>
            <a:endParaRPr lang="cs-CZ" sz="2400" dirty="0" smtClean="0"/>
          </a:p>
          <a:p>
            <a:r>
              <a:rPr lang="cs-CZ" sz="2400" dirty="0" smtClean="0"/>
              <a:t>Čím má těleso větší objem, tím větší silou je nadlehčováno.</a:t>
            </a:r>
          </a:p>
          <a:p>
            <a:endParaRPr lang="cs-CZ" sz="2400" dirty="0" smtClean="0"/>
          </a:p>
          <a:p>
            <a:r>
              <a:rPr lang="cs-CZ" sz="2400" dirty="0" smtClean="0"/>
              <a:t>Velikost vztlakové síly tedy závisí na objemu tělesa.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Dala by se podobně dokázat i platnost Archimédova zákona pro plyny?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81077" y="1052736"/>
            <a:ext cx="3962923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0" y="548680"/>
            <a:ext cx="5868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Ano, například s použitím kyvadélka a vývěvy.</a:t>
            </a:r>
            <a:endParaRPr lang="cs-CZ" sz="2400" dirty="0"/>
          </a:p>
        </p:txBody>
      </p:sp>
      <p:grpSp>
        <p:nvGrpSpPr>
          <p:cNvPr id="33" name="Skupina 32"/>
          <p:cNvGrpSpPr/>
          <p:nvPr/>
        </p:nvGrpSpPr>
        <p:grpSpPr>
          <a:xfrm>
            <a:off x="1115616" y="980728"/>
            <a:ext cx="2520280" cy="2088232"/>
            <a:chOff x="1115616" y="980728"/>
            <a:chExt cx="2520280" cy="2088232"/>
          </a:xfrm>
        </p:grpSpPr>
        <p:cxnSp>
          <p:nvCxnSpPr>
            <p:cNvPr id="7" name="Přímá spojovací čára 6"/>
            <p:cNvCxnSpPr/>
            <p:nvPr/>
          </p:nvCxnSpPr>
          <p:spPr>
            <a:xfrm rot="5400000">
              <a:off x="1943708" y="2672916"/>
              <a:ext cx="792088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>
              <a:off x="2051720" y="3068960"/>
              <a:ext cx="57606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1691680" y="2276872"/>
              <a:ext cx="1296144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13" name="Elipsa 12"/>
            <p:cNvSpPr/>
            <p:nvPr/>
          </p:nvSpPr>
          <p:spPr>
            <a:xfrm>
              <a:off x="1115616" y="1988840"/>
              <a:ext cx="576064" cy="57606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987824" y="2204864"/>
              <a:ext cx="360040" cy="144016"/>
            </a:xfrm>
            <a:prstGeom prst="rect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" name="Přímá spojovací šipka 15"/>
            <p:cNvCxnSpPr/>
            <p:nvPr/>
          </p:nvCxnSpPr>
          <p:spPr>
            <a:xfrm rot="10800000" flipV="1">
              <a:off x="2411760" y="980728"/>
              <a:ext cx="1224136" cy="936104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cxnSp>
        <p:nvCxnSpPr>
          <p:cNvPr id="17" name="Přímá spojovací šipka 16"/>
          <p:cNvCxnSpPr/>
          <p:nvPr/>
        </p:nvCxnSpPr>
        <p:spPr>
          <a:xfrm rot="16200000" flipH="1">
            <a:off x="4824028" y="1160748"/>
            <a:ext cx="576064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0" y="3501008"/>
            <a:ext cx="5004048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Co se stane po vložení kyvadélka, které je původně v rovnováze, do vývěvy, ze které posléze odčerpáme vzduch?</a:t>
            </a:r>
            <a:endParaRPr lang="cs-CZ" sz="2400" dirty="0"/>
          </a:p>
        </p:txBody>
      </p:sp>
      <p:grpSp>
        <p:nvGrpSpPr>
          <p:cNvPr id="34" name="Skupina 33"/>
          <p:cNvGrpSpPr/>
          <p:nvPr/>
        </p:nvGrpSpPr>
        <p:grpSpPr>
          <a:xfrm>
            <a:off x="1259632" y="5074569"/>
            <a:ext cx="2102099" cy="1090735"/>
            <a:chOff x="1259632" y="5074569"/>
            <a:chExt cx="2102099" cy="1090735"/>
          </a:xfrm>
        </p:grpSpPr>
        <p:cxnSp>
          <p:nvCxnSpPr>
            <p:cNvPr id="20" name="Přímá spojovací čára 19"/>
            <p:cNvCxnSpPr/>
            <p:nvPr/>
          </p:nvCxnSpPr>
          <p:spPr>
            <a:xfrm rot="5400000">
              <a:off x="2015716" y="5769260"/>
              <a:ext cx="792088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>
              <a:off x="2123728" y="6165304"/>
              <a:ext cx="57606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 flipV="1">
              <a:off x="1763688" y="5157192"/>
              <a:ext cx="1296144" cy="504056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23" name="Elipsa 22"/>
            <p:cNvSpPr/>
            <p:nvPr/>
          </p:nvSpPr>
          <p:spPr>
            <a:xfrm>
              <a:off x="1259632" y="5373216"/>
              <a:ext cx="576064" cy="57606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 rot="20524765">
              <a:off x="3001691" y="5074569"/>
              <a:ext cx="360040" cy="144016"/>
            </a:xfrm>
            <a:prstGeom prst="rect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4067944" y="5013176"/>
            <a:ext cx="367240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Rovnováha se poruší. Proč?</a:t>
            </a:r>
            <a:endParaRPr lang="cs-CZ" sz="2400" dirty="0"/>
          </a:p>
        </p:txBody>
      </p:sp>
      <p:cxnSp>
        <p:nvCxnSpPr>
          <p:cNvPr id="31" name="Přímá spojovací šipka 30"/>
          <p:cNvCxnSpPr>
            <a:stCxn id="29" idx="1"/>
          </p:cNvCxnSpPr>
          <p:nvPr/>
        </p:nvCxnSpPr>
        <p:spPr>
          <a:xfrm rot="10800000" flipV="1">
            <a:off x="3419872" y="5244008"/>
            <a:ext cx="648072" cy="12920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3275856" y="5657671"/>
            <a:ext cx="5868144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Při odčerpávání vzduchu působí stále menší vztlaková síla.</a:t>
            </a:r>
          </a:p>
          <a:p>
            <a:r>
              <a:rPr lang="cs-CZ" sz="2400" dirty="0" smtClean="0"/>
              <a:t>Těleso o větším objemu poklesne.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19" grpId="0" animBg="1"/>
      <p:bldP spid="29" grpId="0" animBg="1"/>
      <p:bldP spid="3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Archimédův zákon platí nejen pro vzduch, ale i ostatní plyny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692696"/>
            <a:ext cx="8748464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/>
              <a:t>Vztlaková síla, která působí na těleso v atmosféře je rovna tíhové síle, která by působila na vzduch o stejném objemu, jako je objem tělesa.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59832" y="1844824"/>
            <a:ext cx="18744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/>
              <a:t>F</a:t>
            </a:r>
            <a:r>
              <a:rPr lang="cs-CZ" sz="2800" baseline="-25000" dirty="0" err="1" smtClean="0"/>
              <a:t>vz</a:t>
            </a:r>
            <a:r>
              <a:rPr lang="cs-CZ" sz="2800" dirty="0" smtClean="0"/>
              <a:t>= V . </a:t>
            </a:r>
            <a:r>
              <a:rPr lang="el-GR" sz="2800" dirty="0" smtClean="0"/>
              <a:t>ρ</a:t>
            </a:r>
            <a:r>
              <a:rPr lang="cs-CZ" sz="2800" dirty="0" smtClean="0"/>
              <a:t> . g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2564904"/>
            <a:ext cx="2592288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Objem tělesa [m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]</a:t>
            </a:r>
            <a:endParaRPr lang="cs-CZ" sz="2400" dirty="0"/>
          </a:p>
        </p:txBody>
      </p:sp>
      <p:cxnSp>
        <p:nvCxnSpPr>
          <p:cNvPr id="7" name="Přímá spojovací šipka 6"/>
          <p:cNvCxnSpPr/>
          <p:nvPr/>
        </p:nvCxnSpPr>
        <p:spPr>
          <a:xfrm rot="5400000" flipH="1" flipV="1">
            <a:off x="3241316" y="1986868"/>
            <a:ext cx="285750" cy="86575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203848" y="3284984"/>
            <a:ext cx="2448272" cy="83099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Hustota vzduchu (plynu) [kg/m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]</a:t>
            </a:r>
            <a:endParaRPr lang="cs-CZ" sz="2400" dirty="0"/>
          </a:p>
        </p:txBody>
      </p:sp>
      <p:cxnSp>
        <p:nvCxnSpPr>
          <p:cNvPr id="9" name="Přímá spojovací šipka 8"/>
          <p:cNvCxnSpPr/>
          <p:nvPr/>
        </p:nvCxnSpPr>
        <p:spPr>
          <a:xfrm rot="16200000" flipV="1">
            <a:off x="3887924" y="2744924"/>
            <a:ext cx="936104" cy="14401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796136" y="2708920"/>
            <a:ext cx="2647196" cy="83099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Gravitační konstanta [10 N/kg]</a:t>
            </a:r>
            <a:endParaRPr lang="cs-CZ" sz="2400" dirty="0"/>
          </a:p>
        </p:txBody>
      </p:sp>
      <p:cxnSp>
        <p:nvCxnSpPr>
          <p:cNvPr id="13" name="Přímá spojovací šipka 12"/>
          <p:cNvCxnSpPr>
            <a:stCxn id="12" idx="0"/>
          </p:cNvCxnSpPr>
          <p:nvPr/>
        </p:nvCxnSpPr>
        <p:spPr>
          <a:xfrm rot="16200000" flipV="1">
            <a:off x="5809863" y="1399049"/>
            <a:ext cx="360040" cy="225970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0" y="4797152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Velikost vztlakové síly plynu závisí na:</a:t>
            </a:r>
          </a:p>
          <a:p>
            <a:r>
              <a:rPr lang="cs-CZ" sz="2400" dirty="0" smtClean="0"/>
              <a:t>	- </a:t>
            </a:r>
            <a:r>
              <a:rPr lang="cs-CZ" sz="2400" b="1" dirty="0" smtClean="0">
                <a:solidFill>
                  <a:srgbClr val="FF0000"/>
                </a:solidFill>
              </a:rPr>
              <a:t>objemu tělesa </a:t>
            </a:r>
            <a:r>
              <a:rPr lang="cs-CZ" sz="2400" dirty="0" smtClean="0"/>
              <a:t>(čím větší objem, tím větší vztlaková síla)</a:t>
            </a:r>
          </a:p>
          <a:p>
            <a:r>
              <a:rPr lang="cs-CZ" sz="2400" dirty="0" smtClean="0"/>
              <a:t>	- </a:t>
            </a:r>
            <a:r>
              <a:rPr lang="cs-CZ" sz="2400" b="1" dirty="0" smtClean="0">
                <a:solidFill>
                  <a:srgbClr val="FF0000"/>
                </a:solidFill>
              </a:rPr>
              <a:t>hustotě plynu</a:t>
            </a: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  <p:bldP spid="6" grpId="0" animBg="1"/>
      <p:bldP spid="8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</a:t>
            </a:r>
            <a:r>
              <a:rPr lang="cs-CZ" dirty="0" smtClean="0"/>
              <a:t>:</a:t>
            </a:r>
          </a:p>
          <a:p>
            <a:r>
              <a:rPr lang="cs-CZ" dirty="0" smtClean="0"/>
              <a:t>Obrázky – </a:t>
            </a:r>
            <a:r>
              <a:rPr lang="cs-CZ" dirty="0" err="1" smtClean="0"/>
              <a:t>skeny</a:t>
            </a:r>
            <a:r>
              <a:rPr lang="cs-CZ" dirty="0" smtClean="0"/>
              <a:t> z učebnice:</a:t>
            </a:r>
            <a:endParaRPr lang="cs-CZ" dirty="0" smtClean="0"/>
          </a:p>
          <a:p>
            <a:r>
              <a:rPr lang="cs-CZ" dirty="0" smtClean="0"/>
              <a:t>Doc. Dr. Ing. RAUNER,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80-7238-525-9.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5934670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275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17</cp:revision>
  <dcterms:modified xsi:type="dcterms:W3CDTF">2012-05-20T12:18:07Z</dcterms:modified>
</cp:coreProperties>
</file>