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ryptozoologie.xf.cz/imgzoom/colecanth.jpg" TargetMode="External"/><Relationship Id="rId2" Type="http://schemas.openxmlformats.org/officeDocument/2006/relationships/hyperlink" Target="http://rybarizatec.cz/page/priroda/img/ryby/jelec_tlous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2285992"/>
            <a:ext cx="785971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HYDROSTATICKÝ TLAK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4149080"/>
            <a:ext cx="39337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VY_32_INOVACE_25_Hydrostaticky_tlak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5" y="296804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Opakování</a:t>
            </a:r>
          </a:p>
          <a:p>
            <a:endParaRPr lang="cs-CZ" sz="2800" b="1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Popiš chování částic uvnitř kapaliny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15280" y="1681799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2. Jaké jsou vlastnosti kapalin?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45" y="2205019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3. Jak bys dokázal, že se dají kapaliny přelévat (rozdělit)?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-15280" y="2734615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4. Jak bys dokázal, že jsou kapaliny nestlačitelné?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327003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5. Proč lehká mince plave na hladině kapalného tělesa?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-15280" y="3793258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6. Jak se mění hustota kapalin s rostoucí teplotou?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0" y="4326480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7. V jakých zařízeních se této vlastnosti využívá?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-15280" y="4865529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8. Které kapaliny slouží jako náplň do teploměrů? Proč by nemohla být použita voda?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0" y="5819636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9. Co je to anomálie vody?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0" y="6342856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10. Proč je tato vlastnost vody v přírodě důležitá?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rybarizatec.cz/page/priroda/img/ryby/jelec_tlou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642918"/>
            <a:ext cx="5429256" cy="275272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85720" y="500042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tlak uvnitř kapaliny ve všech místech stejný?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571480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čem tedy závisí velikost tlaku v kapalině?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571480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se pro potápění do větších hloubek používá skafandr?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571480"/>
            <a:ext cx="64294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Porovnejte těla obou ryb. Čím se od sebe liší?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126876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Jelec tloušť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4" name="Picture 6" descr="http://g.idnes.cz/u/fre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</p:spPr>
      </p:pic>
      <p:pic>
        <p:nvPicPr>
          <p:cNvPr id="2056" name="Picture 8" descr="http://g.idnes.cz/u/fre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</p:spPr>
      </p:pic>
      <p:pic>
        <p:nvPicPr>
          <p:cNvPr id="2058" name="Picture 10" descr="http://g.idnes.cz/u/fre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724128" y="3645024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Latimérie podivná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4653136"/>
            <a:ext cx="3240360" cy="18158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Tvar těla Latimérie je přizpůsoben hloubce, ve které žije (až 1 km).</a:t>
            </a:r>
            <a:endParaRPr lang="cs-CZ" sz="2800" dirty="0"/>
          </a:p>
        </p:txBody>
      </p:sp>
      <p:pic>
        <p:nvPicPr>
          <p:cNvPr id="1026" name="Picture 2" descr="Latimérie podivn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76" y="3156650"/>
            <a:ext cx="5346276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6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60"/>
                            </p:stCondLst>
                            <p:childTnLst>
                              <p:par>
                                <p:cTn id="5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6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60"/>
                            </p:stCondLst>
                            <p:childTnLst>
                              <p:par>
                                <p:cTn id="5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3" grpId="1"/>
      <p:bldP spid="4" grpId="0"/>
      <p:bldP spid="4" grpId="1"/>
      <p:bldP spid="7" grpId="0"/>
      <p:bldP spid="10" grpId="0"/>
      <p:bldP spid="16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Čím je způsoben hydrostatický tlak v kapalině?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908720"/>
            <a:ext cx="3929122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Tento tlak vzniká </a:t>
            </a:r>
            <a:r>
              <a:rPr lang="cs-CZ" sz="2800" dirty="0" smtClean="0"/>
              <a:t>                          v </a:t>
            </a:r>
            <a:r>
              <a:rPr lang="cs-CZ" sz="2800" dirty="0" smtClean="0"/>
              <a:t>důsledku působení gravitační síly Země, kterou jsou přitahovány všechny částice uvnitř kapaliny k jádru Země.</a:t>
            </a:r>
            <a:endParaRPr lang="cs-CZ" sz="2800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071538" y="1071546"/>
            <a:ext cx="3071834" cy="3000396"/>
          </a:xfrm>
          <a:prstGeom prst="flowChartMagneticDisk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4500570"/>
            <a:ext cx="642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F</a:t>
            </a:r>
            <a:r>
              <a:rPr lang="cs-CZ" sz="3600" b="1" baseline="-25000" dirty="0" err="1" smtClean="0">
                <a:solidFill>
                  <a:srgbClr val="FF0000"/>
                </a:solidFill>
              </a:rPr>
              <a:t>g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28992" y="5357825"/>
            <a:ext cx="1571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= F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0007" y="4192794"/>
            <a:ext cx="4320480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F … tlaková síla kapalného</a:t>
            </a:r>
          </a:p>
          <a:p>
            <a:r>
              <a:rPr lang="cs-CZ" sz="2800" dirty="0" smtClean="0"/>
              <a:t>      tělesa na dno o obsahu S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1071538" y="3067820"/>
            <a:ext cx="3071834" cy="100412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2643174" y="2708920"/>
            <a:ext cx="1588" cy="24345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64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4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4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640"/>
                            </p:stCondLst>
                            <p:childTnLst>
                              <p:par>
                                <p:cTn id="20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3 -0.0044 L -0.00173 0.1530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40741E-7 L 0.00277 0.1328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8" grpId="0"/>
      <p:bldP spid="8" grpId="1"/>
      <p:bldP spid="9" grpId="0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magnetický disk 2"/>
          <p:cNvSpPr/>
          <p:nvPr/>
        </p:nvSpPr>
        <p:spPr>
          <a:xfrm>
            <a:off x="5072066" y="928670"/>
            <a:ext cx="3071834" cy="3000396"/>
          </a:xfrm>
          <a:prstGeom prst="flowChartMagneticDisk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072066" y="2924944"/>
            <a:ext cx="3071834" cy="100412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-18612" y="15648"/>
            <a:ext cx="91626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Odvození vzorce pro výpočet hydrostatického tlaku: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000496" y="1428736"/>
            <a:ext cx="2822255" cy="2179565"/>
            <a:chOff x="4000496" y="1428736"/>
            <a:chExt cx="2822255" cy="2179565"/>
          </a:xfrm>
        </p:grpSpPr>
        <p:cxnSp>
          <p:nvCxnSpPr>
            <p:cNvPr id="5" name="Přímá spojovací čára 4"/>
            <p:cNvCxnSpPr/>
            <p:nvPr/>
          </p:nvCxnSpPr>
          <p:spPr>
            <a:xfrm rot="10800000">
              <a:off x="4071934" y="1428736"/>
              <a:ext cx="785818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4071934" y="3500438"/>
              <a:ext cx="785818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>
              <a:off x="3500430" y="2500306"/>
              <a:ext cx="2000264" cy="1588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4000496" y="2143116"/>
              <a:ext cx="35719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h</a:t>
              </a:r>
              <a:endParaRPr lang="cs-CZ" sz="2800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465561" y="3085081"/>
              <a:ext cx="35719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</a:t>
              </a:r>
              <a:endParaRPr lang="cs-CZ" sz="2800" b="1" dirty="0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6382272" y="2208712"/>
            <a:ext cx="4286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ρ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7224" y="857232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 hustota kapaliny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150017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7224" y="1500174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 hloubka kapaliny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10" y="435769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42976" y="4357694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00166" y="4357694"/>
            <a:ext cx="1000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m. g</a:t>
            </a:r>
          </a:p>
          <a:p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43174" y="4357694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ρ</a:t>
            </a:r>
            <a:r>
              <a:rPr lang="cs-CZ" sz="2800" dirty="0" smtClean="0"/>
              <a:t> . V . g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57422" y="4357694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1785" y="4371059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64843" y="4372593"/>
            <a:ext cx="1643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ρ</a:t>
            </a:r>
            <a:r>
              <a:rPr lang="cs-CZ" sz="2800" dirty="0" smtClean="0"/>
              <a:t> . S . h . g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8629" y="573325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59393" y="5764033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88021" y="5733256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: S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14546" y="5753789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24950" y="577312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 . </a:t>
            </a:r>
            <a:r>
              <a:rPr lang="el-GR" sz="2800" dirty="0" smtClean="0"/>
              <a:t>ρ</a:t>
            </a:r>
            <a:r>
              <a:rPr lang="cs-CZ" sz="2800" dirty="0" smtClean="0"/>
              <a:t> . g 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571698" y="3494659"/>
            <a:ext cx="1642885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 = </a:t>
            </a:r>
            <a:r>
              <a:rPr lang="el-GR" sz="2800" b="1" dirty="0" smtClean="0">
                <a:solidFill>
                  <a:srgbClr val="FF0000"/>
                </a:solidFill>
              </a:rPr>
              <a:t>ρ</a:t>
            </a:r>
            <a:r>
              <a:rPr lang="cs-CZ" sz="2800" b="1" dirty="0" smtClean="0">
                <a:solidFill>
                  <a:srgbClr val="FF0000"/>
                </a:solidFill>
              </a:rPr>
              <a:t> . 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728774" y="4017879"/>
            <a:ext cx="0" cy="42073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571736" y="4017879"/>
            <a:ext cx="416088" cy="4214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3296926" y="4066076"/>
            <a:ext cx="410978" cy="373260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536243" y="3542856"/>
            <a:ext cx="1467805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V = S . h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4464842" y="4066076"/>
            <a:ext cx="683222" cy="373260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108778" y="4435228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487898" y="4404450"/>
            <a:ext cx="4544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47" name="Zaoblený obdélník 46"/>
          <p:cNvSpPr/>
          <p:nvPr/>
        </p:nvSpPr>
        <p:spPr>
          <a:xfrm>
            <a:off x="4464842" y="4404450"/>
            <a:ext cx="2477539" cy="56540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4644356" y="5035297"/>
            <a:ext cx="4499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… tlaková síla kapaliny na dno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0" name="Přímá spojnice se šipkou 49"/>
          <p:cNvCxnSpPr/>
          <p:nvPr/>
        </p:nvCxnSpPr>
        <p:spPr>
          <a:xfrm flipV="1">
            <a:off x="1728774" y="4969858"/>
            <a:ext cx="3275274" cy="7941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H="1">
            <a:off x="2987824" y="4969858"/>
            <a:ext cx="2160240" cy="90741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2533184" y="5733256"/>
            <a:ext cx="2111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. h . </a:t>
            </a:r>
            <a:r>
              <a:rPr lang="el-GR" sz="2800" dirty="0" smtClean="0"/>
              <a:t>ρ</a:t>
            </a:r>
            <a:r>
              <a:rPr lang="cs-CZ" sz="2800" dirty="0" smtClean="0"/>
              <a:t> . g : S</a:t>
            </a:r>
            <a:endParaRPr lang="cs-CZ" sz="2800" dirty="0"/>
          </a:p>
        </p:txBody>
      </p:sp>
      <p:cxnSp>
        <p:nvCxnSpPr>
          <p:cNvPr id="56" name="Přímá spojnice 55"/>
          <p:cNvCxnSpPr/>
          <p:nvPr/>
        </p:nvCxnSpPr>
        <p:spPr>
          <a:xfrm flipV="1">
            <a:off x="2571736" y="5769935"/>
            <a:ext cx="288032" cy="38646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4275948" y="5828991"/>
            <a:ext cx="288032" cy="38646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592139" y="580071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60" name="Zaoblený obdélník 59"/>
          <p:cNvSpPr/>
          <p:nvPr/>
        </p:nvSpPr>
        <p:spPr>
          <a:xfrm>
            <a:off x="642910" y="5733256"/>
            <a:ext cx="464347" cy="48219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4915890" y="5790445"/>
            <a:ext cx="1584936" cy="48219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4644356" y="6334780"/>
            <a:ext cx="4499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… hydrostatický tlak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00034" y="2143116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853936" y="2143116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 obsah dna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4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4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84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-0.64652 -0.2111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1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2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63" dur="80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4" dur="80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80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0" dur="8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71" dur="80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80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3" grpId="0" animBg="1"/>
      <p:bldP spid="11" grpId="0"/>
      <p:bldP spid="11" grpId="1"/>
      <p:bldP spid="12" grpId="0"/>
      <p:bldP spid="14" grpId="1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 animBg="1"/>
      <p:bldP spid="36" grpId="0" animBg="1"/>
      <p:bldP spid="45" grpId="0"/>
      <p:bldP spid="46" grpId="0"/>
      <p:bldP spid="47" grpId="0" animBg="1"/>
      <p:bldP spid="48" grpId="0"/>
      <p:bldP spid="54" grpId="0"/>
      <p:bldP spid="59" grpId="0"/>
      <p:bldP spid="60" grpId="0" animBg="1"/>
      <p:bldP spid="61" grpId="0" animBg="1"/>
      <p:bldP spid="62" grpId="0"/>
      <p:bldP spid="65" grpId="0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Hydrostatický tlak</a:t>
            </a:r>
            <a:endParaRPr lang="cs-CZ" sz="2800" dirty="0" smtClean="0"/>
          </a:p>
          <a:p>
            <a:r>
              <a:rPr lang="cs-CZ" sz="2800" dirty="0" smtClean="0"/>
              <a:t>= tlak v kapalině, která je v klidu.</a:t>
            </a:r>
          </a:p>
          <a:p>
            <a:r>
              <a:rPr lang="cs-CZ" sz="2800" dirty="0" smtClean="0"/>
              <a:t>Vznikl působením gravitační síly Země.</a:t>
            </a:r>
          </a:p>
          <a:p>
            <a:endParaRPr lang="cs-CZ" sz="2800" dirty="0" smtClean="0"/>
          </a:p>
          <a:p>
            <a:r>
              <a:rPr lang="cs-CZ" sz="2800" u="wavy" dirty="0" smtClean="0"/>
              <a:t>Značka: </a:t>
            </a:r>
            <a:r>
              <a:rPr lang="cs-CZ" sz="2800" dirty="0" smtClean="0"/>
              <a:t>p</a:t>
            </a:r>
            <a:r>
              <a:rPr lang="cs-CZ" sz="2800" baseline="-25000" dirty="0" smtClean="0"/>
              <a:t>h</a:t>
            </a:r>
          </a:p>
          <a:p>
            <a:r>
              <a:rPr lang="cs-CZ" sz="2800" u="wavy" dirty="0" smtClean="0"/>
              <a:t>Jednotka</a:t>
            </a:r>
            <a:r>
              <a:rPr lang="cs-CZ" sz="2800" dirty="0" smtClean="0"/>
              <a:t>:  </a:t>
            </a:r>
            <a:r>
              <a:rPr lang="cs-CZ" sz="2800" dirty="0" err="1" smtClean="0"/>
              <a:t>Pa</a:t>
            </a:r>
            <a:r>
              <a:rPr lang="cs-CZ" sz="2800" dirty="0" smtClean="0"/>
              <a:t> (</a:t>
            </a:r>
            <a:r>
              <a:rPr lang="cs-CZ" sz="2800" dirty="0" err="1" smtClean="0"/>
              <a:t>GPa</a:t>
            </a:r>
            <a:r>
              <a:rPr lang="cs-CZ" sz="2800" dirty="0" smtClean="0"/>
              <a:t>, </a:t>
            </a:r>
            <a:r>
              <a:rPr lang="cs-CZ" sz="2800" dirty="0" err="1" smtClean="0"/>
              <a:t>MPa</a:t>
            </a:r>
            <a:r>
              <a:rPr lang="cs-CZ" sz="2800" dirty="0" smtClean="0"/>
              <a:t>, </a:t>
            </a:r>
            <a:r>
              <a:rPr lang="cs-CZ" sz="2800" dirty="0" err="1" smtClean="0"/>
              <a:t>kPa</a:t>
            </a:r>
            <a:r>
              <a:rPr lang="cs-CZ" sz="2800" dirty="0" smtClean="0"/>
              <a:t>, </a:t>
            </a:r>
            <a:r>
              <a:rPr lang="cs-CZ" sz="2800" dirty="0" err="1" smtClean="0"/>
              <a:t>hPa</a:t>
            </a:r>
            <a:r>
              <a:rPr lang="cs-CZ" sz="2800" dirty="0" smtClean="0"/>
              <a:t>)</a:t>
            </a:r>
          </a:p>
          <a:p>
            <a:r>
              <a:rPr lang="cs-CZ" sz="2800" u="sng" dirty="0" smtClean="0"/>
              <a:t>Vzorec: </a:t>
            </a:r>
            <a:r>
              <a:rPr lang="cs-CZ" sz="2800" dirty="0" smtClean="0"/>
              <a:t>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dirty="0" smtClean="0"/>
              <a:t>Velikost hydrostatického tlaku závisí na hloubce, ve které tlak měříme a na hustotě kapaliny.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Zapiš:</a:t>
            </a:r>
            <a:endParaRPr lang="cs-CZ" sz="2400" b="1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1260202" y="3572446"/>
            <a:ext cx="571504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 flipH="1" flipV="1">
            <a:off x="2054794" y="3785966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>
            <a:off x="2987824" y="3356992"/>
            <a:ext cx="78581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7544" y="4077072"/>
            <a:ext cx="107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hloubka [m]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4149080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hustota [kg/m</a:t>
            </a:r>
            <a:r>
              <a:rPr lang="cs-CZ" baseline="30000" dirty="0" smtClean="0"/>
              <a:t>3</a:t>
            </a:r>
            <a:r>
              <a:rPr lang="cs-CZ" dirty="0" smtClean="0"/>
              <a:t>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068960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gravitační konstanta g = 10 N/kg</a:t>
            </a:r>
            <a:endParaRPr lang="cs-CZ" dirty="0"/>
          </a:p>
        </p:txBody>
      </p:sp>
      <p:grpSp>
        <p:nvGrpSpPr>
          <p:cNvPr id="4" name="Skupina 17"/>
          <p:cNvGrpSpPr/>
          <p:nvPr/>
        </p:nvGrpSpPr>
        <p:grpSpPr>
          <a:xfrm>
            <a:off x="6084168" y="2924944"/>
            <a:ext cx="2016224" cy="1944216"/>
            <a:chOff x="6084168" y="2924944"/>
            <a:chExt cx="2016224" cy="1944216"/>
          </a:xfrm>
        </p:grpSpPr>
        <p:sp>
          <p:nvSpPr>
            <p:cNvPr id="13" name="Rovnoramenný trojúhelník 12"/>
            <p:cNvSpPr/>
            <p:nvPr/>
          </p:nvSpPr>
          <p:spPr>
            <a:xfrm>
              <a:off x="6084168" y="2924944"/>
              <a:ext cx="2016224" cy="194421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/>
            <p:nvPr/>
          </p:nvCxnSpPr>
          <p:spPr>
            <a:xfrm>
              <a:off x="6516216" y="4077072"/>
              <a:ext cx="11521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6804248" y="3501008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</a:t>
              </a:r>
              <a:r>
                <a:rPr lang="cs-CZ" sz="2800" baseline="-25000" dirty="0" smtClean="0"/>
                <a:t>h</a:t>
              </a:r>
              <a:endParaRPr lang="cs-CZ" sz="28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588224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h . </a:t>
              </a:r>
              <a:r>
                <a:rPr lang="el-GR" sz="2800" dirty="0" smtClean="0"/>
                <a:t>ρ</a:t>
              </a:r>
              <a:r>
                <a:rPr lang="cs-CZ" sz="2800" dirty="0" smtClean="0"/>
                <a:t> . g</a:t>
              </a:r>
              <a:endParaRPr lang="cs-CZ" sz="28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rybarizatec.cz/page/priroda/img/ryby/jelec_tloust.jpg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cryptozoologie.xf.cz/imgzoom/colecanth.jpg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429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59</cp:revision>
  <dcterms:modified xsi:type="dcterms:W3CDTF">2012-05-20T15:42:03Z</dcterms:modified>
</cp:coreProperties>
</file>