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2" r:id="rId4"/>
    <p:sldId id="258" r:id="rId5"/>
    <p:sldId id="260" r:id="rId6"/>
    <p:sldId id="261" r:id="rId7"/>
    <p:sldId id="263" r:id="rId8"/>
    <p:sldId id="264" r:id="rId9"/>
    <p:sldId id="265" r:id="rId10"/>
    <p:sldId id="266"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20.5.2012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20.5.2012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20.5.2012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A2481B-5154-415F-B752-558547769AA3}" type="datetimeFigureOut">
              <a:rPr lang="cs-CZ" smtClean="0"/>
              <a:pPr/>
              <a:t>20.5.2012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A2481B-5154-415F-B752-558547769AA3}" type="datetimeFigureOut">
              <a:rPr lang="cs-CZ" smtClean="0"/>
              <a:pPr/>
              <a:t>20.5.2012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8A2481B-5154-415F-B752-558547769AA3}" type="datetimeFigureOut">
              <a:rPr lang="cs-CZ" smtClean="0"/>
              <a:pPr/>
              <a:t>20.5.2012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A2481B-5154-415F-B752-558547769AA3}" type="datetimeFigureOut">
              <a:rPr lang="cs-CZ" smtClean="0"/>
              <a:pPr/>
              <a:t>20.5.2012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20.5.2012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20.5.2012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20.5.2012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20.5.2012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A2481B-5154-415F-B752-558547769AA3}" type="datetimeFigureOut">
              <a:rPr lang="cs-CZ" smtClean="0"/>
              <a:pPr/>
              <a:t>20.5.2012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upload.wikimedia.org/wikipedia/commons/6/6a/Hydrostaticky_vztlak.svg"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cs.wikipedia.org/wiki/Soubor:Archimedes-screw_one-screw-threads_with-ball_3D-view_animated_small.gif" TargetMode="External"/><Relationship Id="rId3" Type="http://schemas.openxmlformats.org/officeDocument/2006/relationships/hyperlink" Target="http://cs.wikipedia.org/wiki/Soubor:Archimedes_naples_statue.jpg" TargetMode="External"/><Relationship Id="rId7" Type="http://schemas.openxmlformats.org/officeDocument/2006/relationships/hyperlink" Target="http://cs.wikipedia.org/wiki/Soubor:Archimedovo_tepelne_zaruzeni_2.png" TargetMode="External"/><Relationship Id="rId2" Type="http://schemas.openxmlformats.org/officeDocument/2006/relationships/hyperlink" Target="http://cs.wikipedia.org/wiki/Archim%C3%A9des" TargetMode="External"/><Relationship Id="rId1" Type="http://schemas.openxmlformats.org/officeDocument/2006/relationships/slideLayout" Target="../slideLayouts/slideLayout7.xml"/><Relationship Id="rId6" Type="http://schemas.openxmlformats.org/officeDocument/2006/relationships/hyperlink" Target="http://cs.wikipedia.org/wiki/Soubor:Archimedes_water_balance.gif" TargetMode="External"/><Relationship Id="rId5" Type="http://schemas.openxmlformats.org/officeDocument/2006/relationships/hyperlink" Target="http://cs.wikipedia.org/wiki/Soubor:Archimedes_bath.jpg" TargetMode="External"/><Relationship Id="rId4" Type="http://schemas.openxmlformats.org/officeDocument/2006/relationships/hyperlink" Target="http://cs.wikipedia.org/wiki/Soubor:Edouard_Vimont_(1846-1930)_Archimedes_death.jpg" TargetMode="External"/><Relationship Id="rId9" Type="http://schemas.openxmlformats.org/officeDocument/2006/relationships/hyperlink" Target="http://www.fishing-ebro.eu/images/original/kapr-111-21-5.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0" y="2564904"/>
            <a:ext cx="9144000" cy="1107996"/>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66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Archimédův zákon</a:t>
            </a:r>
            <a:endParaRPr lang="cs-CZ" sz="66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pic>
        <p:nvPicPr>
          <p:cNvPr id="3" name="obrázek 1"/>
          <p:cNvPicPr>
            <a:picLocks noChangeAspect="1" noChangeArrowheads="1"/>
          </p:cNvPicPr>
          <p:nvPr/>
        </p:nvPicPr>
        <p:blipFill>
          <a:blip r:embed="rId2" cstate="print"/>
          <a:srcRect/>
          <a:stretch>
            <a:fillRect/>
          </a:stretch>
        </p:blipFill>
        <p:spPr bwMode="auto">
          <a:xfrm>
            <a:off x="1835696" y="0"/>
            <a:ext cx="5753100" cy="1409700"/>
          </a:xfrm>
          <a:prstGeom prst="rect">
            <a:avLst/>
          </a:prstGeom>
          <a:noFill/>
          <a:ln w="9525">
            <a:noFill/>
            <a:miter lim="800000"/>
            <a:headEnd/>
            <a:tailEnd/>
          </a:ln>
        </p:spPr>
      </p:pic>
      <p:sp>
        <p:nvSpPr>
          <p:cNvPr id="5" name="Podnadpis 2"/>
          <p:cNvSpPr txBox="1">
            <a:spLocks/>
          </p:cNvSpPr>
          <p:nvPr/>
        </p:nvSpPr>
        <p:spPr>
          <a:xfrm>
            <a:off x="0" y="5654080"/>
            <a:ext cx="9144000" cy="1203920"/>
          </a:xfrm>
          <a:prstGeom prst="rect">
            <a:avLst/>
          </a:prstGeom>
        </p:spPr>
        <p:txBody>
          <a:bodyPr>
            <a:normAutofit lnSpcReduction="10000"/>
          </a:bodyPr>
          <a:ls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cs-CZ" sz="1600" b="0" i="0" u="none" strike="noStrike" kern="1200" cap="none" spc="0" normalizeH="0" baseline="0" noProof="0" dirty="0" smtClean="0">
              <a:ln>
                <a:noFill/>
              </a:ln>
              <a:solidFill>
                <a:schemeClr val="tx1"/>
              </a:solidFill>
              <a:effectLst/>
              <a:uLnTx/>
              <a:uFillTx/>
              <a:latin typeface="+mn-lt"/>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tabLst/>
              <a:defRPr/>
            </a:pPr>
            <a:r>
              <a:rPr kumimoji="0" lang="cs-CZ" sz="1600" b="0" i="0" u="none" strike="noStrike" kern="1200" cap="none" spc="0" normalizeH="0" baseline="0" noProof="0" dirty="0" smtClean="0">
                <a:ln>
                  <a:noFill/>
                </a:ln>
                <a:solidFill>
                  <a:schemeClr val="tx1"/>
                </a:solidFill>
                <a:effectLst/>
                <a:uLnTx/>
                <a:uFillTx/>
                <a:latin typeface="+mn-lt"/>
                <a:ea typeface="+mn-ea"/>
                <a:cs typeface="+mn-cs"/>
              </a:rPr>
              <a:t>Autor: Pavlína</a:t>
            </a:r>
            <a:r>
              <a:rPr kumimoji="0" lang="cs-CZ" sz="1600" b="0" i="0" u="none" strike="noStrike" kern="1200" cap="none" spc="0" normalizeH="0" noProof="0" dirty="0" smtClean="0">
                <a:ln>
                  <a:noFill/>
                </a:ln>
                <a:solidFill>
                  <a:schemeClr val="tx1"/>
                </a:solidFill>
                <a:effectLst/>
                <a:uLnTx/>
                <a:uFillTx/>
                <a:latin typeface="+mn-lt"/>
                <a:ea typeface="+mn-ea"/>
                <a:cs typeface="+mn-cs"/>
              </a:rPr>
              <a:t> Čermáková</a:t>
            </a:r>
            <a:endParaRPr kumimoji="0" lang="cs-CZ" sz="1600" b="0" i="0" u="none" strike="noStrike" kern="1200" cap="none" spc="0" normalizeH="0" baseline="0" noProof="0" dirty="0" smtClean="0">
              <a:ln>
                <a:noFill/>
              </a:ln>
              <a:solidFill>
                <a:schemeClr val="tx1"/>
              </a:solidFill>
              <a:effectLst/>
              <a:uLnTx/>
              <a:uFillTx/>
              <a:latin typeface="+mn-lt"/>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tabLst/>
              <a:defRPr/>
            </a:pPr>
            <a:r>
              <a:rPr kumimoji="0" lang="cs-CZ" sz="1600" b="0" i="0" u="none" strike="noStrike" kern="1200" cap="none" spc="0" normalizeH="0" baseline="0" noProof="0" dirty="0" smtClean="0">
                <a:ln>
                  <a:noFill/>
                </a:ln>
                <a:solidFill>
                  <a:schemeClr val="tx1"/>
                </a:solidFill>
                <a:effectLst/>
                <a:uLnTx/>
                <a:uFillTx/>
                <a:latin typeface="+mn-lt"/>
                <a:ea typeface="+mn-ea"/>
                <a:cs typeface="+mn-cs"/>
              </a:rPr>
              <a:t>Vytvořeno v rámci v projektu „EU peníze školám“ </a:t>
            </a:r>
          </a:p>
          <a:p>
            <a:pPr marL="342900" marR="0" lvl="0" indent="-342900" algn="ctr" defTabSz="914400" rtl="0" eaLnBrk="1" fontAlgn="auto" latinLnBrk="0" hangingPunct="1">
              <a:lnSpc>
                <a:spcPct val="100000"/>
              </a:lnSpc>
              <a:spcBef>
                <a:spcPct val="20000"/>
              </a:spcBef>
              <a:spcAft>
                <a:spcPts val="0"/>
              </a:spcAft>
              <a:buClrTx/>
              <a:buSzTx/>
              <a:tabLst/>
              <a:defRPr/>
            </a:pPr>
            <a:r>
              <a:rPr kumimoji="0" lang="cs-CZ" sz="1600" b="1" i="0" u="none" strike="noStrike" kern="1200" cap="none" spc="0" normalizeH="0" baseline="0" noProof="0" dirty="0" smtClean="0">
                <a:ln>
                  <a:noFill/>
                </a:ln>
                <a:solidFill>
                  <a:schemeClr val="tx1"/>
                </a:solidFill>
                <a:effectLst/>
                <a:uLnTx/>
                <a:uFillTx/>
                <a:latin typeface="+mn-lt"/>
                <a:ea typeface="+mn-ea"/>
                <a:cs typeface="+mn-cs"/>
              </a:rPr>
              <a:t>OP VK oblast podpory 1.4 s názvem Zlepšení podmínek pro vzdělávání na základních školách</a:t>
            </a:r>
            <a:endParaRPr kumimoji="0" lang="cs-CZ" sz="16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Obdélník 5"/>
          <p:cNvSpPr/>
          <p:nvPr/>
        </p:nvSpPr>
        <p:spPr>
          <a:xfrm>
            <a:off x="1835696" y="4293096"/>
            <a:ext cx="5616624" cy="369332"/>
          </a:xfrm>
          <a:prstGeom prst="rect">
            <a:avLst/>
          </a:prstGeom>
        </p:spPr>
        <p:txBody>
          <a:bodyPr wrap="square">
            <a:spAutoFit/>
          </a:bodyPr>
          <a:lstStyle/>
          <a:p>
            <a:r>
              <a:rPr lang="cs-CZ" dirty="0" smtClean="0"/>
              <a:t>VY_32_INOVACE_28_</a:t>
            </a:r>
            <a:r>
              <a:rPr lang="cs-CZ" dirty="0" err="1" smtClean="0"/>
              <a:t>Archimeduv</a:t>
            </a:r>
            <a:r>
              <a:rPr lang="cs-CZ" dirty="0" smtClean="0"/>
              <a:t>_</a:t>
            </a:r>
            <a:r>
              <a:rPr lang="cs-CZ" dirty="0" err="1" smtClean="0"/>
              <a:t>zakon</a:t>
            </a:r>
            <a:r>
              <a:rPr lang="cs-CZ" dirty="0" smtClean="0"/>
              <a:t>,_</a:t>
            </a:r>
            <a:r>
              <a:rPr lang="cs-CZ" dirty="0" err="1" smtClean="0"/>
              <a:t>vztlakova</a:t>
            </a:r>
            <a:r>
              <a:rPr lang="cs-CZ" dirty="0" smtClean="0"/>
              <a:t>_sila</a:t>
            </a:r>
            <a:endParaRPr lang="cs-CZ"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upload.wikimedia.org/wikipedia/commons/7/71/Archimedes_naples_statue.jpg"/>
          <p:cNvPicPr>
            <a:picLocks noChangeAspect="1" noChangeArrowheads="1"/>
          </p:cNvPicPr>
          <p:nvPr/>
        </p:nvPicPr>
        <p:blipFill>
          <a:blip r:embed="rId2" cstate="print"/>
          <a:srcRect/>
          <a:stretch>
            <a:fillRect/>
          </a:stretch>
        </p:blipFill>
        <p:spPr bwMode="auto">
          <a:xfrm>
            <a:off x="5929322" y="214290"/>
            <a:ext cx="2719387" cy="3025666"/>
          </a:xfrm>
          <a:prstGeom prst="rect">
            <a:avLst/>
          </a:prstGeom>
          <a:noFill/>
        </p:spPr>
      </p:pic>
      <p:sp>
        <p:nvSpPr>
          <p:cNvPr id="3" name="Obdélník 2"/>
          <p:cNvSpPr/>
          <p:nvPr/>
        </p:nvSpPr>
        <p:spPr>
          <a:xfrm>
            <a:off x="0" y="0"/>
            <a:ext cx="5929322" cy="1938992"/>
          </a:xfrm>
          <a:prstGeom prst="rect">
            <a:avLst/>
          </a:prstGeom>
        </p:spPr>
        <p:txBody>
          <a:bodyPr wrap="square">
            <a:spAutoFit/>
          </a:bodyPr>
          <a:lstStyle/>
          <a:p>
            <a:r>
              <a:rPr lang="cs-CZ" sz="3600" b="1" dirty="0" smtClean="0"/>
              <a:t>Archimédes ze Syrakus</a:t>
            </a:r>
            <a:r>
              <a:rPr lang="cs-CZ" sz="3600" dirty="0" smtClean="0"/>
              <a:t> (287 př. n. l.</a:t>
            </a:r>
            <a:r>
              <a:rPr lang="cs-CZ" sz="3600" baseline="30000" dirty="0" smtClean="0"/>
              <a:t> </a:t>
            </a:r>
            <a:r>
              <a:rPr lang="cs-CZ" sz="3600" dirty="0" smtClean="0"/>
              <a:t>212 př. n. l. ) </a:t>
            </a:r>
          </a:p>
          <a:p>
            <a:r>
              <a:rPr lang="cs-CZ" sz="2400" dirty="0" smtClean="0"/>
              <a:t>- řecký matematik, fyzik, inženýr, vynálezce a astronom</a:t>
            </a:r>
            <a:endParaRPr lang="cs-CZ" sz="2400" dirty="0"/>
          </a:p>
        </p:txBody>
      </p:sp>
      <p:pic>
        <p:nvPicPr>
          <p:cNvPr id="15362" name="Picture 2" descr="http://upload.wikimedia.org/wikipedia/commons/2/22/Archimedes-screw_one-screw-threads_with-ball_3D-view_animated_small.gif"/>
          <p:cNvPicPr>
            <a:picLocks noChangeAspect="1" noChangeArrowheads="1" noCrop="1"/>
          </p:cNvPicPr>
          <p:nvPr/>
        </p:nvPicPr>
        <p:blipFill>
          <a:blip r:embed="rId3" cstate="print"/>
          <a:srcRect/>
          <a:stretch>
            <a:fillRect/>
          </a:stretch>
        </p:blipFill>
        <p:spPr bwMode="auto">
          <a:xfrm>
            <a:off x="428596" y="2428868"/>
            <a:ext cx="1905000" cy="1390650"/>
          </a:xfrm>
          <a:prstGeom prst="rect">
            <a:avLst/>
          </a:prstGeom>
          <a:noFill/>
        </p:spPr>
      </p:pic>
      <p:sp>
        <p:nvSpPr>
          <p:cNvPr id="6" name="Obdélník 5"/>
          <p:cNvSpPr/>
          <p:nvPr/>
        </p:nvSpPr>
        <p:spPr>
          <a:xfrm>
            <a:off x="2000232" y="2357430"/>
            <a:ext cx="2518510" cy="461665"/>
          </a:xfrm>
          <a:prstGeom prst="rect">
            <a:avLst/>
          </a:prstGeom>
          <a:solidFill>
            <a:schemeClr val="accent1">
              <a:lumMod val="40000"/>
              <a:lumOff val="60000"/>
            </a:schemeClr>
          </a:solidFill>
        </p:spPr>
        <p:txBody>
          <a:bodyPr wrap="none">
            <a:spAutoFit/>
          </a:bodyPr>
          <a:lstStyle/>
          <a:p>
            <a:r>
              <a:rPr lang="cs-CZ" sz="2400" b="1" dirty="0" smtClean="0"/>
              <a:t>Archimédův šroub</a:t>
            </a:r>
            <a:endParaRPr lang="cs-CZ" sz="2400" dirty="0"/>
          </a:p>
        </p:txBody>
      </p:sp>
      <p:sp>
        <p:nvSpPr>
          <p:cNvPr id="7" name="Obdélník 6"/>
          <p:cNvSpPr/>
          <p:nvPr/>
        </p:nvSpPr>
        <p:spPr>
          <a:xfrm>
            <a:off x="142844" y="4071942"/>
            <a:ext cx="4213132" cy="2677656"/>
          </a:xfrm>
          <a:prstGeom prst="rect">
            <a:avLst/>
          </a:prstGeom>
          <a:solidFill>
            <a:schemeClr val="accent1">
              <a:lumMod val="40000"/>
              <a:lumOff val="60000"/>
            </a:schemeClr>
          </a:solidFill>
        </p:spPr>
        <p:txBody>
          <a:bodyPr wrap="square">
            <a:spAutoFit/>
          </a:bodyPr>
          <a:lstStyle/>
          <a:p>
            <a:r>
              <a:rPr lang="cs-CZ" sz="2400" dirty="0" smtClean="0"/>
              <a:t>Archimédův šroub byl velmi důležitým prvkem na lodi. Jehož úkolem bylo odstranění odpadní vody. Tvořila ho šikmo postavená trubka se zabudovanou spirálou těsně uloženou na hřídeli.</a:t>
            </a:r>
            <a:endParaRPr lang="cs-CZ" sz="2400" dirty="0"/>
          </a:p>
        </p:txBody>
      </p:sp>
      <p:pic>
        <p:nvPicPr>
          <p:cNvPr id="15364" name="Picture 4" descr="http://upload.wikimedia.org/wikipedia/commons/7/71/Archimedes_Heat_Ray_conceptual_diagram_new.png"/>
          <p:cNvPicPr>
            <a:picLocks noChangeAspect="1" noChangeArrowheads="1"/>
          </p:cNvPicPr>
          <p:nvPr/>
        </p:nvPicPr>
        <p:blipFill>
          <a:blip r:embed="rId4" cstate="print"/>
          <a:srcRect/>
          <a:stretch>
            <a:fillRect/>
          </a:stretch>
        </p:blipFill>
        <p:spPr bwMode="auto">
          <a:xfrm>
            <a:off x="6215074" y="3214686"/>
            <a:ext cx="2714644" cy="3257573"/>
          </a:xfrm>
          <a:prstGeom prst="rect">
            <a:avLst/>
          </a:prstGeom>
          <a:noFill/>
        </p:spPr>
      </p:pic>
      <p:sp>
        <p:nvSpPr>
          <p:cNvPr id="9" name="TextovéPole 8"/>
          <p:cNvSpPr txBox="1"/>
          <p:nvPr/>
        </p:nvSpPr>
        <p:spPr>
          <a:xfrm>
            <a:off x="4499992" y="3861048"/>
            <a:ext cx="1643074" cy="1938992"/>
          </a:xfrm>
          <a:prstGeom prst="rect">
            <a:avLst/>
          </a:prstGeom>
          <a:solidFill>
            <a:schemeClr val="accent6">
              <a:lumMod val="60000"/>
              <a:lumOff val="40000"/>
            </a:schemeClr>
          </a:solidFill>
        </p:spPr>
        <p:txBody>
          <a:bodyPr wrap="square" rtlCol="0">
            <a:spAutoFit/>
          </a:bodyPr>
          <a:lstStyle/>
          <a:p>
            <a:r>
              <a:rPr lang="cs-CZ" sz="2400" dirty="0" smtClean="0"/>
              <a:t>K zapálení nepřátelské lodě mohl použít zrcadla</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0"/>
                                  </p:stCondLst>
                                  <p:childTnLst>
                                    <p:set>
                                      <p:cBhvr>
                                        <p:cTn id="9" dur="1" fill="hold">
                                          <p:stCondLst>
                                            <p:cond delay="0"/>
                                          </p:stCondLst>
                                        </p:cTn>
                                        <p:tgtEl>
                                          <p:spTgt spid="1026"/>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15362"/>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15364"/>
                                        </p:tgtEl>
                                        <p:attrNameLst>
                                          <p:attrName>style.visibility</p:attrName>
                                        </p:attrNameLst>
                                      </p:cBhvr>
                                      <p:to>
                                        <p:strVal val="visible"/>
                                      </p:to>
                                    </p:set>
                                  </p:childTnLst>
                                </p:cTn>
                              </p:par>
                              <p:par>
                                <p:cTn id="22" presetID="1" presetClass="entr" presetSubtype="0" fill="hold" grpId="0" nodeType="withEffect">
                                  <p:stCondLst>
                                    <p:cond delay="0"/>
                                  </p:stCondLst>
                                  <p:childTnLst>
                                    <p:set>
                                      <p:cBhvr>
                                        <p:cTn id="23"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animBg="1"/>
      <p:bldP spid="7" grpId="0" animBg="1"/>
      <p:bldP spid="9"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0" y="1857364"/>
            <a:ext cx="9144000" cy="4216539"/>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r>
              <a:rPr lang="cs-CZ" sz="2400" dirty="0" smtClean="0"/>
              <a:t>Jedna z možností </a:t>
            </a:r>
          </a:p>
          <a:p>
            <a:r>
              <a:rPr lang="cs-CZ" sz="2400" dirty="0" smtClean="0"/>
              <a:t>úmrtí Archiméda </a:t>
            </a:r>
          </a:p>
          <a:p>
            <a:r>
              <a:rPr lang="cs-CZ" sz="2400" dirty="0" smtClean="0"/>
              <a:t>byla, že římský </a:t>
            </a:r>
          </a:p>
          <a:p>
            <a:r>
              <a:rPr lang="cs-CZ" sz="2400" dirty="0" smtClean="0"/>
              <a:t>voják k </a:t>
            </a:r>
          </a:p>
          <a:p>
            <a:r>
              <a:rPr lang="cs-CZ" sz="2400" dirty="0" smtClean="0"/>
              <a:t>Archimédovi </a:t>
            </a:r>
          </a:p>
          <a:p>
            <a:r>
              <a:rPr lang="cs-CZ" sz="2400" dirty="0" smtClean="0"/>
              <a:t>přistoupil s </a:t>
            </a:r>
          </a:p>
          <a:p>
            <a:r>
              <a:rPr lang="cs-CZ" sz="2400" dirty="0" smtClean="0"/>
              <a:t>úmyslem ho zabít,</a:t>
            </a:r>
          </a:p>
          <a:p>
            <a:r>
              <a:rPr lang="cs-CZ" sz="2400" dirty="0" smtClean="0"/>
              <a:t>ale ten ho žádal, </a:t>
            </a:r>
          </a:p>
          <a:p>
            <a:r>
              <a:rPr lang="cs-CZ" sz="2400" dirty="0" smtClean="0"/>
              <a:t>aby ještě počkal, </a:t>
            </a:r>
          </a:p>
          <a:p>
            <a:r>
              <a:rPr lang="cs-CZ" sz="2400" dirty="0" smtClean="0"/>
              <a:t>než vyřeší svou matematickou úlohu. Voják ale neposlechl a zabil ho.</a:t>
            </a:r>
            <a:r>
              <a:rPr lang="cs-CZ" sz="2400" baseline="30000" dirty="0" smtClean="0"/>
              <a:t>  </a:t>
            </a:r>
            <a:r>
              <a:rPr lang="cs-CZ" sz="2400" dirty="0" smtClean="0"/>
              <a:t>Archimédes vojáka požádal: „</a:t>
            </a:r>
            <a:r>
              <a:rPr lang="cs-CZ" sz="2800" b="1" dirty="0" smtClean="0"/>
              <a:t>Žádám tě, neruš mi mé kruhy“.</a:t>
            </a:r>
            <a:endParaRPr lang="cs-CZ" sz="2400" dirty="0"/>
          </a:p>
        </p:txBody>
      </p:sp>
      <p:sp>
        <p:nvSpPr>
          <p:cNvPr id="4" name="TextovéPole 3"/>
          <p:cNvSpPr txBox="1"/>
          <p:nvPr/>
        </p:nvSpPr>
        <p:spPr>
          <a:xfrm>
            <a:off x="0" y="188640"/>
            <a:ext cx="2285984" cy="954107"/>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cs-CZ" sz="2800" b="1" dirty="0" smtClean="0">
                <a:solidFill>
                  <a:srgbClr val="FF0000"/>
                </a:solidFill>
              </a:rPr>
              <a:t>Smrt Archiméda???</a:t>
            </a:r>
            <a:endParaRPr lang="cs-CZ" sz="2800" b="1" dirty="0">
              <a:solidFill>
                <a:srgbClr val="FF0000"/>
              </a:solidFill>
            </a:endParaRPr>
          </a:p>
        </p:txBody>
      </p:sp>
      <p:pic>
        <p:nvPicPr>
          <p:cNvPr id="19458" name="Picture 2" descr="http://upload.wikimedia.org/wikipedia/commons/a/ae/Edouard_Vimont_%281846-1930%29_Archimedes_death.jpg"/>
          <p:cNvPicPr>
            <a:picLocks noChangeAspect="1" noChangeArrowheads="1"/>
          </p:cNvPicPr>
          <p:nvPr/>
        </p:nvPicPr>
        <p:blipFill>
          <a:blip r:embed="rId2" cstate="print"/>
          <a:srcRect/>
          <a:stretch>
            <a:fillRect/>
          </a:stretch>
        </p:blipFill>
        <p:spPr bwMode="auto">
          <a:xfrm>
            <a:off x="2357422" y="214290"/>
            <a:ext cx="6617818" cy="4857760"/>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857232"/>
            <a:ext cx="9144000" cy="5201424"/>
          </a:xfrm>
          <a:prstGeom prst="rect">
            <a:avLst/>
          </a:prstGeom>
          <a:solidFill>
            <a:schemeClr val="accent6">
              <a:lumMod val="40000"/>
              <a:lumOff val="60000"/>
            </a:schemeClr>
          </a:solidFill>
        </p:spPr>
        <p:txBody>
          <a:bodyPr wrap="square">
            <a:spAutoFit/>
          </a:bodyPr>
          <a:lstStyle/>
          <a:p>
            <a:r>
              <a:rPr lang="cs-CZ" sz="2400" dirty="0" smtClean="0"/>
              <a:t>Král Hierón II. si prý nechal </a:t>
            </a:r>
          </a:p>
          <a:p>
            <a:r>
              <a:rPr lang="cs-CZ" sz="2400" dirty="0" smtClean="0"/>
              <a:t>zhotovit novou zlatou korunu</a:t>
            </a:r>
          </a:p>
          <a:p>
            <a:r>
              <a:rPr lang="cs-CZ" sz="2400" dirty="0" smtClean="0"/>
              <a:t>ve tvaru vavřínového věnce a</a:t>
            </a:r>
          </a:p>
          <a:p>
            <a:r>
              <a:rPr lang="cs-CZ" sz="2400" dirty="0" smtClean="0"/>
              <a:t>požádal Archiméda, aby zjistil, </a:t>
            </a:r>
          </a:p>
          <a:p>
            <a:r>
              <a:rPr lang="cs-CZ" sz="2400" dirty="0" smtClean="0"/>
              <a:t>je-li vyrobena z ryzího zlata, a </a:t>
            </a:r>
          </a:p>
          <a:p>
            <a:r>
              <a:rPr lang="cs-CZ" sz="2400" dirty="0" smtClean="0"/>
              <a:t>Zda do ní nepoctivý zlatník </a:t>
            </a:r>
          </a:p>
          <a:p>
            <a:r>
              <a:rPr lang="cs-CZ" sz="2400" dirty="0" smtClean="0"/>
              <a:t>nepřidal méně ušlechtilé</a:t>
            </a:r>
          </a:p>
          <a:p>
            <a:r>
              <a:rPr lang="cs-CZ" sz="2400" dirty="0" smtClean="0"/>
              <a:t>kovy.</a:t>
            </a:r>
            <a:r>
              <a:rPr lang="cs-CZ" sz="2400" baseline="30000" dirty="0" smtClean="0"/>
              <a:t> </a:t>
            </a:r>
          </a:p>
          <a:p>
            <a:endParaRPr lang="cs-CZ" sz="2000" dirty="0" smtClean="0"/>
          </a:p>
          <a:p>
            <a:endParaRPr lang="cs-CZ" sz="2400" dirty="0" smtClean="0"/>
          </a:p>
          <a:p>
            <a:r>
              <a:rPr lang="cs-CZ" sz="2400" dirty="0" smtClean="0"/>
              <a:t>Archimédes musel vyřešit problém bez poškození koruny,  takže ji nemohl přetavit do pravidelného geometrického tvaru, u kterého by mohl spočítat objem, z hmotnosti pak určit i jeho hustotu a porovnat s hustotou zlata. </a:t>
            </a:r>
            <a:endParaRPr lang="cs-CZ" sz="2400" dirty="0"/>
          </a:p>
        </p:txBody>
      </p:sp>
      <p:pic>
        <p:nvPicPr>
          <p:cNvPr id="3" name="Picture 4" descr="http://upload.wikimedia.org/wikipedia/commons/4/47/Archimedes_bath.jpg"/>
          <p:cNvPicPr>
            <a:picLocks noChangeAspect="1" noChangeArrowheads="1"/>
          </p:cNvPicPr>
          <p:nvPr/>
        </p:nvPicPr>
        <p:blipFill>
          <a:blip r:embed="rId2" cstate="print"/>
          <a:srcRect/>
          <a:stretch>
            <a:fillRect/>
          </a:stretch>
        </p:blipFill>
        <p:spPr bwMode="auto">
          <a:xfrm>
            <a:off x="4067944" y="818138"/>
            <a:ext cx="4854812" cy="3430734"/>
          </a:xfrm>
          <a:prstGeom prst="rect">
            <a:avLst/>
          </a:prstGeom>
          <a:noFill/>
        </p:spPr>
      </p:pic>
      <p:sp>
        <p:nvSpPr>
          <p:cNvPr id="4" name="TextovéPole 3"/>
          <p:cNvSpPr txBox="1"/>
          <p:nvPr/>
        </p:nvSpPr>
        <p:spPr>
          <a:xfrm>
            <a:off x="0" y="0"/>
            <a:ext cx="9144000" cy="523220"/>
          </a:xfrm>
          <a:prstGeom prst="rect">
            <a:avLst/>
          </a:prstGeom>
          <a:noFill/>
          <a:ln>
            <a:noFill/>
          </a:ln>
        </p:spPr>
        <p:txBody>
          <a:bodyPr wrap="square" rtlCol="0">
            <a:spAutoFit/>
          </a:bodyPr>
          <a:lstStyle/>
          <a:p>
            <a:pPr algn="ctr"/>
            <a:r>
              <a:rPr lang="cs-CZ" sz="2800" b="1" dirty="0" smtClean="0">
                <a:solidFill>
                  <a:srgbClr val="FF0000"/>
                </a:solidFill>
              </a:rPr>
              <a:t>Objev Archimédova zákona</a:t>
            </a:r>
            <a:endParaRPr lang="cs-CZ" sz="2800" b="1" dirty="0">
              <a:solidFill>
                <a:srgbClr val="FF0000"/>
              </a:solidFill>
            </a:endParaRPr>
          </a:p>
        </p:txBody>
      </p:sp>
      <p:sp>
        <p:nvSpPr>
          <p:cNvPr id="6" name="TextovéPole 5"/>
          <p:cNvSpPr txBox="1"/>
          <p:nvPr/>
        </p:nvSpPr>
        <p:spPr>
          <a:xfrm>
            <a:off x="-31870" y="374689"/>
            <a:ext cx="9144000" cy="523220"/>
          </a:xfrm>
          <a:prstGeom prst="rect">
            <a:avLst/>
          </a:prstGeom>
          <a:noFill/>
          <a:ln>
            <a:noFill/>
          </a:ln>
        </p:spPr>
        <p:txBody>
          <a:bodyPr wrap="square" rtlCol="0">
            <a:spAutoFit/>
          </a:bodyPr>
          <a:lstStyle/>
          <a:p>
            <a:pPr algn="ctr"/>
            <a:r>
              <a:rPr lang="cs-CZ" sz="2800" b="1" dirty="0" smtClean="0">
                <a:solidFill>
                  <a:schemeClr val="accent1">
                    <a:lumMod val="75000"/>
                  </a:schemeClr>
                </a:solidFill>
              </a:rPr>
              <a:t>1. verze</a:t>
            </a:r>
            <a:endParaRPr lang="cs-CZ" sz="2800" b="1" dirty="0">
              <a:solidFill>
                <a:schemeClr val="accent1">
                  <a:lumMod val="75000"/>
                </a:schemeClr>
              </a:solidFill>
            </a:endParaRPr>
          </a:p>
        </p:txBody>
      </p:sp>
      <p:sp>
        <p:nvSpPr>
          <p:cNvPr id="7" name="Obdélník 6"/>
          <p:cNvSpPr/>
          <p:nvPr/>
        </p:nvSpPr>
        <p:spPr>
          <a:xfrm>
            <a:off x="0" y="4180344"/>
            <a:ext cx="9144000" cy="2677656"/>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r>
              <a:rPr lang="cs-CZ" sz="2400" dirty="0" smtClean="0">
                <a:solidFill>
                  <a:prstClr val="black"/>
                </a:solidFill>
              </a:rPr>
              <a:t>Řešení ho prý napadlo při koupeli, když si všiml, že hladina stoupla, když se ponořil do vody. Uvědomil si, že může využít nestlačitelnost vody, a ponoří-li korunu do nádoby naplněné vodou až po okraj, bude objem přeteklé vody rovný objemu koruny.Podle legendy vyskočil z koupele, zcela nahý probíhal syrakuskými ulicemi a volal </a:t>
            </a:r>
            <a:r>
              <a:rPr lang="cs-CZ" sz="2400" b="1" dirty="0" smtClean="0">
                <a:solidFill>
                  <a:srgbClr val="FF0000"/>
                </a:solidFill>
              </a:rPr>
              <a:t>„Heuréka“ </a:t>
            </a:r>
            <a:r>
              <a:rPr lang="cs-CZ" sz="2400" dirty="0" smtClean="0">
                <a:solidFill>
                  <a:prstClr val="black"/>
                </a:solidFill>
              </a:rPr>
              <a:t>(což znamená </a:t>
            </a:r>
            <a:r>
              <a:rPr lang="cs-CZ" sz="2400" b="1" dirty="0" smtClean="0">
                <a:solidFill>
                  <a:srgbClr val="FF0000"/>
                </a:solidFill>
              </a:rPr>
              <a:t>„Nalezl jsem</a:t>
            </a:r>
            <a:r>
              <a:rPr lang="cs-CZ" sz="2400" dirty="0" smtClean="0">
                <a:solidFill>
                  <a:prstClr val="black"/>
                </a:solidFill>
              </a:rPr>
              <a:t>!“). Poté zjistil, že koruna byla vyrobena převážně z obyčejného kovu. To stálo zlatníka život.</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P spid="6" grpId="0"/>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upload.wikimedia.org/wikipedia/commons/e/ec/Archimedes_water_balance.gif"/>
          <p:cNvPicPr>
            <a:picLocks noChangeAspect="1" noChangeArrowheads="1" noCrop="1"/>
          </p:cNvPicPr>
          <p:nvPr/>
        </p:nvPicPr>
        <p:blipFill>
          <a:blip r:embed="rId2" cstate="print"/>
          <a:srcRect/>
          <a:stretch>
            <a:fillRect/>
          </a:stretch>
        </p:blipFill>
        <p:spPr bwMode="auto">
          <a:xfrm>
            <a:off x="5357818" y="1071546"/>
            <a:ext cx="3589760" cy="4786346"/>
          </a:xfrm>
          <a:prstGeom prst="rect">
            <a:avLst/>
          </a:prstGeom>
          <a:noFill/>
        </p:spPr>
      </p:pic>
      <p:sp>
        <p:nvSpPr>
          <p:cNvPr id="3" name="Obdélník 2"/>
          <p:cNvSpPr/>
          <p:nvPr/>
        </p:nvSpPr>
        <p:spPr>
          <a:xfrm>
            <a:off x="214282" y="1000108"/>
            <a:ext cx="5072066" cy="5262979"/>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r>
              <a:rPr lang="cs-CZ" sz="2400" dirty="0" smtClean="0"/>
              <a:t>Spekuluje se, že Archimédes mohl namísto toho použít jiné řešení, založené na Archimédově zákonu. Podle něj je těleso ponořené do kapaliny nadlehčováno silou rovnou tíze kapaliny tělesem vytlačené. Mohl tedy např. na vzduchu vyvážit na pákových vahách korunu ryzím zlatem a ponořit korunu i zlaté závaží do vody (viz obrázek vpravo). Kdyby koruna měla menší hustotu, měla by větší objem a byla více nadlehčována. Taková metoda by přitom byla dostatečně citlivá.</a:t>
            </a:r>
            <a:endParaRPr lang="cs-CZ" sz="2400" dirty="0"/>
          </a:p>
        </p:txBody>
      </p:sp>
      <p:sp>
        <p:nvSpPr>
          <p:cNvPr id="4" name="TextovéPole 3"/>
          <p:cNvSpPr txBox="1"/>
          <p:nvPr/>
        </p:nvSpPr>
        <p:spPr>
          <a:xfrm>
            <a:off x="0" y="0"/>
            <a:ext cx="9144000" cy="523220"/>
          </a:xfrm>
          <a:prstGeom prst="rect">
            <a:avLst/>
          </a:prstGeom>
          <a:noFill/>
        </p:spPr>
        <p:txBody>
          <a:bodyPr wrap="square" rtlCol="0">
            <a:spAutoFit/>
          </a:bodyPr>
          <a:lstStyle/>
          <a:p>
            <a:pPr algn="ctr"/>
            <a:r>
              <a:rPr lang="cs-CZ" sz="2800" b="1" dirty="0" smtClean="0">
                <a:solidFill>
                  <a:srgbClr val="FF0000"/>
                </a:solidFill>
              </a:rPr>
              <a:t>Objev Archimédova zákona</a:t>
            </a:r>
            <a:endParaRPr lang="cs-CZ" sz="2800" b="1" dirty="0">
              <a:solidFill>
                <a:srgbClr val="FF0000"/>
              </a:solidFill>
            </a:endParaRPr>
          </a:p>
        </p:txBody>
      </p:sp>
      <p:sp>
        <p:nvSpPr>
          <p:cNvPr id="5" name="TextovéPole 4"/>
          <p:cNvSpPr txBox="1"/>
          <p:nvPr/>
        </p:nvSpPr>
        <p:spPr>
          <a:xfrm>
            <a:off x="0" y="428604"/>
            <a:ext cx="9144000" cy="523220"/>
          </a:xfrm>
          <a:prstGeom prst="rect">
            <a:avLst/>
          </a:prstGeom>
          <a:noFill/>
        </p:spPr>
        <p:txBody>
          <a:bodyPr wrap="square" rtlCol="0">
            <a:spAutoFit/>
          </a:bodyPr>
          <a:lstStyle/>
          <a:p>
            <a:pPr algn="ctr"/>
            <a:r>
              <a:rPr lang="cs-CZ" sz="2800" b="1" dirty="0" smtClean="0">
                <a:solidFill>
                  <a:schemeClr val="accent1">
                    <a:lumMod val="75000"/>
                  </a:schemeClr>
                </a:solidFill>
              </a:rPr>
              <a:t>2. verze</a:t>
            </a:r>
            <a:endParaRPr lang="cs-CZ" sz="2800" b="1" dirty="0">
              <a:solidFill>
                <a:schemeClr val="accent1">
                  <a:lumMod val="7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0"/>
                                  </p:stCondLst>
                                  <p:childTnLst>
                                    <p:set>
                                      <p:cBhvr>
                                        <p:cTn id="9" dur="1" fill="hold">
                                          <p:stCondLst>
                                            <p:cond delay="0"/>
                                          </p:stCondLst>
                                        </p:cTn>
                                        <p:tgtEl>
                                          <p:spTgt spid="5"/>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17410"/>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Soubor:Hydrostaticky vztlak.svg">
            <a:hlinkClick r:id="rId2"/>
          </p:cNvPr>
          <p:cNvPicPr>
            <a:picLocks noChangeAspect="1" noChangeArrowheads="1"/>
          </p:cNvPicPr>
          <p:nvPr/>
        </p:nvPicPr>
        <p:blipFill>
          <a:blip r:embed="rId3" cstate="print"/>
          <a:srcRect/>
          <a:stretch>
            <a:fillRect/>
          </a:stretch>
        </p:blipFill>
        <p:spPr bwMode="auto">
          <a:xfrm>
            <a:off x="4343735" y="500043"/>
            <a:ext cx="4800265" cy="4286279"/>
          </a:xfrm>
          <a:prstGeom prst="rect">
            <a:avLst/>
          </a:prstGeom>
          <a:noFill/>
        </p:spPr>
      </p:pic>
      <p:sp>
        <p:nvSpPr>
          <p:cNvPr id="3" name="TextovéPole 2"/>
          <p:cNvSpPr txBox="1"/>
          <p:nvPr/>
        </p:nvSpPr>
        <p:spPr>
          <a:xfrm>
            <a:off x="0" y="0"/>
            <a:ext cx="9144000" cy="523220"/>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cs-CZ" sz="2800" b="1" dirty="0" smtClean="0">
                <a:solidFill>
                  <a:srgbClr val="FF0000"/>
                </a:solidFill>
              </a:rPr>
              <a:t>Důkaz platnosti Archimédova zákona</a:t>
            </a:r>
            <a:endParaRPr lang="cs-CZ" sz="2800" b="1" dirty="0">
              <a:solidFill>
                <a:srgbClr val="FF0000"/>
              </a:solidFill>
            </a:endParaRPr>
          </a:p>
        </p:txBody>
      </p:sp>
      <p:sp>
        <p:nvSpPr>
          <p:cNvPr id="4" name="TextovéPole 3"/>
          <p:cNvSpPr txBox="1"/>
          <p:nvPr/>
        </p:nvSpPr>
        <p:spPr>
          <a:xfrm>
            <a:off x="0" y="764024"/>
            <a:ext cx="4214810" cy="6093976"/>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cs-CZ" sz="2600" dirty="0" smtClean="0"/>
              <a:t>Na boční stěny budou působit  stejně velké tlakové síly (stejná hloubka, stejná kapalina) opačného směru, takže bude jejich výslednice nulová.</a:t>
            </a:r>
          </a:p>
          <a:p>
            <a:r>
              <a:rPr lang="cs-CZ" sz="2600" dirty="0" smtClean="0"/>
              <a:t>Na horní stěnu působí menší síla než na spodní stěnu (rozdílná hloubka). Díky tomu je jejich výsledná síla nenulová.</a:t>
            </a:r>
          </a:p>
          <a:p>
            <a:r>
              <a:rPr lang="cs-CZ" sz="2600" dirty="0" smtClean="0"/>
              <a:t>Z rozdílu těchto sil můžeme vypočítat vztlakovou sílu, kterou je těleso v kapalině nadlehčováno.</a:t>
            </a:r>
            <a:endParaRPr lang="cs-CZ" sz="2600" dirty="0"/>
          </a:p>
        </p:txBody>
      </p:sp>
      <p:sp>
        <p:nvSpPr>
          <p:cNvPr id="5" name="TextovéPole 4"/>
          <p:cNvSpPr txBox="1"/>
          <p:nvPr/>
        </p:nvSpPr>
        <p:spPr>
          <a:xfrm>
            <a:off x="4572000" y="5373216"/>
            <a:ext cx="4071966" cy="1200329"/>
          </a:xfrm>
          <a:prstGeom prst="rect">
            <a:avLst/>
          </a:prstGeom>
          <a:solidFill>
            <a:schemeClr val="bg1">
              <a:lumMod val="85000"/>
            </a:schemeClr>
          </a:solidFill>
          <a:ln>
            <a:solidFill>
              <a:schemeClr val="tx1"/>
            </a:solidFill>
          </a:ln>
        </p:spPr>
        <p:txBody>
          <a:bodyPr wrap="square" rtlCol="0">
            <a:spAutoFit/>
          </a:bodyPr>
          <a:lstStyle/>
          <a:p>
            <a:r>
              <a:rPr lang="cs-CZ" sz="2400" dirty="0" smtClean="0"/>
              <a:t>Velikost vztlakové síly závisí na hustotě kapaliny a na objemu tělesa.</a:t>
            </a:r>
            <a:endParaRPr lang="cs-CZ" sz="2400" dirty="0"/>
          </a:p>
        </p:txBody>
      </p:sp>
      <p:sp>
        <p:nvSpPr>
          <p:cNvPr id="6" name="Šipka nahoru 5"/>
          <p:cNvSpPr/>
          <p:nvPr/>
        </p:nvSpPr>
        <p:spPr>
          <a:xfrm>
            <a:off x="5715008" y="4714884"/>
            <a:ext cx="214314" cy="571504"/>
          </a:xfrm>
          <a:prstGeom prst="upArrow">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0"/>
            <a:ext cx="9144000" cy="52322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cs-CZ" sz="2800" b="1" dirty="0" smtClean="0">
                <a:solidFill>
                  <a:srgbClr val="FF0000"/>
                </a:solidFill>
              </a:rPr>
              <a:t>Znění Archimédova zákona</a:t>
            </a:r>
            <a:endParaRPr lang="cs-CZ" sz="2800" b="1" dirty="0">
              <a:solidFill>
                <a:srgbClr val="FF0000"/>
              </a:solidFill>
            </a:endParaRPr>
          </a:p>
        </p:txBody>
      </p:sp>
      <p:sp>
        <p:nvSpPr>
          <p:cNvPr id="3" name="TextovéPole 2"/>
          <p:cNvSpPr txBox="1"/>
          <p:nvPr/>
        </p:nvSpPr>
        <p:spPr>
          <a:xfrm>
            <a:off x="0" y="1071546"/>
            <a:ext cx="9144000" cy="1384995"/>
          </a:xfrm>
          <a:prstGeom prst="rect">
            <a:avLst/>
          </a:prstGeom>
          <a:solidFill>
            <a:srgbClr val="FFC000"/>
          </a:solidFill>
        </p:spPr>
        <p:txBody>
          <a:bodyPr wrap="square" rtlCol="0">
            <a:spAutoFit/>
          </a:bodyPr>
          <a:lstStyle/>
          <a:p>
            <a:r>
              <a:rPr lang="cs-CZ" sz="2800" b="1" dirty="0" smtClean="0"/>
              <a:t>1.Verze – takto znají tento zákon vaše rodiče</a:t>
            </a:r>
          </a:p>
          <a:p>
            <a:r>
              <a:rPr lang="cs-CZ" sz="2800" dirty="0" smtClean="0"/>
              <a:t>Těleso ponořené do kapaliny je nadlehčováno silou, která se rovná tíze kapaliny tělesem vytlačené.</a:t>
            </a:r>
            <a:endParaRPr lang="cs-CZ" sz="2800" dirty="0"/>
          </a:p>
        </p:txBody>
      </p:sp>
      <p:sp>
        <p:nvSpPr>
          <p:cNvPr id="4" name="TextovéPole 3"/>
          <p:cNvSpPr txBox="1"/>
          <p:nvPr/>
        </p:nvSpPr>
        <p:spPr>
          <a:xfrm>
            <a:off x="0" y="2857496"/>
            <a:ext cx="9144000" cy="1815882"/>
          </a:xfrm>
          <a:prstGeom prst="rect">
            <a:avLst/>
          </a:prstGeom>
          <a:solidFill>
            <a:srgbClr val="FFC000"/>
          </a:solidFill>
        </p:spPr>
        <p:txBody>
          <a:bodyPr wrap="square" rtlCol="0">
            <a:spAutoFit/>
          </a:bodyPr>
          <a:lstStyle/>
          <a:p>
            <a:r>
              <a:rPr lang="cs-CZ" sz="2800" b="1" dirty="0" smtClean="0"/>
              <a:t>2.Verze – takto se to naučíte</a:t>
            </a:r>
          </a:p>
          <a:p>
            <a:r>
              <a:rPr lang="cs-CZ" sz="2800" dirty="0" smtClean="0"/>
              <a:t>Vztlaková síla působící na těleso v kapalině je rovna tíhové síle, která by působila na kapalinu s objemem ponořené části tělesa.</a:t>
            </a:r>
            <a:endParaRPr lang="cs-CZ"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0"/>
            <a:ext cx="9144000" cy="523220"/>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cs-CZ" sz="2800" b="1" dirty="0" smtClean="0">
                <a:solidFill>
                  <a:srgbClr val="FF0000"/>
                </a:solidFill>
              </a:rPr>
              <a:t>Užití Archimédova zákona v praxi</a:t>
            </a:r>
            <a:endParaRPr lang="cs-CZ" sz="2800" b="1" dirty="0">
              <a:solidFill>
                <a:srgbClr val="FF0000"/>
              </a:solidFill>
            </a:endParaRPr>
          </a:p>
        </p:txBody>
      </p:sp>
      <p:pic>
        <p:nvPicPr>
          <p:cNvPr id="20482" name="Picture 2" descr="http://www.mrk.cz/Data/NejNej/5771.jpg"/>
          <p:cNvPicPr>
            <a:picLocks noChangeAspect="1" noChangeArrowheads="1"/>
          </p:cNvPicPr>
          <p:nvPr/>
        </p:nvPicPr>
        <p:blipFill>
          <a:blip r:embed="rId2" cstate="print"/>
          <a:srcRect/>
          <a:stretch>
            <a:fillRect/>
          </a:stretch>
        </p:blipFill>
        <p:spPr bwMode="auto">
          <a:xfrm>
            <a:off x="214282" y="785795"/>
            <a:ext cx="4857784" cy="3643338"/>
          </a:xfrm>
          <a:prstGeom prst="rect">
            <a:avLst/>
          </a:prstGeom>
          <a:noFill/>
        </p:spPr>
      </p:pic>
      <p:sp>
        <p:nvSpPr>
          <p:cNvPr id="4" name="TextovéPole 3"/>
          <p:cNvSpPr txBox="1"/>
          <p:nvPr/>
        </p:nvSpPr>
        <p:spPr>
          <a:xfrm>
            <a:off x="5143504" y="714356"/>
            <a:ext cx="3857620" cy="378565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cs-CZ" sz="2400" dirty="0" smtClean="0"/>
              <a:t>Ryby mají v těle plynový měchýř. Pokud jej naplní vzduchem, zvětší svůj objem i objem svého těla ( tím na něj působí větší vztlaková síla) a kapr stoupá k hladině. </a:t>
            </a:r>
          </a:p>
          <a:p>
            <a:r>
              <a:rPr lang="cs-CZ" sz="2400" dirty="0" smtClean="0"/>
              <a:t>Pokud vzduch vypustí, zmenší svůj objem (zmenší se velikost vztlakové síly)a může klesat ke dnu.</a:t>
            </a:r>
            <a:endParaRPr lang="cs-CZ" sz="2400" dirty="0"/>
          </a:p>
        </p:txBody>
      </p:sp>
      <p:sp>
        <p:nvSpPr>
          <p:cNvPr id="5" name="TextovéPole 4"/>
          <p:cNvSpPr txBox="1"/>
          <p:nvPr/>
        </p:nvSpPr>
        <p:spPr>
          <a:xfrm>
            <a:off x="0" y="5143512"/>
            <a:ext cx="9144000" cy="1384995"/>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cs-CZ" sz="2800" dirty="0" smtClean="0"/>
              <a:t>U člověka podobně fungují plíce. Ke splývání je potřeba se nadechnout. Pokud se chceš snadněji potopit ke dnu, musíš nejprve vydechnout.</a:t>
            </a:r>
            <a:endParaRPr lang="cs-CZ"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0"/>
            <a:ext cx="9144000" cy="6709529"/>
          </a:xfrm>
          <a:prstGeom prst="rect">
            <a:avLst/>
          </a:prstGeom>
          <a:noFill/>
          <a:ln>
            <a:noFill/>
          </a:ln>
        </p:spPr>
        <p:txBody>
          <a:bodyPr wrap="square" rtlCol="0">
            <a:spAutoFit/>
          </a:bodyPr>
          <a:lstStyle/>
          <a:p>
            <a:r>
              <a:rPr lang="cs-CZ" dirty="0" smtClean="0"/>
              <a:t>Zápis do sešitu:</a:t>
            </a:r>
          </a:p>
          <a:p>
            <a:r>
              <a:rPr lang="cs-CZ" sz="2400" b="1" dirty="0" smtClean="0"/>
              <a:t>Téma: </a:t>
            </a:r>
            <a:r>
              <a:rPr lang="cs-CZ" sz="2800" b="1" u="sng" dirty="0" smtClean="0">
                <a:solidFill>
                  <a:srgbClr val="FF0000"/>
                </a:solidFill>
              </a:rPr>
              <a:t>Archimédův zákon</a:t>
            </a:r>
          </a:p>
          <a:p>
            <a:r>
              <a:rPr lang="cs-CZ" sz="2800" dirty="0" smtClean="0"/>
              <a:t>Vztlaková síla, která působí na těleso v kapalině je rovna tíhové síle, která by působila na kapalinu o stejném objemu, jako je objem ponořené části tělesa. </a:t>
            </a:r>
          </a:p>
          <a:p>
            <a:endParaRPr lang="cs-CZ" sz="2400" dirty="0" smtClean="0"/>
          </a:p>
          <a:p>
            <a:r>
              <a:rPr lang="cs-CZ" sz="2800" u="sng" dirty="0" smtClean="0"/>
              <a:t>Značka</a:t>
            </a:r>
            <a:r>
              <a:rPr lang="cs-CZ" sz="2800" dirty="0" smtClean="0"/>
              <a:t>: F</a:t>
            </a:r>
            <a:r>
              <a:rPr lang="cs-CZ" sz="2800" baseline="-25000" dirty="0" smtClean="0"/>
              <a:t>vz</a:t>
            </a:r>
          </a:p>
          <a:p>
            <a:r>
              <a:rPr lang="cs-CZ" sz="2800" u="sng" dirty="0" smtClean="0"/>
              <a:t>Jednotka</a:t>
            </a:r>
            <a:r>
              <a:rPr lang="cs-CZ" sz="2800" dirty="0" smtClean="0"/>
              <a:t>: N (kN, MN, GN)</a:t>
            </a:r>
          </a:p>
          <a:p>
            <a:r>
              <a:rPr lang="cs-CZ" sz="2800" u="sng" dirty="0" smtClean="0"/>
              <a:t>Vzorec</a:t>
            </a:r>
            <a:r>
              <a:rPr lang="cs-CZ" sz="2800" dirty="0" smtClean="0"/>
              <a:t>:       F</a:t>
            </a:r>
            <a:r>
              <a:rPr lang="cs-CZ" sz="2800" baseline="-25000" dirty="0" smtClean="0"/>
              <a:t>vz</a:t>
            </a:r>
            <a:r>
              <a:rPr lang="cs-CZ" sz="2800" dirty="0" smtClean="0"/>
              <a:t>= V . </a:t>
            </a:r>
            <a:r>
              <a:rPr lang="el-GR" sz="2800" dirty="0" smtClean="0"/>
              <a:t>ρ</a:t>
            </a:r>
            <a:r>
              <a:rPr lang="cs-CZ" sz="2800" dirty="0" smtClean="0"/>
              <a:t> . g</a:t>
            </a:r>
          </a:p>
          <a:p>
            <a:endParaRPr lang="cs-CZ" sz="2400" u="sng" dirty="0" smtClean="0"/>
          </a:p>
          <a:p>
            <a:endParaRPr lang="cs-CZ" sz="2400" u="sng" dirty="0" smtClean="0"/>
          </a:p>
          <a:p>
            <a:endParaRPr lang="cs-CZ" sz="2400" u="sng" dirty="0" smtClean="0"/>
          </a:p>
          <a:p>
            <a:endParaRPr lang="cs-CZ" sz="2400" dirty="0" smtClean="0"/>
          </a:p>
          <a:p>
            <a:r>
              <a:rPr lang="cs-CZ" sz="2400" dirty="0" smtClean="0"/>
              <a:t>Velikost nadlehčující vztlakové síly závisí na </a:t>
            </a:r>
            <a:r>
              <a:rPr lang="cs-CZ" sz="2400" b="1" dirty="0" smtClean="0"/>
              <a:t>hustotě kapaliny </a:t>
            </a:r>
            <a:r>
              <a:rPr lang="cs-CZ" sz="2400" dirty="0" smtClean="0"/>
              <a:t>a na </a:t>
            </a:r>
            <a:r>
              <a:rPr lang="cs-CZ" sz="2400" b="1" dirty="0" smtClean="0"/>
              <a:t>objemu ponořené části tělesa.</a:t>
            </a:r>
          </a:p>
          <a:p>
            <a:r>
              <a:rPr lang="cs-CZ" sz="2400" dirty="0" smtClean="0"/>
              <a:t>Změnu objemu tělesa (a tím i vztlakové síly) využívají ryby a další vodní živočichové ke změně hloubky</a:t>
            </a:r>
          </a:p>
        </p:txBody>
      </p:sp>
      <p:sp>
        <p:nvSpPr>
          <p:cNvPr id="4" name="TextovéPole 3"/>
          <p:cNvSpPr txBox="1"/>
          <p:nvPr/>
        </p:nvSpPr>
        <p:spPr>
          <a:xfrm>
            <a:off x="0" y="3933056"/>
            <a:ext cx="2411760" cy="830997"/>
          </a:xfrm>
          <a:prstGeom prst="rect">
            <a:avLst/>
          </a:prstGeom>
          <a:solidFill>
            <a:srgbClr val="FFFF00"/>
          </a:solidFill>
          <a:ln>
            <a:solidFill>
              <a:schemeClr val="tx1"/>
            </a:solidFill>
          </a:ln>
        </p:spPr>
        <p:txBody>
          <a:bodyPr wrap="square" rtlCol="0">
            <a:spAutoFit/>
          </a:bodyPr>
          <a:lstStyle/>
          <a:p>
            <a:r>
              <a:rPr lang="cs-CZ" sz="2400" dirty="0" smtClean="0"/>
              <a:t>Objem ponořené části tělesa [m</a:t>
            </a:r>
            <a:r>
              <a:rPr lang="cs-CZ" sz="2400" baseline="30000" dirty="0" smtClean="0"/>
              <a:t>3</a:t>
            </a:r>
            <a:r>
              <a:rPr lang="cs-CZ" sz="2400" dirty="0" smtClean="0"/>
              <a:t>]</a:t>
            </a:r>
            <a:endParaRPr lang="cs-CZ" sz="2400" dirty="0"/>
          </a:p>
        </p:txBody>
      </p:sp>
      <p:cxnSp>
        <p:nvCxnSpPr>
          <p:cNvPr id="6" name="Přímá spojovací šipka 5"/>
          <p:cNvCxnSpPr/>
          <p:nvPr/>
        </p:nvCxnSpPr>
        <p:spPr>
          <a:xfrm rot="5400000" flipH="1" flipV="1">
            <a:off x="1837668" y="3355020"/>
            <a:ext cx="285750" cy="865758"/>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7" name="TextovéPole 6"/>
          <p:cNvSpPr txBox="1"/>
          <p:nvPr/>
        </p:nvSpPr>
        <p:spPr>
          <a:xfrm>
            <a:off x="2915816" y="4221088"/>
            <a:ext cx="2448272" cy="830997"/>
          </a:xfrm>
          <a:prstGeom prst="rect">
            <a:avLst/>
          </a:prstGeom>
          <a:solidFill>
            <a:srgbClr val="FFFF00"/>
          </a:solidFill>
          <a:ln>
            <a:solidFill>
              <a:schemeClr val="tx1"/>
            </a:solidFill>
          </a:ln>
        </p:spPr>
        <p:txBody>
          <a:bodyPr wrap="square" rtlCol="0">
            <a:spAutoFit/>
          </a:bodyPr>
          <a:lstStyle/>
          <a:p>
            <a:r>
              <a:rPr lang="cs-CZ" sz="2400" dirty="0" smtClean="0"/>
              <a:t>Hustota kapaliny[kg/m</a:t>
            </a:r>
            <a:r>
              <a:rPr lang="cs-CZ" sz="2400" baseline="30000" dirty="0" smtClean="0"/>
              <a:t>3</a:t>
            </a:r>
            <a:r>
              <a:rPr lang="cs-CZ" sz="2400" dirty="0" smtClean="0"/>
              <a:t>]</a:t>
            </a:r>
            <a:endParaRPr lang="cs-CZ" sz="2400" dirty="0"/>
          </a:p>
        </p:txBody>
      </p:sp>
      <p:cxnSp>
        <p:nvCxnSpPr>
          <p:cNvPr id="9" name="Přímá spojovací šipka 8"/>
          <p:cNvCxnSpPr>
            <a:stCxn id="7" idx="0"/>
          </p:cNvCxnSpPr>
          <p:nvPr/>
        </p:nvCxnSpPr>
        <p:spPr>
          <a:xfrm rot="16200000" flipV="1">
            <a:off x="3242133" y="3323269"/>
            <a:ext cx="500066" cy="1295572"/>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0" name="TextovéPole 9"/>
          <p:cNvSpPr txBox="1"/>
          <p:nvPr/>
        </p:nvSpPr>
        <p:spPr>
          <a:xfrm>
            <a:off x="5940152" y="3861048"/>
            <a:ext cx="2647196" cy="830997"/>
          </a:xfrm>
          <a:prstGeom prst="rect">
            <a:avLst/>
          </a:prstGeom>
          <a:solidFill>
            <a:srgbClr val="FFFF00"/>
          </a:solidFill>
          <a:ln>
            <a:solidFill>
              <a:schemeClr val="tx1"/>
            </a:solidFill>
          </a:ln>
        </p:spPr>
        <p:txBody>
          <a:bodyPr wrap="square" rtlCol="0">
            <a:spAutoFit/>
          </a:bodyPr>
          <a:lstStyle/>
          <a:p>
            <a:r>
              <a:rPr lang="cs-CZ" sz="2400" dirty="0" smtClean="0"/>
              <a:t>Gravitační konstanta [10 N/kg]</a:t>
            </a:r>
            <a:endParaRPr lang="cs-CZ" sz="2400" dirty="0"/>
          </a:p>
        </p:txBody>
      </p:sp>
      <p:cxnSp>
        <p:nvCxnSpPr>
          <p:cNvPr id="12" name="Přímá spojovací šipka 11"/>
          <p:cNvCxnSpPr>
            <a:stCxn id="10" idx="0"/>
          </p:cNvCxnSpPr>
          <p:nvPr/>
        </p:nvCxnSpPr>
        <p:spPr>
          <a:xfrm rot="16200000" flipV="1">
            <a:off x="5197795" y="1795093"/>
            <a:ext cx="360040" cy="377187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1" name="Obdélník 10"/>
          <p:cNvSpPr/>
          <p:nvPr/>
        </p:nvSpPr>
        <p:spPr>
          <a:xfrm>
            <a:off x="0" y="764704"/>
            <a:ext cx="9144000" cy="1368152"/>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0"/>
            <a:ext cx="9144000" cy="369332"/>
          </a:xfrm>
          <a:prstGeom prst="rect">
            <a:avLst/>
          </a:prstGeom>
          <a:noFill/>
        </p:spPr>
        <p:txBody>
          <a:bodyPr wrap="square" rtlCol="0">
            <a:spAutoFit/>
          </a:bodyPr>
          <a:lstStyle/>
          <a:p>
            <a:r>
              <a:rPr lang="cs-CZ" b="1" dirty="0" smtClean="0"/>
              <a:t>Zdroje:</a:t>
            </a:r>
            <a:endParaRPr lang="cs-CZ" b="1" dirty="0"/>
          </a:p>
        </p:txBody>
      </p:sp>
      <p:sp>
        <p:nvSpPr>
          <p:cNvPr id="3" name="Obdélník 2"/>
          <p:cNvSpPr/>
          <p:nvPr/>
        </p:nvSpPr>
        <p:spPr>
          <a:xfrm>
            <a:off x="0" y="404664"/>
            <a:ext cx="9144000" cy="4524315"/>
          </a:xfrm>
          <a:prstGeom prst="rect">
            <a:avLst/>
          </a:prstGeom>
        </p:spPr>
        <p:txBody>
          <a:bodyPr wrap="square">
            <a:spAutoFit/>
          </a:bodyPr>
          <a:lstStyle/>
          <a:p>
            <a:r>
              <a:rPr lang="cs-CZ" dirty="0" err="1" smtClean="0"/>
              <a:t>Mgr.RAUNER</a:t>
            </a:r>
            <a:r>
              <a:rPr lang="cs-CZ" dirty="0" smtClean="0"/>
              <a:t>, Karel , </a:t>
            </a:r>
            <a:r>
              <a:rPr lang="cs-CZ" dirty="0" err="1" smtClean="0"/>
              <a:t>et</a:t>
            </a:r>
            <a:r>
              <a:rPr lang="cs-CZ" dirty="0" smtClean="0"/>
              <a:t> </a:t>
            </a:r>
            <a:r>
              <a:rPr lang="cs-CZ" dirty="0" err="1" smtClean="0"/>
              <a:t>al</a:t>
            </a:r>
            <a:r>
              <a:rPr lang="cs-CZ" dirty="0" smtClean="0"/>
              <a:t>. Fyzika 7 učebnice pro základní školy a víceletá gymnázia. Plzeň : </a:t>
            </a:r>
            <a:r>
              <a:rPr lang="cs-CZ" dirty="0" err="1" smtClean="0"/>
              <a:t>Fraus</a:t>
            </a:r>
            <a:r>
              <a:rPr lang="cs-CZ" dirty="0" smtClean="0"/>
              <a:t>, 2005. 136 s. ISBN 80-7238-431-7.</a:t>
            </a:r>
          </a:p>
          <a:p>
            <a:r>
              <a:rPr lang="cs-CZ" dirty="0" err="1" smtClean="0"/>
              <a:t>Mgr.RAUNER</a:t>
            </a:r>
            <a:r>
              <a:rPr lang="cs-CZ" dirty="0" smtClean="0"/>
              <a:t>, Karel , </a:t>
            </a:r>
            <a:r>
              <a:rPr lang="cs-CZ" dirty="0" err="1" smtClean="0"/>
              <a:t>et</a:t>
            </a:r>
            <a:r>
              <a:rPr lang="cs-CZ" dirty="0" smtClean="0"/>
              <a:t> </a:t>
            </a:r>
            <a:r>
              <a:rPr lang="cs-CZ" dirty="0" err="1" smtClean="0"/>
              <a:t>al</a:t>
            </a:r>
            <a:r>
              <a:rPr lang="cs-CZ" dirty="0" smtClean="0"/>
              <a:t>. Fyzika 7 pracovní sešit pro základní školy a víceletá gymnázia. Plzeň : </a:t>
            </a:r>
            <a:r>
              <a:rPr lang="cs-CZ" dirty="0" err="1" smtClean="0"/>
              <a:t>Fraus</a:t>
            </a:r>
            <a:r>
              <a:rPr lang="cs-CZ" dirty="0" smtClean="0"/>
              <a:t>, 2005. 64 s. ISBN 80-7238-432-5.</a:t>
            </a:r>
          </a:p>
          <a:p>
            <a:r>
              <a:rPr lang="cs-CZ" dirty="0" smtClean="0">
                <a:hlinkClick r:id="rId2"/>
              </a:rPr>
              <a:t>http://</a:t>
            </a:r>
            <a:r>
              <a:rPr lang="cs-CZ" dirty="0" smtClean="0">
                <a:hlinkClick r:id="rId2"/>
              </a:rPr>
              <a:t>cs.wikipedia.org/wiki/Archim%C3%A9des</a:t>
            </a:r>
            <a:endParaRPr lang="cs-CZ" dirty="0" smtClean="0"/>
          </a:p>
          <a:p>
            <a:r>
              <a:rPr lang="cs-CZ" dirty="0" smtClean="0">
                <a:hlinkClick r:id="rId3"/>
              </a:rPr>
              <a:t>http</a:t>
            </a:r>
            <a:r>
              <a:rPr lang="cs-CZ" dirty="0">
                <a:hlinkClick r:id="rId3"/>
              </a:rPr>
              <a:t>://</a:t>
            </a:r>
            <a:r>
              <a:rPr lang="cs-CZ" dirty="0" smtClean="0">
                <a:hlinkClick r:id="rId3"/>
              </a:rPr>
              <a:t>cs.wikipedia.org/wiki/Soubor:Archimedes_naples_statue.jpg</a:t>
            </a:r>
            <a:endParaRPr lang="cs-CZ" dirty="0" smtClean="0"/>
          </a:p>
          <a:p>
            <a:r>
              <a:rPr lang="cs-CZ" dirty="0" smtClean="0">
                <a:hlinkClick r:id="rId4"/>
              </a:rPr>
              <a:t>http</a:t>
            </a:r>
            <a:r>
              <a:rPr lang="cs-CZ" dirty="0">
                <a:hlinkClick r:id="rId4"/>
              </a:rPr>
              <a:t>://cs.wikipedia.org/wiki/Soubor:Edouard_Vimont_(1846-1930)_</a:t>
            </a:r>
            <a:r>
              <a:rPr lang="cs-CZ" dirty="0" smtClean="0">
                <a:hlinkClick r:id="rId4"/>
              </a:rPr>
              <a:t>Archimedes_death.jpg</a:t>
            </a:r>
            <a:endParaRPr lang="cs-CZ" dirty="0" smtClean="0"/>
          </a:p>
          <a:p>
            <a:r>
              <a:rPr lang="cs-CZ" dirty="0" smtClean="0">
                <a:hlinkClick r:id="rId5"/>
              </a:rPr>
              <a:t>http</a:t>
            </a:r>
            <a:r>
              <a:rPr lang="cs-CZ" dirty="0">
                <a:hlinkClick r:id="rId5"/>
              </a:rPr>
              <a:t>://</a:t>
            </a:r>
            <a:r>
              <a:rPr lang="cs-CZ" dirty="0" smtClean="0">
                <a:hlinkClick r:id="rId5"/>
              </a:rPr>
              <a:t>cs.wikipedia.org/wiki/Soubor:Archimedes_bath.jpg</a:t>
            </a:r>
            <a:endParaRPr lang="cs-CZ" dirty="0" smtClean="0"/>
          </a:p>
          <a:p>
            <a:r>
              <a:rPr lang="cs-CZ" dirty="0" smtClean="0">
                <a:hlinkClick r:id="rId6"/>
              </a:rPr>
              <a:t>http</a:t>
            </a:r>
            <a:r>
              <a:rPr lang="cs-CZ" dirty="0">
                <a:hlinkClick r:id="rId6"/>
              </a:rPr>
              <a:t>://</a:t>
            </a:r>
            <a:r>
              <a:rPr lang="cs-CZ" dirty="0" smtClean="0">
                <a:hlinkClick r:id="rId6"/>
              </a:rPr>
              <a:t>cs.wikipedia.org/wiki/Soubor:Archimedes_water_balance.gif</a:t>
            </a:r>
            <a:endParaRPr lang="cs-CZ" dirty="0" smtClean="0"/>
          </a:p>
          <a:p>
            <a:r>
              <a:rPr lang="cs-CZ" dirty="0" smtClean="0">
                <a:hlinkClick r:id="rId7"/>
              </a:rPr>
              <a:t>http</a:t>
            </a:r>
            <a:r>
              <a:rPr lang="cs-CZ" dirty="0">
                <a:hlinkClick r:id="rId7"/>
              </a:rPr>
              <a:t>://</a:t>
            </a:r>
            <a:r>
              <a:rPr lang="cs-CZ" dirty="0" smtClean="0">
                <a:hlinkClick r:id="rId7"/>
              </a:rPr>
              <a:t>cs.wikipedia.org/wiki/Soubor:Archimedovo_tepelne_zaruzeni_2.png</a:t>
            </a:r>
            <a:endParaRPr lang="cs-CZ" dirty="0" smtClean="0"/>
          </a:p>
          <a:p>
            <a:r>
              <a:rPr lang="cs-CZ" dirty="0" smtClean="0">
                <a:hlinkClick r:id="rId8"/>
              </a:rPr>
              <a:t>http</a:t>
            </a:r>
            <a:r>
              <a:rPr lang="cs-CZ" dirty="0">
                <a:hlinkClick r:id="rId8"/>
              </a:rPr>
              <a:t>://</a:t>
            </a:r>
            <a:r>
              <a:rPr lang="cs-CZ" dirty="0" smtClean="0">
                <a:hlinkClick r:id="rId8"/>
              </a:rPr>
              <a:t>cs.wikipedia.org/wiki/Soubor:Archimedes-screw_one-screw-threads_with-ball_3D-view_animated_small.gif</a:t>
            </a:r>
            <a:r>
              <a:rPr lang="cs-CZ" dirty="0" smtClean="0"/>
              <a:t> </a:t>
            </a:r>
            <a:endParaRPr lang="cs-CZ" dirty="0" smtClean="0"/>
          </a:p>
          <a:p>
            <a:r>
              <a:rPr lang="cs-CZ" dirty="0" smtClean="0">
                <a:hlinkClick r:id="rId9"/>
              </a:rPr>
              <a:t>http</a:t>
            </a:r>
            <a:r>
              <a:rPr lang="cs-CZ" dirty="0" smtClean="0">
                <a:hlinkClick r:id="rId9"/>
              </a:rPr>
              <a:t>://</a:t>
            </a:r>
            <a:r>
              <a:rPr lang="cs-CZ" dirty="0" smtClean="0">
                <a:hlinkClick r:id="rId9"/>
              </a:rPr>
              <a:t>www.</a:t>
            </a:r>
            <a:r>
              <a:rPr lang="cs-CZ" dirty="0" err="1" smtClean="0">
                <a:hlinkClick r:id="rId9"/>
              </a:rPr>
              <a:t>fishing</a:t>
            </a:r>
            <a:r>
              <a:rPr lang="cs-CZ" dirty="0" smtClean="0">
                <a:hlinkClick r:id="rId9"/>
              </a:rPr>
              <a:t>-</a:t>
            </a:r>
            <a:r>
              <a:rPr lang="cs-CZ" dirty="0" err="1" smtClean="0">
                <a:hlinkClick r:id="rId9"/>
              </a:rPr>
              <a:t>ebro.eu</a:t>
            </a:r>
            <a:r>
              <a:rPr lang="cs-CZ" dirty="0" smtClean="0">
                <a:hlinkClick r:id="rId9"/>
              </a:rPr>
              <a:t>/</a:t>
            </a:r>
            <a:r>
              <a:rPr lang="cs-CZ" dirty="0" err="1" smtClean="0">
                <a:hlinkClick r:id="rId9"/>
              </a:rPr>
              <a:t>images</a:t>
            </a:r>
            <a:r>
              <a:rPr lang="cs-CZ" dirty="0" smtClean="0">
                <a:hlinkClick r:id="rId9"/>
              </a:rPr>
              <a:t>/</a:t>
            </a:r>
            <a:r>
              <a:rPr lang="cs-CZ" dirty="0" err="1" smtClean="0">
                <a:hlinkClick r:id="rId9"/>
              </a:rPr>
              <a:t>original</a:t>
            </a:r>
            <a:r>
              <a:rPr lang="cs-CZ" dirty="0" smtClean="0">
                <a:hlinkClick r:id="rId9"/>
              </a:rPr>
              <a:t>/kapr-111-21-5.jpg</a:t>
            </a:r>
            <a:endParaRPr lang="cs-CZ" dirty="0" smtClean="0"/>
          </a:p>
          <a:p>
            <a:endParaRPr lang="cs-CZ" dirty="0" smtClean="0"/>
          </a:p>
          <a:p>
            <a:endParaRPr lang="cs-CZ" dirty="0" smtClean="0"/>
          </a:p>
          <a:p>
            <a:endParaRPr lang="cs-CZ" dirty="0" smtClean="0"/>
          </a:p>
        </p:txBody>
      </p:sp>
      <p:sp>
        <p:nvSpPr>
          <p:cNvPr id="4" name="Obdélník 3"/>
          <p:cNvSpPr/>
          <p:nvPr/>
        </p:nvSpPr>
        <p:spPr>
          <a:xfrm>
            <a:off x="0" y="5934670"/>
            <a:ext cx="9144000" cy="830997"/>
          </a:xfrm>
          <a:prstGeom prst="rect">
            <a:avLst/>
          </a:prstGeom>
        </p:spPr>
        <p:txBody>
          <a:bodyPr wrap="square">
            <a:spAutoFit/>
          </a:bodyPr>
          <a:lstStyle/>
          <a:p>
            <a:pPr algn="ctr"/>
            <a:r>
              <a:rPr lang="cs-CZ" sz="2400" dirty="0" smtClean="0"/>
              <a:t>Vytvořeno jako DUM do předmětu fyzika na ZŠ Studentská 895, Mnichovo Hradiště</a:t>
            </a:r>
            <a:endParaRPr lang="cs-CZ" sz="24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151</TotalTime>
  <Words>666</Words>
  <Application>Microsoft Office PowerPoint</Application>
  <PresentationFormat>Předvádění na obrazovce (4:3)</PresentationFormat>
  <Paragraphs>82</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sady Office</vt:lpstr>
      <vt:lpstr>Snímek 1</vt:lpstr>
      <vt:lpstr>Snímek 2</vt:lpstr>
      <vt:lpstr>Snímek 3</vt:lpstr>
      <vt:lpstr>Snímek 4</vt:lpstr>
      <vt:lpstr>Snímek 5</vt:lpstr>
      <vt:lpstr>Snímek 6</vt:lpstr>
      <vt:lpstr>Snímek 7</vt:lpstr>
      <vt:lpstr>Snímek 8</vt:lpstr>
      <vt:lpstr>Snímek 9</vt:lpstr>
      <vt:lpstr>Snímek 10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cp:lastModifiedBy>Dum</cp:lastModifiedBy>
  <cp:revision>49</cp:revision>
  <dcterms:modified xsi:type="dcterms:W3CDTF">2012-05-20T15:47:01Z</dcterms:modified>
</cp:coreProperties>
</file>