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sldIdLst>
    <p:sldId id="256" r:id="rId2"/>
    <p:sldId id="257" r:id="rId3"/>
    <p:sldId id="271" r:id="rId4"/>
    <p:sldId id="270" r:id="rId5"/>
    <p:sldId id="272" r:id="rId6"/>
    <p:sldId id="276" r:id="rId7"/>
    <p:sldId id="266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600" dirty="0"/>
            <a:t>Název školy: </a:t>
          </a:r>
          <a:r>
            <a:rPr lang="cs-CZ" sz="1600" dirty="0" smtClean="0"/>
            <a:t>Dětský domov, Základní škola praktická, Praktická škola a Školní jídelna, Dlažkovice 1, příspěvková organizace 411 15 Třebívlice</a:t>
          </a:r>
          <a:r>
            <a:rPr lang="cs-CZ" sz="1300" dirty="0" smtClean="0"/>
            <a:t>    </a:t>
          </a:r>
          <a:endParaRPr lang="cs-CZ" sz="13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 custT="1"/>
      <dgm:spPr/>
      <dgm:t>
        <a:bodyPr/>
        <a:lstStyle/>
        <a:p>
          <a:pPr algn="l"/>
          <a:r>
            <a:rPr lang="cs-CZ" sz="1600" dirty="0"/>
            <a:t>Autor</a:t>
          </a:r>
          <a:r>
            <a:rPr lang="cs-CZ" sz="1600" dirty="0" smtClean="0"/>
            <a:t>: Mgr. Lenka Rasochová</a:t>
          </a:r>
          <a:endParaRPr lang="cs-CZ" sz="1600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 custT="1"/>
      <dgm:spPr/>
      <dgm:t>
        <a:bodyPr/>
        <a:lstStyle/>
        <a:p>
          <a:pPr algn="l"/>
          <a:r>
            <a:rPr lang="cs-CZ" sz="1600" dirty="0"/>
            <a:t>Název : </a:t>
          </a:r>
          <a:r>
            <a:rPr lang="cs-CZ" sz="1600" dirty="0" smtClean="0"/>
            <a:t>VY_12_INOVACE_26_Čj_Rasochová_Mach a Šebestová </a:t>
          </a:r>
          <a:endParaRPr lang="cs-CZ" sz="1600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 custT="1"/>
      <dgm:spPr/>
      <dgm:t>
        <a:bodyPr/>
        <a:lstStyle/>
        <a:p>
          <a:pPr algn="l"/>
          <a:r>
            <a:rPr lang="cs-CZ" sz="1600" dirty="0"/>
            <a:t>Téma</a:t>
          </a:r>
          <a:r>
            <a:rPr lang="cs-CZ" sz="1600" dirty="0" smtClean="0"/>
            <a:t>: </a:t>
          </a:r>
          <a:r>
            <a:rPr lang="cs-CZ" sz="1600" dirty="0" smtClean="0"/>
            <a:t>Mach a Šebestová</a:t>
          </a:r>
          <a:endParaRPr lang="cs-CZ" sz="1600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 custT="1"/>
      <dgm:spPr/>
      <dgm:t>
        <a:bodyPr/>
        <a:lstStyle/>
        <a:p>
          <a:pPr algn="l"/>
          <a:r>
            <a:rPr lang="cs-CZ" sz="1600" dirty="0"/>
            <a:t>Číslo </a:t>
          </a:r>
          <a:r>
            <a:rPr lang="cs-CZ" sz="1600" dirty="0" smtClean="0"/>
            <a:t>projektu:cz.1.07/1.4.00/21.2189</a:t>
          </a:r>
          <a:endParaRPr lang="cs-CZ" sz="1600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131180"/>
          <a:ext cx="4579708" cy="457970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289854" y="131180"/>
          <a:ext cx="5342993" cy="457970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školy: </a:t>
          </a:r>
          <a:r>
            <a:rPr lang="cs-CZ" sz="1600" kern="1200" dirty="0" smtClean="0"/>
            <a:t>Dětský domov, Základní škola praktická, Praktická škola a Školní jídelna, Dlažkovice 1, příspěvková organizace 411 15 Třebívlice</a:t>
          </a:r>
          <a:r>
            <a:rPr lang="cs-CZ" sz="1300" kern="1200" dirty="0" smtClean="0"/>
            <a:t>    </a:t>
          </a:r>
          <a:endParaRPr lang="cs-CZ" sz="1300" kern="1200" dirty="0"/>
        </a:p>
      </dsp:txBody>
      <dsp:txXfrm>
        <a:off x="2289854" y="131180"/>
        <a:ext cx="5342993" cy="732753"/>
      </dsp:txXfrm>
    </dsp:sp>
    <dsp:sp modelId="{851BB866-B6AE-4566-893F-4C635BA974FC}">
      <dsp:nvSpPr>
        <dsp:cNvPr id="0" name=""/>
        <dsp:cNvSpPr/>
      </dsp:nvSpPr>
      <dsp:spPr>
        <a:xfrm>
          <a:off x="480869" y="863933"/>
          <a:ext cx="3617969" cy="361796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289854" y="863933"/>
          <a:ext cx="5342993" cy="361796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Autor</a:t>
          </a:r>
          <a:r>
            <a:rPr lang="cs-CZ" sz="1600" kern="1200" dirty="0" smtClean="0"/>
            <a:t>: Mgr. Lenka Rasochová</a:t>
          </a:r>
          <a:endParaRPr lang="cs-CZ" sz="1600" kern="1200" dirty="0"/>
        </a:p>
      </dsp:txBody>
      <dsp:txXfrm>
        <a:off x="2289854" y="863933"/>
        <a:ext cx="5342993" cy="732753"/>
      </dsp:txXfrm>
    </dsp:sp>
    <dsp:sp modelId="{902074E1-B931-4618-97F1-FADBE82E9C3C}">
      <dsp:nvSpPr>
        <dsp:cNvPr id="0" name=""/>
        <dsp:cNvSpPr/>
      </dsp:nvSpPr>
      <dsp:spPr>
        <a:xfrm>
          <a:off x="961738" y="1596686"/>
          <a:ext cx="2656231" cy="265623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289854" y="1596686"/>
          <a:ext cx="5342993" cy="265623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: </a:t>
          </a:r>
          <a:r>
            <a:rPr lang="cs-CZ" sz="1600" kern="1200" dirty="0" smtClean="0"/>
            <a:t>VY_12_INOVACE_26_Čj_Rasochová_Mach a Šebestová </a:t>
          </a:r>
          <a:endParaRPr lang="cs-CZ" sz="1600" kern="1200" dirty="0"/>
        </a:p>
      </dsp:txBody>
      <dsp:txXfrm>
        <a:off x="2289854" y="1596686"/>
        <a:ext cx="5342993" cy="732753"/>
      </dsp:txXfrm>
    </dsp:sp>
    <dsp:sp modelId="{648967D3-ED80-4214-8D87-4E7012561E4A}">
      <dsp:nvSpPr>
        <dsp:cNvPr id="0" name=""/>
        <dsp:cNvSpPr/>
      </dsp:nvSpPr>
      <dsp:spPr>
        <a:xfrm>
          <a:off x="1442608" y="2329440"/>
          <a:ext cx="1694492" cy="169449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289854" y="2329440"/>
          <a:ext cx="5342993" cy="169449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Téma</a:t>
          </a:r>
          <a:r>
            <a:rPr lang="cs-CZ" sz="1600" kern="1200" dirty="0" smtClean="0"/>
            <a:t>: </a:t>
          </a:r>
          <a:r>
            <a:rPr lang="cs-CZ" sz="1600" kern="1200" dirty="0" smtClean="0"/>
            <a:t>Mach a Šebestová</a:t>
          </a:r>
          <a:endParaRPr lang="cs-CZ" sz="1600" kern="1200" dirty="0"/>
        </a:p>
      </dsp:txBody>
      <dsp:txXfrm>
        <a:off x="2289854" y="2329440"/>
        <a:ext cx="5342993" cy="732753"/>
      </dsp:txXfrm>
    </dsp:sp>
    <dsp:sp modelId="{6821E7C9-5E4B-45FA-8F82-01E6F26FAA25}">
      <dsp:nvSpPr>
        <dsp:cNvPr id="0" name=""/>
        <dsp:cNvSpPr/>
      </dsp:nvSpPr>
      <dsp:spPr>
        <a:xfrm>
          <a:off x="1923477" y="3062193"/>
          <a:ext cx="732753" cy="7327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289854" y="3062193"/>
          <a:ext cx="5342993" cy="7327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Číslo </a:t>
          </a:r>
          <a:r>
            <a:rPr lang="cs-CZ" sz="1600" kern="1200" dirty="0" smtClean="0"/>
            <a:t>projektu:cz.1.07/1.4.00/21.2189</a:t>
          </a:r>
          <a:endParaRPr lang="cs-CZ" sz="1600" kern="1200" dirty="0"/>
        </a:p>
      </dsp:txBody>
      <dsp:txXfrm>
        <a:off x="2289854" y="3062193"/>
        <a:ext cx="5342993" cy="7327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29914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04538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3528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29.4.2012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44413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29.4.2012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30703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29.4.2012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99893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29.4.2012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52426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29.4.2012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2219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29.4.2012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85292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33785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85112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29.4.2012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80732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http/lucy.troja.mff.cuni.cz/~tichy/elektross/obrazky/magnet17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675702233"/>
              </p:ext>
            </p:extLst>
          </p:nvPr>
        </p:nvGraphicFramePr>
        <p:xfrm>
          <a:off x="1115616" y="1484784"/>
          <a:ext cx="7632848" cy="48420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347864" y="5201545"/>
            <a:ext cx="532724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/>
              <a:t>D</a:t>
            </a:r>
            <a:r>
              <a:rPr lang="cs-CZ" sz="1600" dirty="0" smtClean="0"/>
              <a:t>atum tvorby: 10.4.2012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60000"/>
              <a:lumOff val="40000"/>
            </a:schemeClr>
          </a:solidFill>
        </p:spPr>
        <p:txBody>
          <a:bodyPr/>
          <a:lstStyle/>
          <a:p>
            <a:pPr algn="ctr"/>
            <a:r>
              <a:rPr lang="cs-CZ" b="1" cap="none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effectLst/>
              </a:rPr>
              <a:t>Anotace a </a:t>
            </a:r>
            <a:r>
              <a:rPr lang="cs-CZ" b="1" cap="none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effectLst/>
              </a:rPr>
              <a:t>metodický pokyn</a:t>
            </a:r>
            <a:endParaRPr lang="cs-CZ" b="1" cap="none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 fontScale="92500" lnSpcReduction="10000"/>
          </a:bodyPr>
          <a:lstStyle/>
          <a:p>
            <a:r>
              <a:rPr lang="cs-CZ" sz="2800" dirty="0" smtClean="0"/>
              <a:t>Materiál určen pro žáky 8. ročníku ZŠP.</a:t>
            </a:r>
          </a:p>
          <a:p>
            <a:r>
              <a:rPr lang="cs-CZ" sz="2800" dirty="0" smtClean="0"/>
              <a:t>Využitelný pro práci s interaktivní tabulí.</a:t>
            </a:r>
          </a:p>
          <a:p>
            <a:r>
              <a:rPr lang="cs-CZ" sz="2800" dirty="0" smtClean="0"/>
              <a:t>Žáci si přečtou pohádku „O tom, jak Mach a Šebestová šli s celou třídou do zoologické zahrady“ (nakopírovaná pro každého žáka).</a:t>
            </a:r>
          </a:p>
          <a:p>
            <a:r>
              <a:rPr lang="cs-CZ" sz="2800" dirty="0" smtClean="0"/>
              <a:t>Žáci si prohlédnou knihu, seznámí se s autorem                  a ilustrátorem knihy.</a:t>
            </a:r>
          </a:p>
          <a:p>
            <a:r>
              <a:rPr lang="cs-CZ" sz="2800" dirty="0" smtClean="0"/>
              <a:t>Důraz je kladen na hlasité čtení jednotlivců a tiché čtení     s porozuměním</a:t>
            </a:r>
            <a:r>
              <a:rPr lang="cs-CZ" sz="2800" dirty="0"/>
              <a:t> </a:t>
            </a:r>
            <a:r>
              <a:rPr lang="cs-CZ" sz="2800" dirty="0" smtClean="0"/>
              <a:t>(součástí jsou otázky k textu č.1).</a:t>
            </a:r>
          </a:p>
          <a:p>
            <a:r>
              <a:rPr lang="cs-CZ" sz="2800" dirty="0" smtClean="0"/>
              <a:t>Jednoduchý dotazník č.2 o knize a pohádce (práce na IT).</a:t>
            </a:r>
          </a:p>
          <a:p>
            <a:r>
              <a:rPr lang="cs-CZ" sz="2800" dirty="0" smtClean="0"/>
              <a:t>Č.3. Samostatná práce – vytištěná verze.</a:t>
            </a:r>
          </a:p>
          <a:p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785242"/>
          </a:xfrm>
          <a:solidFill>
            <a:schemeClr val="tx2">
              <a:lumMod val="40000"/>
              <a:lumOff val="60000"/>
            </a:schemeClr>
          </a:solidFill>
        </p:spPr>
        <p:txBody>
          <a:bodyPr/>
          <a:lstStyle/>
          <a:p>
            <a:pPr algn="ctr"/>
            <a:r>
              <a:rPr lang="cs-CZ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1. Odpověz na otázky</a:t>
            </a:r>
            <a:endParaRPr lang="cs-CZ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1124744"/>
            <a:ext cx="8568952" cy="63709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Courier New" pitchFamily="49" charset="0"/>
              <a:buChar char="o"/>
            </a:pPr>
            <a:r>
              <a:rPr lang="cs-CZ" sz="3000" dirty="0" smtClean="0"/>
              <a:t>Kam šla celá třída na výlet? </a:t>
            </a:r>
          </a:p>
          <a:p>
            <a:pPr marL="285750" indent="-285750">
              <a:buFont typeface="Courier New" pitchFamily="49" charset="0"/>
              <a:buChar char="o"/>
            </a:pPr>
            <a:r>
              <a:rPr lang="cs-CZ" sz="3000" dirty="0" smtClean="0"/>
              <a:t>Koho vzali Mach a Šebestová s sebou?</a:t>
            </a:r>
          </a:p>
          <a:p>
            <a:pPr marL="285750" indent="-285750">
              <a:buFont typeface="Courier New" pitchFamily="49" charset="0"/>
              <a:buChar char="o"/>
            </a:pPr>
            <a:r>
              <a:rPr lang="cs-CZ" sz="3000" dirty="0" smtClean="0"/>
              <a:t>Jaká zvířata v zoo viděli?</a:t>
            </a:r>
          </a:p>
          <a:p>
            <a:pPr marL="285750" indent="-285750">
              <a:buFont typeface="Courier New" pitchFamily="49" charset="0"/>
              <a:buChar char="o"/>
            </a:pPr>
            <a:r>
              <a:rPr lang="cs-CZ" sz="3000" dirty="0" smtClean="0"/>
              <a:t>Jaké nápisy všude viděli?</a:t>
            </a:r>
          </a:p>
          <a:p>
            <a:pPr marL="285750" indent="-285750">
              <a:buFont typeface="Courier New" pitchFamily="49" charset="0"/>
              <a:buChar char="o"/>
            </a:pPr>
            <a:r>
              <a:rPr lang="cs-CZ" sz="3000" dirty="0" smtClean="0"/>
              <a:t>Kdo na výletě zlobil?</a:t>
            </a:r>
          </a:p>
          <a:p>
            <a:pPr marL="285750" indent="-285750">
              <a:buFont typeface="Courier New" pitchFamily="49" charset="0"/>
              <a:buChar char="o"/>
            </a:pPr>
            <a:r>
              <a:rPr lang="cs-CZ" sz="3000" dirty="0" smtClean="0"/>
              <a:t>Co se stalo jedné opici?</a:t>
            </a:r>
          </a:p>
          <a:p>
            <a:pPr marL="285750" indent="-285750">
              <a:buFont typeface="Courier New" pitchFamily="49" charset="0"/>
              <a:buChar char="o"/>
            </a:pPr>
            <a:r>
              <a:rPr lang="cs-CZ" sz="3000" dirty="0" smtClean="0"/>
              <a:t>Jaká kouzelná věc se v pohádce objevuje?</a:t>
            </a:r>
          </a:p>
          <a:p>
            <a:pPr marL="285750" indent="-285750">
              <a:buFont typeface="Courier New" pitchFamily="49" charset="0"/>
              <a:buChar char="o"/>
            </a:pPr>
            <a:r>
              <a:rPr lang="cs-CZ" sz="3000" dirty="0" smtClean="0"/>
              <a:t>Co si přáli Mach a Šebestová?</a:t>
            </a:r>
          </a:p>
          <a:p>
            <a:pPr marL="285750" indent="-285750">
              <a:buFont typeface="Courier New" pitchFamily="49" charset="0"/>
              <a:buChar char="o"/>
            </a:pPr>
            <a:r>
              <a:rPr lang="cs-CZ" sz="3000" dirty="0" smtClean="0"/>
              <a:t>Co se stalo se sluchátkem?</a:t>
            </a:r>
          </a:p>
          <a:p>
            <a:pPr marL="285750" indent="-285750">
              <a:buFont typeface="Courier New" pitchFamily="49" charset="0"/>
              <a:buChar char="o"/>
            </a:pPr>
            <a:r>
              <a:rPr lang="cs-CZ" sz="3000" dirty="0" smtClean="0"/>
              <a:t>Kdo sluchátko zachránil?</a:t>
            </a:r>
          </a:p>
          <a:p>
            <a:pPr marL="285750" indent="-285750">
              <a:buFont typeface="Courier New" pitchFamily="49" charset="0"/>
              <a:buChar char="o"/>
            </a:pPr>
            <a:r>
              <a:rPr lang="cs-CZ" sz="3000" dirty="0" smtClean="0"/>
              <a:t>Co musela celá třída slíbit zvířatům v zoo?</a:t>
            </a:r>
          </a:p>
          <a:p>
            <a:pPr marL="285750" indent="-285750">
              <a:buFont typeface="Courier New" pitchFamily="49" charset="0"/>
              <a:buChar char="o"/>
            </a:pPr>
            <a:r>
              <a:rPr lang="cs-CZ" sz="3000" dirty="0" smtClean="0"/>
              <a:t>Jak se zachoval krokodýl? </a:t>
            </a:r>
          </a:p>
          <a:p>
            <a:pPr marL="285750" indent="-285750">
              <a:buFont typeface="Courier New" pitchFamily="49" charset="0"/>
              <a:buChar char="o"/>
            </a:pPr>
            <a:endParaRPr lang="cs-CZ" sz="3000" dirty="0" smtClean="0"/>
          </a:p>
          <a:p>
            <a:pPr marL="285750" indent="-285750">
              <a:buFont typeface="Courier New" pitchFamily="49" charset="0"/>
              <a:buChar char="o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81125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145282"/>
          </a:xfrm>
          <a:solidFill>
            <a:schemeClr val="accent1">
              <a:lumMod val="40000"/>
              <a:lumOff val="60000"/>
            </a:schemeClr>
          </a:solidFill>
        </p:spPr>
        <p:txBody>
          <a:bodyPr>
            <a:noAutofit/>
          </a:bodyPr>
          <a:lstStyle/>
          <a:p>
            <a:pPr algn="ctr"/>
            <a:r>
              <a:rPr lang="cs-CZ" sz="40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2. Dotazník</a:t>
            </a:r>
            <a:br>
              <a:rPr lang="cs-CZ" sz="40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</a:br>
            <a:r>
              <a:rPr lang="cs-CZ" sz="40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vyplň údaje o pohádce</a:t>
            </a:r>
            <a:endParaRPr lang="cs-CZ" sz="4000" b="1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46943259"/>
              </p:ext>
            </p:extLst>
          </p:nvPr>
        </p:nvGraphicFramePr>
        <p:xfrm>
          <a:off x="467544" y="1556790"/>
          <a:ext cx="8352928" cy="518998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76464"/>
                <a:gridCol w="4176464"/>
              </a:tblGrid>
              <a:tr h="625975">
                <a:tc>
                  <a:txBody>
                    <a:bodyPr/>
                    <a:lstStyle/>
                    <a:p>
                      <a:r>
                        <a:rPr lang="cs-CZ" sz="3000" dirty="0" smtClean="0"/>
                        <a:t>Název knihy:</a:t>
                      </a:r>
                      <a:endParaRPr lang="cs-CZ" sz="3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25975">
                <a:tc>
                  <a:txBody>
                    <a:bodyPr/>
                    <a:lstStyle/>
                    <a:p>
                      <a:r>
                        <a:rPr lang="cs-CZ" sz="3000" dirty="0" smtClean="0"/>
                        <a:t>Název</a:t>
                      </a:r>
                      <a:r>
                        <a:rPr lang="cs-CZ" sz="3000" baseline="0" dirty="0" smtClean="0"/>
                        <a:t> pohádky:</a:t>
                      </a:r>
                    </a:p>
                    <a:p>
                      <a:endParaRPr lang="cs-CZ" sz="3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25975">
                <a:tc>
                  <a:txBody>
                    <a:bodyPr/>
                    <a:lstStyle/>
                    <a:p>
                      <a:r>
                        <a:rPr lang="cs-CZ" sz="3000" baseline="0" dirty="0" smtClean="0"/>
                        <a:t>Napsal: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25975">
                <a:tc>
                  <a:txBody>
                    <a:bodyPr/>
                    <a:lstStyle/>
                    <a:p>
                      <a:r>
                        <a:rPr lang="cs-CZ" sz="3000" dirty="0" smtClean="0"/>
                        <a:t>Ilustroval: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153111">
                <a:tc>
                  <a:txBody>
                    <a:bodyPr/>
                    <a:lstStyle/>
                    <a:p>
                      <a:r>
                        <a:rPr lang="cs-CZ" sz="3000" dirty="0" smtClean="0"/>
                        <a:t>Hlavní postavy:</a:t>
                      </a:r>
                    </a:p>
                    <a:p>
                      <a:endParaRPr lang="cs-CZ" sz="3000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153111">
                <a:tc>
                  <a:txBody>
                    <a:bodyPr/>
                    <a:lstStyle/>
                    <a:p>
                      <a:r>
                        <a:rPr lang="cs-CZ" sz="3000" baseline="0" dirty="0" smtClean="0"/>
                        <a:t>Jaké další postavy z pohádky znáš?</a:t>
                      </a:r>
                      <a:endParaRPr lang="cs-CZ" sz="3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575416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1510" y="116632"/>
            <a:ext cx="8928992" cy="648072"/>
          </a:xfrm>
          <a:solidFill>
            <a:schemeClr val="tx2">
              <a:lumMod val="40000"/>
              <a:lumOff val="60000"/>
            </a:schemeClr>
          </a:solidFill>
        </p:spPr>
        <p:txBody>
          <a:bodyPr>
            <a:normAutofit fontScale="90000"/>
          </a:bodyPr>
          <a:lstStyle/>
          <a:p>
            <a:r>
              <a:rPr lang="cs-CZ" sz="36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3. Samostatná práce – vybarvi správnou odpověď</a:t>
            </a:r>
            <a:r>
              <a:rPr lang="cs-CZ" sz="3600" dirty="0" smtClean="0"/>
              <a:t> </a:t>
            </a:r>
            <a:endParaRPr lang="cs-CZ" sz="3600" dirty="0"/>
          </a:p>
        </p:txBody>
      </p:sp>
      <p:sp>
        <p:nvSpPr>
          <p:cNvPr id="4" name="Ovál 3"/>
          <p:cNvSpPr/>
          <p:nvPr/>
        </p:nvSpPr>
        <p:spPr>
          <a:xfrm>
            <a:off x="2123728" y="1196751"/>
            <a:ext cx="4464496" cy="856177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1. JSOU MACH A ŠEBESTOVÁ SOUROZENCI?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539552" y="1816735"/>
            <a:ext cx="1152128" cy="432048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ANO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7085562" y="1684970"/>
            <a:ext cx="1080120" cy="432048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NE</a:t>
            </a:r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9" name="Přímá spojnice 8"/>
          <p:cNvCxnSpPr>
            <a:stCxn id="5" idx="0"/>
            <a:endCxn id="4" idx="2"/>
          </p:cNvCxnSpPr>
          <p:nvPr/>
        </p:nvCxnSpPr>
        <p:spPr>
          <a:xfrm flipV="1">
            <a:off x="1115616" y="1624840"/>
            <a:ext cx="1008112" cy="191895"/>
          </a:xfrm>
          <a:prstGeom prst="line">
            <a:avLst/>
          </a:prstGeom>
          <a:ln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>
            <a:stCxn id="4" idx="6"/>
          </p:cNvCxnSpPr>
          <p:nvPr/>
        </p:nvCxnSpPr>
        <p:spPr>
          <a:xfrm>
            <a:off x="6588224" y="1624840"/>
            <a:ext cx="497338" cy="106032"/>
          </a:xfrm>
          <a:prstGeom prst="line">
            <a:avLst/>
          </a:prstGeom>
          <a:ln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Ovál 16"/>
          <p:cNvSpPr/>
          <p:nvPr/>
        </p:nvSpPr>
        <p:spPr>
          <a:xfrm>
            <a:off x="539552" y="2528900"/>
            <a:ext cx="3528392" cy="864096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2. JEJICH NEJLEPŠÍ KAMARÁD JE HORÁČEK?</a:t>
            </a:r>
            <a:endParaRPr lang="cs-CZ" dirty="0">
              <a:solidFill>
                <a:srgbClr val="FF0000"/>
              </a:solidFill>
            </a:endParaRPr>
          </a:p>
        </p:txBody>
      </p:sp>
      <p:cxnSp>
        <p:nvCxnSpPr>
          <p:cNvPr id="19" name="Přímá spojnice 18"/>
          <p:cNvCxnSpPr>
            <a:stCxn id="17" idx="6"/>
            <a:endCxn id="20" idx="1"/>
          </p:cNvCxnSpPr>
          <p:nvPr/>
        </p:nvCxnSpPr>
        <p:spPr>
          <a:xfrm>
            <a:off x="4067944" y="2960948"/>
            <a:ext cx="900100" cy="0"/>
          </a:xfrm>
          <a:prstGeom prst="line">
            <a:avLst/>
          </a:prstGeom>
          <a:ln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Zaoblený obdélník 19"/>
          <p:cNvSpPr/>
          <p:nvPr/>
        </p:nvSpPr>
        <p:spPr>
          <a:xfrm>
            <a:off x="4968044" y="2708920"/>
            <a:ext cx="684076" cy="504056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ANO</a:t>
            </a:r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22" name="Přímá spojnice 21"/>
          <p:cNvCxnSpPr>
            <a:stCxn id="17" idx="6"/>
            <a:endCxn id="23" idx="0"/>
          </p:cNvCxnSpPr>
          <p:nvPr/>
        </p:nvCxnSpPr>
        <p:spPr>
          <a:xfrm>
            <a:off x="4067944" y="2960948"/>
            <a:ext cx="792088" cy="540060"/>
          </a:xfrm>
          <a:prstGeom prst="line">
            <a:avLst/>
          </a:prstGeom>
          <a:ln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Zaoblený obdélník 22"/>
          <p:cNvSpPr/>
          <p:nvPr/>
        </p:nvSpPr>
        <p:spPr>
          <a:xfrm>
            <a:off x="4355976" y="3501008"/>
            <a:ext cx="1008112" cy="432048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NE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9" name="Ovál 28"/>
          <p:cNvSpPr/>
          <p:nvPr/>
        </p:nvSpPr>
        <p:spPr>
          <a:xfrm>
            <a:off x="251520" y="3717032"/>
            <a:ext cx="4032448" cy="576064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3. MACH A ŠEBESTOVÁ JSOU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0" name="Zaoblený obdélník 29"/>
          <p:cNvSpPr/>
          <p:nvPr/>
        </p:nvSpPr>
        <p:spPr>
          <a:xfrm>
            <a:off x="251520" y="4941168"/>
            <a:ext cx="2016224" cy="504056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ZÁPORNÉ POSTAVY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1" name="Zaoblený obdélník 30"/>
          <p:cNvSpPr/>
          <p:nvPr/>
        </p:nvSpPr>
        <p:spPr>
          <a:xfrm>
            <a:off x="2843808" y="4969260"/>
            <a:ext cx="1872208" cy="475964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KLADNÉ POSTAVY</a:t>
            </a:r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1025" name="Přímá spojnice 1024"/>
          <p:cNvCxnSpPr>
            <a:endCxn id="30" idx="0"/>
          </p:cNvCxnSpPr>
          <p:nvPr/>
        </p:nvCxnSpPr>
        <p:spPr>
          <a:xfrm flipH="1">
            <a:off x="1259632" y="4293096"/>
            <a:ext cx="576064" cy="648072"/>
          </a:xfrm>
          <a:prstGeom prst="line">
            <a:avLst/>
          </a:prstGeom>
          <a:ln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1" name="Přímá spojnice 1030"/>
          <p:cNvCxnSpPr>
            <a:endCxn id="31" idx="0"/>
          </p:cNvCxnSpPr>
          <p:nvPr/>
        </p:nvCxnSpPr>
        <p:spPr>
          <a:xfrm>
            <a:off x="3023828" y="4258308"/>
            <a:ext cx="756084" cy="710952"/>
          </a:xfrm>
          <a:prstGeom prst="line">
            <a:avLst/>
          </a:prstGeom>
          <a:ln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35" name="Ovál 1034"/>
          <p:cNvSpPr/>
          <p:nvPr/>
        </p:nvSpPr>
        <p:spPr>
          <a:xfrm>
            <a:off x="251520" y="5791734"/>
            <a:ext cx="4176464" cy="581497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4. HORÁČEK S PAŽOUTEM JSOU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036" name="Zaoblený obdélník 1035"/>
          <p:cNvSpPr/>
          <p:nvPr/>
        </p:nvSpPr>
        <p:spPr>
          <a:xfrm>
            <a:off x="4771434" y="6082483"/>
            <a:ext cx="1512168" cy="59338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KLADNÉ POSTAVY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37" name="Zaoblený obdélník 1036"/>
          <p:cNvSpPr/>
          <p:nvPr/>
        </p:nvSpPr>
        <p:spPr>
          <a:xfrm>
            <a:off x="7020272" y="5661248"/>
            <a:ext cx="1476164" cy="598538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ZÁPORNÉ POSTAVY</a:t>
            </a:r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1047" name="Pravoúhlá spojnice 1046"/>
          <p:cNvCxnSpPr>
            <a:stCxn id="1035" idx="7"/>
            <a:endCxn id="1037" idx="1"/>
          </p:cNvCxnSpPr>
          <p:nvPr/>
        </p:nvCxnSpPr>
        <p:spPr>
          <a:xfrm rot="16200000" flipH="1">
            <a:off x="5376500" y="4316746"/>
            <a:ext cx="83625" cy="3203917"/>
          </a:xfrm>
          <a:prstGeom prst="bentConnector4">
            <a:avLst>
              <a:gd name="adj1" fmla="val -273363"/>
              <a:gd name="adj2" fmla="val 59545"/>
            </a:avLst>
          </a:prstGeom>
          <a:ln>
            <a:solidFill>
              <a:srgbClr val="92D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52" name="Zaoblený obdélník 1051"/>
          <p:cNvSpPr/>
          <p:nvPr/>
        </p:nvSpPr>
        <p:spPr>
          <a:xfrm>
            <a:off x="6012160" y="2348880"/>
            <a:ext cx="2394266" cy="2376264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56" name="Ovál 1055"/>
          <p:cNvSpPr/>
          <p:nvPr/>
        </p:nvSpPr>
        <p:spPr>
          <a:xfrm>
            <a:off x="5148064" y="4905164"/>
            <a:ext cx="3744416" cy="576064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5. NAKRESLI OBRÁZEK NEMOCNÉHO ZVÍŘETE</a:t>
            </a:r>
            <a:endParaRPr lang="cs-CZ" dirty="0">
              <a:solidFill>
                <a:srgbClr val="FF0000"/>
              </a:solidFill>
            </a:endParaRPr>
          </a:p>
        </p:txBody>
      </p:sp>
      <p:cxnSp>
        <p:nvCxnSpPr>
          <p:cNvPr id="8" name="Přímá spojnice se šipkou 7"/>
          <p:cNvCxnSpPr>
            <a:stCxn id="1035" idx="6"/>
          </p:cNvCxnSpPr>
          <p:nvPr/>
        </p:nvCxnSpPr>
        <p:spPr>
          <a:xfrm>
            <a:off x="4427984" y="6082483"/>
            <a:ext cx="343450" cy="177303"/>
          </a:xfrm>
          <a:prstGeom prst="straightConnector1">
            <a:avLst/>
          </a:prstGeom>
          <a:ln>
            <a:solidFill>
              <a:srgbClr val="92D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509135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1510" y="116632"/>
            <a:ext cx="8928992" cy="648072"/>
          </a:xfrm>
          <a:solidFill>
            <a:schemeClr val="tx2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36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Samostatná práce – kontrola</a:t>
            </a:r>
            <a:endParaRPr lang="cs-CZ" sz="3600" dirty="0"/>
          </a:p>
        </p:txBody>
      </p:sp>
      <p:sp>
        <p:nvSpPr>
          <p:cNvPr id="4" name="Ovál 3"/>
          <p:cNvSpPr/>
          <p:nvPr/>
        </p:nvSpPr>
        <p:spPr>
          <a:xfrm>
            <a:off x="2123728" y="1196751"/>
            <a:ext cx="4464496" cy="856177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1. JSOU MACH A ŠEBESTOVÁ SOUROZENCI?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539552" y="1816735"/>
            <a:ext cx="1152128" cy="432048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ANO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7085562" y="1684970"/>
            <a:ext cx="1080120" cy="432048"/>
          </a:xfrm>
          <a:prstGeom prst="round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NE</a:t>
            </a:r>
            <a:endParaRPr lang="cs-CZ" dirty="0"/>
          </a:p>
        </p:txBody>
      </p:sp>
      <p:cxnSp>
        <p:nvCxnSpPr>
          <p:cNvPr id="9" name="Přímá spojnice 8"/>
          <p:cNvCxnSpPr>
            <a:stCxn id="5" idx="0"/>
            <a:endCxn id="4" idx="2"/>
          </p:cNvCxnSpPr>
          <p:nvPr/>
        </p:nvCxnSpPr>
        <p:spPr>
          <a:xfrm flipV="1">
            <a:off x="1115616" y="1624840"/>
            <a:ext cx="1008112" cy="191895"/>
          </a:xfrm>
          <a:prstGeom prst="line">
            <a:avLst/>
          </a:prstGeom>
          <a:ln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>
            <a:stCxn id="4" idx="6"/>
          </p:cNvCxnSpPr>
          <p:nvPr/>
        </p:nvCxnSpPr>
        <p:spPr>
          <a:xfrm>
            <a:off x="6588224" y="1624840"/>
            <a:ext cx="497338" cy="106032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Ovál 16"/>
          <p:cNvSpPr/>
          <p:nvPr/>
        </p:nvSpPr>
        <p:spPr>
          <a:xfrm>
            <a:off x="539552" y="2528900"/>
            <a:ext cx="3528392" cy="864096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2. JEJICH NEJLEPŠÍ KAMARÁD JE HORÁČEK?</a:t>
            </a:r>
            <a:endParaRPr lang="cs-CZ" dirty="0">
              <a:solidFill>
                <a:srgbClr val="FF0000"/>
              </a:solidFill>
            </a:endParaRPr>
          </a:p>
        </p:txBody>
      </p:sp>
      <p:cxnSp>
        <p:nvCxnSpPr>
          <p:cNvPr id="19" name="Přímá spojnice 18"/>
          <p:cNvCxnSpPr>
            <a:stCxn id="17" idx="6"/>
            <a:endCxn id="20" idx="1"/>
          </p:cNvCxnSpPr>
          <p:nvPr/>
        </p:nvCxnSpPr>
        <p:spPr>
          <a:xfrm>
            <a:off x="4067944" y="2960948"/>
            <a:ext cx="900100" cy="0"/>
          </a:xfrm>
          <a:prstGeom prst="line">
            <a:avLst/>
          </a:prstGeom>
          <a:ln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Zaoblený obdélník 19"/>
          <p:cNvSpPr/>
          <p:nvPr/>
        </p:nvSpPr>
        <p:spPr>
          <a:xfrm>
            <a:off x="4968044" y="2708920"/>
            <a:ext cx="684076" cy="504056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ANO</a:t>
            </a:r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22" name="Přímá spojnice 21"/>
          <p:cNvCxnSpPr>
            <a:stCxn id="17" idx="6"/>
            <a:endCxn id="23" idx="0"/>
          </p:cNvCxnSpPr>
          <p:nvPr/>
        </p:nvCxnSpPr>
        <p:spPr>
          <a:xfrm>
            <a:off x="4067944" y="2960948"/>
            <a:ext cx="792088" cy="54006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Zaoblený obdélník 22"/>
          <p:cNvSpPr/>
          <p:nvPr/>
        </p:nvSpPr>
        <p:spPr>
          <a:xfrm>
            <a:off x="4355976" y="3501008"/>
            <a:ext cx="1008112" cy="432048"/>
          </a:xfrm>
          <a:prstGeom prst="round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NE</a:t>
            </a:r>
            <a:endParaRPr lang="cs-CZ" dirty="0"/>
          </a:p>
        </p:txBody>
      </p:sp>
      <p:sp>
        <p:nvSpPr>
          <p:cNvPr id="29" name="Ovál 28"/>
          <p:cNvSpPr/>
          <p:nvPr/>
        </p:nvSpPr>
        <p:spPr>
          <a:xfrm>
            <a:off x="251520" y="3717032"/>
            <a:ext cx="4032448" cy="576064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3. MACH A ŠEBESTOVÁ JSOU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0" name="Zaoblený obdélník 29"/>
          <p:cNvSpPr/>
          <p:nvPr/>
        </p:nvSpPr>
        <p:spPr>
          <a:xfrm>
            <a:off x="251520" y="4941168"/>
            <a:ext cx="2016224" cy="504056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ZÁPORNÉ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tx1"/>
                </a:solidFill>
              </a:rPr>
              <a:t>POSTAVY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1" name="Zaoblený obdélník 30"/>
          <p:cNvSpPr/>
          <p:nvPr/>
        </p:nvSpPr>
        <p:spPr>
          <a:xfrm>
            <a:off x="2843808" y="4969260"/>
            <a:ext cx="1872208" cy="475964"/>
          </a:xfrm>
          <a:prstGeom prst="round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KLADNÉ POSTAVY</a:t>
            </a:r>
            <a:endParaRPr lang="cs-CZ" dirty="0"/>
          </a:p>
        </p:txBody>
      </p:sp>
      <p:cxnSp>
        <p:nvCxnSpPr>
          <p:cNvPr id="1025" name="Přímá spojnice 1024"/>
          <p:cNvCxnSpPr>
            <a:endCxn id="30" idx="0"/>
          </p:cNvCxnSpPr>
          <p:nvPr/>
        </p:nvCxnSpPr>
        <p:spPr>
          <a:xfrm flipH="1">
            <a:off x="1259632" y="4293096"/>
            <a:ext cx="576064" cy="648072"/>
          </a:xfrm>
          <a:prstGeom prst="line">
            <a:avLst/>
          </a:prstGeom>
          <a:ln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1" name="Přímá spojnice 1030"/>
          <p:cNvCxnSpPr>
            <a:endCxn id="31" idx="0"/>
          </p:cNvCxnSpPr>
          <p:nvPr/>
        </p:nvCxnSpPr>
        <p:spPr>
          <a:xfrm>
            <a:off x="3023828" y="4258308"/>
            <a:ext cx="756084" cy="710952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35" name="Ovál 1034"/>
          <p:cNvSpPr/>
          <p:nvPr/>
        </p:nvSpPr>
        <p:spPr>
          <a:xfrm>
            <a:off x="251520" y="5791734"/>
            <a:ext cx="4176464" cy="581497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4. HORÁČEK S PAŽOUTEM JSOU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036" name="Zaoblený obdélník 1035"/>
          <p:cNvSpPr/>
          <p:nvPr/>
        </p:nvSpPr>
        <p:spPr>
          <a:xfrm>
            <a:off x="4716016" y="6082483"/>
            <a:ext cx="1512168" cy="605941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KLADNÉ POSTAVY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37" name="Zaoblený obdélník 1036"/>
          <p:cNvSpPr/>
          <p:nvPr/>
        </p:nvSpPr>
        <p:spPr>
          <a:xfrm>
            <a:off x="7020272" y="5733256"/>
            <a:ext cx="1476164" cy="526530"/>
          </a:xfrm>
          <a:prstGeom prst="round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ZÁPORNÉ POSTAVY</a:t>
            </a:r>
            <a:endParaRPr lang="cs-CZ" dirty="0"/>
          </a:p>
        </p:txBody>
      </p:sp>
      <p:cxnSp>
        <p:nvCxnSpPr>
          <p:cNvPr id="1041" name="Přímá spojnice 1040"/>
          <p:cNvCxnSpPr>
            <a:stCxn id="1035" idx="6"/>
          </p:cNvCxnSpPr>
          <p:nvPr/>
        </p:nvCxnSpPr>
        <p:spPr>
          <a:xfrm>
            <a:off x="4427984" y="6082483"/>
            <a:ext cx="343450" cy="279006"/>
          </a:xfrm>
          <a:prstGeom prst="line">
            <a:avLst/>
          </a:prstGeom>
          <a:ln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7" name="Pravoúhlá spojnice 1046"/>
          <p:cNvCxnSpPr>
            <a:stCxn id="1035" idx="7"/>
            <a:endCxn id="1037" idx="1"/>
          </p:cNvCxnSpPr>
          <p:nvPr/>
        </p:nvCxnSpPr>
        <p:spPr>
          <a:xfrm rot="16200000" flipH="1">
            <a:off x="5358498" y="4334748"/>
            <a:ext cx="119629" cy="3203917"/>
          </a:xfrm>
          <a:prstGeom prst="bentConnector4">
            <a:avLst>
              <a:gd name="adj1" fmla="val -191091"/>
              <a:gd name="adj2" fmla="val 59545"/>
            </a:avLst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52" name="Zaoblený obdélník 1051"/>
          <p:cNvSpPr/>
          <p:nvPr/>
        </p:nvSpPr>
        <p:spPr>
          <a:xfrm>
            <a:off x="6012160" y="2348880"/>
            <a:ext cx="2394266" cy="2376264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56" name="Ovál 1055"/>
          <p:cNvSpPr/>
          <p:nvPr/>
        </p:nvSpPr>
        <p:spPr>
          <a:xfrm>
            <a:off x="5148064" y="4905164"/>
            <a:ext cx="3744416" cy="576064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5. NAKRESLI OBRÁZEK NEMOCNÉHO ZVÍŘETE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25" name="Picture 2" descr="C:\Users\Lenka\Pictures\2012-04-10\00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7720" y="2483425"/>
            <a:ext cx="2003145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767354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  <a:solidFill>
            <a:schemeClr val="accent1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pPr algn="ctr"/>
            <a:r>
              <a:rPr lang="cs-CZ" b="1" cap="none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effectLst/>
              </a:rPr>
              <a:t>Použité </a:t>
            </a:r>
            <a:r>
              <a:rPr lang="cs-CZ" b="1" cap="none" dirty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effectLst/>
              </a:rPr>
              <a:t> </a:t>
            </a:r>
            <a:r>
              <a:rPr lang="cs-CZ" b="1" cap="none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effectLst/>
              </a:rPr>
              <a:t>  zdroje</a:t>
            </a:r>
            <a:endParaRPr lang="cs-CZ" b="1" cap="none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MACOUREK, Miloš a Adolf BORN</a:t>
            </a:r>
            <a:r>
              <a:rPr lang="cs-CZ" i="1" dirty="0" smtClean="0"/>
              <a:t>. Mach a Šebestová .</a:t>
            </a:r>
            <a:r>
              <a:rPr lang="cs-CZ" dirty="0" smtClean="0"/>
              <a:t> </a:t>
            </a:r>
            <a:r>
              <a:rPr lang="cs-CZ" dirty="0"/>
              <a:t>Praha: </a:t>
            </a:r>
            <a:r>
              <a:rPr lang="cs-CZ" dirty="0" smtClean="0"/>
              <a:t>Albatros, 1989. 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3. vydání. 13-890-89, strana 89. </a:t>
            </a:r>
          </a:p>
          <a:p>
            <a:r>
              <a:rPr lang="cs-CZ" smtClean="0"/>
              <a:t>Vlastní práce.</a:t>
            </a:r>
            <a:endParaRPr lang="cs-CZ" dirty="0" smtClean="0"/>
          </a:p>
          <a:p>
            <a:pPr marL="0" indent="0">
              <a:buNone/>
            </a:pPr>
            <a:endParaRPr lang="cs-CZ" dirty="0" smtClean="0">
              <a:hlinkClick r:id="rId2"/>
            </a:endParaRPr>
          </a:p>
          <a:p>
            <a:endParaRPr lang="cs-CZ" dirty="0" smtClean="0">
              <a:hlinkClick r:id="rId2"/>
            </a:endParaRPr>
          </a:p>
          <a:p>
            <a:endParaRPr lang="cs-CZ" dirty="0" smtClean="0">
              <a:hlinkClick r:id="rId2"/>
            </a:endParaRPr>
          </a:p>
          <a:p>
            <a:endParaRPr lang="cs-CZ" dirty="0" smtClean="0">
              <a:hlinkClick r:id="rId2"/>
            </a:endParaRPr>
          </a:p>
          <a:p>
            <a:pPr indent="-342900"/>
            <a:endParaRPr lang="cs-CZ" dirty="0" smtClean="0">
              <a:hlinkClick r:id="rId2"/>
            </a:endParaRP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indent="-342900"/>
            <a:endParaRPr lang="cs-CZ" dirty="0" smtClean="0"/>
          </a:p>
          <a:p>
            <a:pPr indent="-342900"/>
            <a:endParaRPr lang="cs-CZ" dirty="0"/>
          </a:p>
          <a:p>
            <a:pPr indent="-342900"/>
            <a:endParaRPr lang="cs-CZ" dirty="0" smtClean="0"/>
          </a:p>
          <a:p>
            <a:pPr indent="-342900"/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9461411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613</TotalTime>
  <Words>385</Words>
  <Application>Microsoft Office PowerPoint</Application>
  <PresentationFormat>Předvádění na obrazovce (4:3)</PresentationFormat>
  <Paragraphs>75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 a metodický pokyn</vt:lpstr>
      <vt:lpstr>1. Odpověz na otázky</vt:lpstr>
      <vt:lpstr>2. Dotazník vyplň údaje o pohádce</vt:lpstr>
      <vt:lpstr>3. Samostatná práce – vybarvi správnou odpověď </vt:lpstr>
      <vt:lpstr>Samostatná práce – kontrola</vt:lpstr>
      <vt:lpstr>Použité   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Lenka</cp:lastModifiedBy>
  <cp:revision>75</cp:revision>
  <dcterms:created xsi:type="dcterms:W3CDTF">2011-08-21T15:31:45Z</dcterms:created>
  <dcterms:modified xsi:type="dcterms:W3CDTF">2012-04-29T19:34:35Z</dcterms:modified>
</cp:coreProperties>
</file>