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70" r:id="rId4"/>
    <p:sldId id="267" r:id="rId5"/>
    <p:sldId id="272" r:id="rId6"/>
    <p:sldId id="269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Mgr. Lenka Rasochová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VY_12_INOVACE_27_Čj_Rasochová_ podměty stejného rodu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Podměty stejného rodu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/>
            <a:t>Číslo </a:t>
          </a:r>
          <a:r>
            <a:rPr lang="cs-CZ" sz="1600" smtClean="0"/>
            <a:t>projektu:cz.1.07/1.4.00/21.2189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1701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LinFactNeighborX="270" custLinFactNeighborY="4661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Lenka Rasochová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VY_12_INOVACE_27_Čj_Rasochová_ podměty stejného rodu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185281"/>
          <a:ext cx="5342993" cy="19828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Podměty stejného rodu</a:t>
          </a:r>
          <a:endParaRPr lang="cs-CZ" sz="1600" kern="1200" dirty="0"/>
        </a:p>
      </dsp:txBody>
      <dsp:txXfrm>
        <a:off x="2289854" y="2185281"/>
        <a:ext cx="5342993" cy="857431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96347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/>
            <a:t>Číslo </a:t>
          </a:r>
          <a:r>
            <a:rPr lang="cs-CZ" sz="1600" kern="1200" smtClean="0"/>
            <a:t>projektu:cz.1.07/1.4.00/21.2189</a:t>
          </a:r>
          <a:endParaRPr lang="cs-CZ" sz="1600" kern="1200" dirty="0"/>
        </a:p>
      </dsp:txBody>
      <dsp:txXfrm>
        <a:off x="2289854" y="3096347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02CD3B8-8B97-4C13-ABBD-C0BF8712391E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3.xml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http/lucy.troja.mff.cuni.cz/~tichy/elektross/obrazky/magnet17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02048862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71522" y="5332566"/>
            <a:ext cx="24445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Datum tvorby: 11.4.2012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907504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Anotace a metodický pokyn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8. ročníku ZŠP.</a:t>
            </a:r>
          </a:p>
          <a:p>
            <a:r>
              <a:rPr lang="cs-CZ" dirty="0" smtClean="0"/>
              <a:t>Využitelný pro práci s interaktivní tabulí.</a:t>
            </a:r>
          </a:p>
          <a:p>
            <a:r>
              <a:rPr lang="cs-CZ" dirty="0" smtClean="0"/>
              <a:t>Žáci si procvičí pravopis shody přísudku s podmětem. Procvičí si podměty stejného rodu.</a:t>
            </a:r>
          </a:p>
          <a:p>
            <a:r>
              <a:rPr lang="cs-CZ" dirty="0" smtClean="0"/>
              <a:t>1. Doplňovačka – práce na IT. </a:t>
            </a:r>
            <a:endParaRPr lang="cs-CZ" dirty="0"/>
          </a:p>
          <a:p>
            <a:r>
              <a:rPr lang="cs-CZ" dirty="0" smtClean="0"/>
              <a:t>2. Samostatná práce - vytištěné pracovní listy.</a:t>
            </a:r>
          </a:p>
          <a:p>
            <a:r>
              <a:rPr lang="cs-CZ" dirty="0" smtClean="0"/>
              <a:t>Důraz je kladen na porozumění textu a zadání.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08720"/>
            <a:ext cx="1440160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085184"/>
            <a:ext cx="2183299" cy="13199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5761" y="814086"/>
            <a:ext cx="1510748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380" y="28529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8650" y="2646204"/>
            <a:ext cx="1474578" cy="1358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3" y="260647"/>
            <a:ext cx="842421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>
                <a:ln w="11430"/>
                <a:gradFill>
                  <a:gsLst>
                    <a:gs pos="0">
                      <a:srgbClr val="9C5252">
                        <a:tint val="70000"/>
                        <a:satMod val="245000"/>
                      </a:srgbClr>
                    </a:gs>
                    <a:gs pos="75000">
                      <a:srgbClr val="9C5252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9C5252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1.Doplň </a:t>
            </a:r>
            <a:r>
              <a:rPr lang="cs-CZ" sz="2400" b="1" dirty="0" smtClean="0">
                <a:ln w="11430"/>
                <a:solidFill>
                  <a:srgbClr val="00B0F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slova</a:t>
            </a:r>
            <a:r>
              <a:rPr lang="cs-CZ" sz="2400" b="1" dirty="0" smtClean="0">
                <a:ln w="11430"/>
                <a:gradFill>
                  <a:gsLst>
                    <a:gs pos="0">
                      <a:srgbClr val="9C5252">
                        <a:tint val="70000"/>
                        <a:satMod val="245000"/>
                      </a:srgbClr>
                    </a:gs>
                    <a:gs pos="75000">
                      <a:srgbClr val="9C5252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9C5252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do věty a napiš větu v </a:t>
            </a:r>
            <a:r>
              <a:rPr lang="cs-CZ" sz="2400" b="1" dirty="0" smtClean="0">
                <a:ln w="11430"/>
                <a:solidFill>
                  <a:srgbClr val="92D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množném čísle</a:t>
            </a:r>
            <a:r>
              <a:rPr lang="cs-CZ" sz="2400" b="1" dirty="0" smtClean="0">
                <a:ln w="11430"/>
                <a:gradFill>
                  <a:gsLst>
                    <a:gs pos="0">
                      <a:srgbClr val="9C5252">
                        <a:tint val="70000"/>
                        <a:satMod val="245000"/>
                      </a:srgbClr>
                    </a:gs>
                    <a:gs pos="75000">
                      <a:srgbClr val="9C5252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9C5252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2400" b="1" dirty="0">
              <a:ln w="11430"/>
              <a:gradFill>
                <a:gsLst>
                  <a:gs pos="0">
                    <a:srgbClr val="9C5252">
                      <a:tint val="70000"/>
                      <a:satMod val="245000"/>
                    </a:srgbClr>
                  </a:gs>
                  <a:gs pos="75000">
                    <a:srgbClr val="9C5252">
                      <a:tint val="90000"/>
                      <a:shade val="60000"/>
                      <a:satMod val="240000"/>
                    </a:srgbClr>
                  </a:gs>
                  <a:gs pos="100000">
                    <a:srgbClr val="9C5252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07180" y="1049806"/>
            <a:ext cx="504514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___________________</a:t>
            </a:r>
            <a:r>
              <a:rPr lang="cs-CZ" dirty="0" smtClean="0"/>
              <a:t>vyletělo  nad mraky.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………………………………………………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 moři plavala </a:t>
            </a:r>
            <a:r>
              <a:rPr lang="cs-CZ" dirty="0" smtClean="0">
                <a:solidFill>
                  <a:srgbClr val="00B0F0"/>
                </a:solidFill>
              </a:rPr>
              <a:t>_______________________.</a:t>
            </a:r>
            <a:endParaRPr lang="cs-CZ" dirty="0" smtClean="0">
              <a:solidFill>
                <a:srgbClr val="92D05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92D050"/>
                </a:solidFill>
              </a:rPr>
              <a:t>………………………………………………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rgbClr val="92D05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_________________</a:t>
            </a:r>
            <a:r>
              <a:rPr lang="cs-CZ" dirty="0" smtClean="0"/>
              <a:t> broukalo</a:t>
            </a:r>
            <a:r>
              <a:rPr lang="cs-CZ" dirty="0" smtClean="0">
                <a:solidFill>
                  <a:srgbClr val="92D050"/>
                </a:solidFill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92D050"/>
                </a:solidFill>
              </a:rPr>
              <a:t>…………………………………………........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rgbClr val="92D05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___________ </a:t>
            </a:r>
            <a:r>
              <a:rPr lang="cs-CZ" dirty="0" smtClean="0"/>
              <a:t>vylízalo misku mléka.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92D050"/>
                </a:solidFill>
              </a:rPr>
              <a:t>…………………………………………........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rgbClr val="92D05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_______________________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dirty="0" smtClean="0"/>
              <a:t>vyklopil  písek.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92D050"/>
                </a:solidFill>
              </a:rPr>
              <a:t>…………………………………………........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rgbClr val="92D05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___________ </a:t>
            </a:r>
            <a:r>
              <a:rPr lang="cs-CZ" dirty="0" smtClean="0"/>
              <a:t> </a:t>
            </a:r>
            <a:r>
              <a:rPr lang="cs-CZ" dirty="0" smtClean="0"/>
              <a:t>uhasil </a:t>
            </a:r>
            <a:r>
              <a:rPr lang="cs-CZ" dirty="0" smtClean="0"/>
              <a:t>požár a zachránil životy.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92D050"/>
                </a:solidFill>
              </a:rPr>
              <a:t>………………………………………………..</a:t>
            </a:r>
          </a:p>
          <a:p>
            <a:endParaRPr lang="cs-CZ" dirty="0">
              <a:solidFill>
                <a:srgbClr val="92D050"/>
              </a:solidFill>
            </a:endParaRPr>
          </a:p>
          <a:p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609329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letadlo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443711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chobotnice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227687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nákladní vůz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52320" y="227595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hasič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96452" y="4005065"/>
            <a:ext cx="1406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kotě</a:t>
            </a:r>
            <a:endParaRPr lang="cs-CZ" dirty="0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452" y="4681736"/>
            <a:ext cx="1529234" cy="1411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271281" y="6277962"/>
            <a:ext cx="1731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dítě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95936" y="646262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 action="ppaction://hlinksldjump"/>
              </a:rPr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077166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80920" cy="1368152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2. Vyhledej ve větách podměty,   podtrhni je a zařaď do tabulky 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204864"/>
            <a:ext cx="84969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Řidiči řídili auta. Stromy šuměly. Kuřata pobíhala po dvorku. Děti četly. Hadi syčeli. Dívky tančily. Štěňata kňučela hlady. Střechy odolávaly větru. Světla v domě zhasla. </a:t>
            </a:r>
            <a:r>
              <a:rPr lang="cs-CZ" sz="2400" dirty="0"/>
              <a:t>Železné stroje zrezivěly.</a:t>
            </a:r>
          </a:p>
          <a:p>
            <a:pPr algn="just"/>
            <a:endParaRPr lang="cs-CZ" sz="24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2832013"/>
              </p:ext>
            </p:extLst>
          </p:nvPr>
        </p:nvGraphicFramePr>
        <p:xfrm>
          <a:off x="323528" y="3861048"/>
          <a:ext cx="8640960" cy="25778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8470"/>
                <a:gridCol w="6762490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ŽENSKÝ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- Ž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- 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dirty="0" smtClean="0"/>
                        <a:t>STŘEDNÍ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79512" y="4149080"/>
            <a:ext cx="12458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ROD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99993" y="4115313"/>
            <a:ext cx="1941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PODMĚT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64288" y="6415213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91013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08720"/>
            <a:ext cx="1440160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085184"/>
            <a:ext cx="2183299" cy="13199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5761" y="814086"/>
            <a:ext cx="1510748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380" y="28529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8650" y="2646204"/>
            <a:ext cx="1474578" cy="1358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3" y="260647"/>
            <a:ext cx="842421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400" b="1" dirty="0" smtClean="0">
                <a:ln w="11430"/>
                <a:gradFill>
                  <a:gsLst>
                    <a:gs pos="0">
                      <a:srgbClr val="9C5252">
                        <a:tint val="70000"/>
                        <a:satMod val="245000"/>
                      </a:srgbClr>
                    </a:gs>
                    <a:gs pos="75000">
                      <a:srgbClr val="9C5252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9C5252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Máš to správně?</a:t>
            </a:r>
            <a:endParaRPr lang="cs-CZ" sz="2400" b="1" dirty="0">
              <a:ln w="11430"/>
              <a:gradFill>
                <a:gsLst>
                  <a:gs pos="0">
                    <a:srgbClr val="9C5252">
                      <a:tint val="70000"/>
                      <a:satMod val="245000"/>
                    </a:srgbClr>
                  </a:gs>
                  <a:gs pos="75000">
                    <a:srgbClr val="9C5252">
                      <a:tint val="90000"/>
                      <a:shade val="60000"/>
                      <a:satMod val="240000"/>
                    </a:srgbClr>
                  </a:gs>
                  <a:gs pos="100000">
                    <a:srgbClr val="9C5252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07180" y="1049806"/>
            <a:ext cx="504514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Letadlo </a:t>
            </a:r>
            <a:r>
              <a:rPr lang="cs-CZ" dirty="0" smtClean="0"/>
              <a:t>vyletěl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  nad mraky.    </a:t>
            </a:r>
            <a:r>
              <a:rPr lang="cs-CZ" dirty="0" smtClean="0">
                <a:solidFill>
                  <a:srgbClr val="FF0000"/>
                </a:solidFill>
              </a:rPr>
              <a:t>(to)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Letadl</a:t>
            </a:r>
            <a:r>
              <a:rPr lang="cs-CZ" dirty="0" smtClean="0">
                <a:solidFill>
                  <a:srgbClr val="92D050"/>
                </a:solidFill>
              </a:rPr>
              <a:t>a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vyletěl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nad mraky.     </a:t>
            </a:r>
            <a:r>
              <a:rPr lang="cs-CZ" dirty="0" smtClean="0">
                <a:solidFill>
                  <a:srgbClr val="FF0000"/>
                </a:solidFill>
              </a:rPr>
              <a:t>(ta)</a:t>
            </a:r>
            <a:endParaRPr lang="cs-CZ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 moři plaval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F0"/>
                </a:solidFill>
              </a:rPr>
              <a:t>chobotnice.       </a:t>
            </a:r>
            <a:r>
              <a:rPr lang="cs-CZ" dirty="0" smtClean="0">
                <a:solidFill>
                  <a:srgbClr val="FF0000"/>
                </a:solidFill>
              </a:rPr>
              <a:t>(ta)</a:t>
            </a:r>
            <a:endParaRPr lang="cs-CZ" dirty="0" smtClean="0">
              <a:solidFill>
                <a:srgbClr val="92D05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92D050"/>
                </a:solidFill>
              </a:rPr>
              <a:t>V moři plaval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rgbClr val="92D050"/>
                </a:solidFill>
              </a:rPr>
              <a:t> chobotnice.       </a:t>
            </a:r>
            <a:r>
              <a:rPr lang="cs-CZ" dirty="0" smtClean="0">
                <a:solidFill>
                  <a:srgbClr val="FF0000"/>
                </a:solidFill>
              </a:rPr>
              <a:t>(ty)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rgbClr val="92D05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Dítě </a:t>
            </a:r>
            <a:r>
              <a:rPr lang="cs-CZ" dirty="0" smtClean="0"/>
              <a:t>broukal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>
                <a:solidFill>
                  <a:srgbClr val="92D050"/>
                </a:solidFill>
              </a:rPr>
              <a:t>.		            </a:t>
            </a:r>
            <a:r>
              <a:rPr lang="cs-CZ" dirty="0" smtClean="0">
                <a:solidFill>
                  <a:srgbClr val="FF0000"/>
                </a:solidFill>
              </a:rPr>
              <a:t>(to)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92D050"/>
                </a:solidFill>
              </a:rPr>
              <a:t>Děti broukal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rgbClr val="92D050"/>
                </a:solidFill>
              </a:rPr>
              <a:t>.		            </a:t>
            </a:r>
            <a:r>
              <a:rPr lang="cs-CZ" dirty="0" smtClean="0">
                <a:solidFill>
                  <a:srgbClr val="FF0000"/>
                </a:solidFill>
              </a:rPr>
              <a:t>(ty)</a:t>
            </a:r>
            <a:endParaRPr lang="cs-CZ" dirty="0" smtClean="0">
              <a:solidFill>
                <a:srgbClr val="92D05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rgbClr val="92D05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rgbClr val="00B0F0"/>
                </a:solidFill>
              </a:rPr>
              <a:t>K</a:t>
            </a:r>
            <a:r>
              <a:rPr lang="cs-CZ" dirty="0" smtClean="0">
                <a:solidFill>
                  <a:srgbClr val="00B0F0"/>
                </a:solidFill>
              </a:rPr>
              <a:t>otě </a:t>
            </a:r>
            <a:r>
              <a:rPr lang="cs-CZ" dirty="0" smtClean="0"/>
              <a:t>vylízal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 misku mléka.       </a:t>
            </a:r>
            <a:r>
              <a:rPr lang="cs-CZ" dirty="0" smtClean="0">
                <a:solidFill>
                  <a:srgbClr val="FF0000"/>
                </a:solidFill>
              </a:rPr>
              <a:t>(to)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92D050"/>
                </a:solidFill>
              </a:rPr>
              <a:t>Koťata vylízal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92D050"/>
                </a:solidFill>
              </a:rPr>
              <a:t> misku mléka.    </a:t>
            </a:r>
            <a:r>
              <a:rPr lang="cs-CZ" dirty="0" smtClean="0">
                <a:solidFill>
                  <a:srgbClr val="FF0000"/>
                </a:solidFill>
              </a:rPr>
              <a:t>(ta)</a:t>
            </a:r>
            <a:endParaRPr lang="cs-CZ" dirty="0" smtClean="0">
              <a:solidFill>
                <a:srgbClr val="92D05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rgbClr val="92D05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Nákladní vůz </a:t>
            </a:r>
            <a:r>
              <a:rPr lang="cs-CZ" dirty="0" smtClean="0"/>
              <a:t>vyklopil  písek.    </a:t>
            </a:r>
            <a:r>
              <a:rPr lang="cs-CZ" dirty="0" smtClean="0">
                <a:solidFill>
                  <a:srgbClr val="FF0000"/>
                </a:solidFill>
              </a:rPr>
              <a:t>(ten)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92D050"/>
                </a:solidFill>
              </a:rPr>
              <a:t>Nákladní vozy vyklopil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rgbClr val="92D050"/>
                </a:solidFill>
              </a:rPr>
              <a:t> písek. </a:t>
            </a:r>
            <a:r>
              <a:rPr lang="cs-CZ" dirty="0" smtClean="0">
                <a:solidFill>
                  <a:srgbClr val="FF0000"/>
                </a:solidFill>
              </a:rPr>
              <a:t>(ty)</a:t>
            </a:r>
            <a:endParaRPr lang="cs-CZ" dirty="0" smtClean="0">
              <a:solidFill>
                <a:srgbClr val="92D05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rgbClr val="92D05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B0F0"/>
                </a:solidFill>
              </a:rPr>
              <a:t>Hasič </a:t>
            </a:r>
            <a:r>
              <a:rPr lang="cs-CZ" dirty="0" smtClean="0"/>
              <a:t> </a:t>
            </a:r>
            <a:r>
              <a:rPr lang="cs-CZ" dirty="0" smtClean="0"/>
              <a:t>uhasil </a:t>
            </a:r>
            <a:r>
              <a:rPr lang="cs-CZ" dirty="0" smtClean="0"/>
              <a:t>požár a zachránil životy.   </a:t>
            </a:r>
            <a:r>
              <a:rPr lang="cs-CZ" dirty="0" smtClean="0">
                <a:solidFill>
                  <a:srgbClr val="FF0000"/>
                </a:solidFill>
              </a:rPr>
              <a:t>(ten)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92D050"/>
                </a:solidFill>
              </a:rPr>
              <a:t>Hasiči </a:t>
            </a:r>
            <a:r>
              <a:rPr lang="cs-CZ" dirty="0" smtClean="0">
                <a:solidFill>
                  <a:srgbClr val="92D050"/>
                </a:solidFill>
              </a:rPr>
              <a:t>uhasil</a:t>
            </a:r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smtClean="0">
                <a:solidFill>
                  <a:srgbClr val="92D050"/>
                </a:solidFill>
              </a:rPr>
              <a:t>požár a zachránil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rgbClr val="92D050"/>
                </a:solidFill>
              </a:rPr>
              <a:t> životy.</a:t>
            </a:r>
            <a:r>
              <a:rPr lang="cs-CZ" dirty="0" smtClean="0">
                <a:solidFill>
                  <a:srgbClr val="FF0000"/>
                </a:solidFill>
              </a:rPr>
              <a:t> (ti)</a:t>
            </a:r>
            <a:endParaRPr lang="cs-CZ" dirty="0" smtClean="0">
              <a:solidFill>
                <a:srgbClr val="92D050"/>
              </a:solidFill>
            </a:endParaRPr>
          </a:p>
          <a:p>
            <a:endParaRPr lang="cs-CZ" dirty="0">
              <a:solidFill>
                <a:srgbClr val="92D050"/>
              </a:solidFill>
            </a:endParaRPr>
          </a:p>
          <a:p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609329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letadlo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443711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chobotnice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227687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nákladní vůz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52320" y="227595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hasič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96452" y="4005065"/>
            <a:ext cx="1406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kotě</a:t>
            </a:r>
            <a:endParaRPr lang="cs-CZ" dirty="0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452" y="4681736"/>
            <a:ext cx="1529234" cy="1411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271281" y="6277962"/>
            <a:ext cx="1731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dítě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779912" y="640511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89313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72008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Máš to správně? 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204864"/>
            <a:ext cx="84969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>
                <a:solidFill>
                  <a:srgbClr val="C00000"/>
                </a:solidFill>
              </a:rPr>
              <a:t>Řidiči</a:t>
            </a:r>
            <a:r>
              <a:rPr lang="cs-CZ" sz="2400" dirty="0" smtClean="0"/>
              <a:t> řídili auta. </a:t>
            </a:r>
            <a:r>
              <a:rPr lang="cs-CZ" sz="2400" u="sng" dirty="0" smtClean="0">
                <a:solidFill>
                  <a:srgbClr val="C00000"/>
                </a:solidFill>
              </a:rPr>
              <a:t>Stromy</a:t>
            </a:r>
            <a:r>
              <a:rPr lang="cs-CZ" sz="2400" dirty="0" smtClean="0"/>
              <a:t> šuměly. </a:t>
            </a:r>
            <a:r>
              <a:rPr lang="cs-CZ" sz="2400" u="sng" dirty="0" smtClean="0">
                <a:solidFill>
                  <a:srgbClr val="C00000"/>
                </a:solidFill>
              </a:rPr>
              <a:t>Kuřata</a:t>
            </a:r>
            <a:r>
              <a:rPr lang="cs-CZ" sz="2400" dirty="0" smtClean="0"/>
              <a:t> pobíhala po dvorku. </a:t>
            </a:r>
            <a:r>
              <a:rPr lang="cs-CZ" sz="2400" u="sng" dirty="0" smtClean="0">
                <a:solidFill>
                  <a:srgbClr val="C00000"/>
                </a:solidFill>
              </a:rPr>
              <a:t>Děti</a:t>
            </a:r>
            <a:r>
              <a:rPr lang="cs-CZ" sz="2400" dirty="0" smtClean="0"/>
              <a:t> četly. </a:t>
            </a:r>
            <a:r>
              <a:rPr lang="cs-CZ" sz="2400" u="sng" dirty="0" smtClean="0">
                <a:solidFill>
                  <a:srgbClr val="C00000"/>
                </a:solidFill>
              </a:rPr>
              <a:t>Hadi</a:t>
            </a:r>
            <a:r>
              <a:rPr lang="cs-CZ" sz="2400" dirty="0" smtClean="0"/>
              <a:t> syčeli. </a:t>
            </a:r>
            <a:r>
              <a:rPr lang="cs-CZ" sz="2400" u="sng" dirty="0" smtClean="0">
                <a:solidFill>
                  <a:srgbClr val="C00000"/>
                </a:solidFill>
              </a:rPr>
              <a:t>Dívky</a:t>
            </a:r>
            <a:r>
              <a:rPr lang="cs-CZ" sz="2400" dirty="0" smtClean="0"/>
              <a:t> tančily. </a:t>
            </a:r>
            <a:r>
              <a:rPr lang="cs-CZ" sz="2400" u="sng" dirty="0" smtClean="0">
                <a:solidFill>
                  <a:srgbClr val="C00000"/>
                </a:solidFill>
              </a:rPr>
              <a:t>Štěňata</a:t>
            </a:r>
            <a:r>
              <a:rPr lang="cs-CZ" sz="2400" dirty="0" smtClean="0"/>
              <a:t> kňučela hlady. </a:t>
            </a:r>
            <a:r>
              <a:rPr lang="cs-CZ" sz="2400" u="sng" dirty="0" smtClean="0">
                <a:solidFill>
                  <a:srgbClr val="C00000"/>
                </a:solidFill>
              </a:rPr>
              <a:t>Střechy</a:t>
            </a:r>
            <a:r>
              <a:rPr lang="cs-CZ" sz="2400" dirty="0" smtClean="0"/>
              <a:t> odolávaly větru. </a:t>
            </a:r>
            <a:r>
              <a:rPr lang="cs-CZ" sz="2400" u="sng" dirty="0" smtClean="0">
                <a:solidFill>
                  <a:srgbClr val="C00000"/>
                </a:solidFill>
              </a:rPr>
              <a:t>Světla</a:t>
            </a:r>
            <a:r>
              <a:rPr lang="cs-CZ" sz="2400" dirty="0" smtClean="0"/>
              <a:t> v domě zhasla. Železné </a:t>
            </a:r>
            <a:r>
              <a:rPr lang="cs-CZ" sz="2400" u="sng" dirty="0" smtClean="0">
                <a:solidFill>
                  <a:srgbClr val="C00000"/>
                </a:solidFill>
              </a:rPr>
              <a:t>stroje</a:t>
            </a:r>
            <a:r>
              <a:rPr lang="cs-CZ" sz="2400" dirty="0" smtClean="0"/>
              <a:t> zrezivěly.</a:t>
            </a:r>
            <a:endParaRPr lang="cs-CZ" sz="24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4277258"/>
              </p:ext>
            </p:extLst>
          </p:nvPr>
        </p:nvGraphicFramePr>
        <p:xfrm>
          <a:off x="323528" y="3861048"/>
          <a:ext cx="8640960" cy="25778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8470"/>
                <a:gridCol w="6762490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ŽENSKÝ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60000"/>
                              <a:lumOff val="40000"/>
                            </a:schemeClr>
                          </a:solidFill>
                        </a:rPr>
                        <a:t>Dívky, střechy</a:t>
                      </a:r>
                      <a:endParaRPr lang="cs-CZ" dirty="0">
                        <a:solidFill>
                          <a:schemeClr val="accent3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- Ž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60000"/>
                              <a:lumOff val="40000"/>
                            </a:schemeClr>
                          </a:solidFill>
                        </a:rPr>
                        <a:t>Řidiči, hadi</a:t>
                      </a:r>
                      <a:endParaRPr lang="cs-CZ" dirty="0">
                        <a:solidFill>
                          <a:schemeClr val="accent3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- 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60000"/>
                              <a:lumOff val="40000"/>
                            </a:schemeClr>
                          </a:solidFill>
                        </a:rPr>
                        <a:t>Stromy, stroje</a:t>
                      </a:r>
                      <a:endParaRPr lang="cs-CZ" dirty="0">
                        <a:solidFill>
                          <a:schemeClr val="accent3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r>
                        <a:rPr lang="cs-CZ" dirty="0" smtClean="0"/>
                        <a:t>STŘEDNÍ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>
                              <a:lumMod val="60000"/>
                              <a:lumOff val="40000"/>
                            </a:schemeClr>
                          </a:solidFill>
                        </a:rPr>
                        <a:t>Kuřata, štěňata, děti, světla</a:t>
                      </a:r>
                      <a:endParaRPr lang="cs-CZ" dirty="0">
                        <a:solidFill>
                          <a:schemeClr val="accent3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79512" y="4149080"/>
            <a:ext cx="12458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ROD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99993" y="4115313"/>
            <a:ext cx="1941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PODMĚT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281293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864096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Použité zdroje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342900"/>
            <a:r>
              <a:rPr lang="cs-CZ" dirty="0" smtClean="0">
                <a:hlinkClick r:id="rId2"/>
              </a:rPr>
              <a:t>www.office.microsoft.com</a:t>
            </a:r>
          </a:p>
          <a:p>
            <a:pPr indent="-342900"/>
            <a:r>
              <a:rPr lang="cs-CZ" smtClean="0">
                <a:hlinkClick r:id="rId2"/>
              </a:rPr>
              <a:t>Vlastní práce</a:t>
            </a:r>
          </a:p>
          <a:p>
            <a:pPr marL="0" indent="0">
              <a:buNone/>
            </a:pPr>
            <a:endParaRPr lang="cs-CZ" dirty="0">
              <a:hlinkClick r:id="rId2"/>
            </a:endParaRPr>
          </a:p>
          <a:p>
            <a:pPr marL="0" indent="0">
              <a:buNone/>
            </a:pPr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4614114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678</TotalTime>
  <Words>350</Words>
  <Application>Microsoft Office PowerPoint</Application>
  <PresentationFormat>Předvádění na obrazovce (4:3)</PresentationFormat>
  <Paragraphs>91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Anotace a metodický pokyn</vt:lpstr>
      <vt:lpstr>Prezentace aplikace PowerPoint</vt:lpstr>
      <vt:lpstr>2. Vyhledej ve větách podměty,   podtrhni je a zařaď do tabulky </vt:lpstr>
      <vt:lpstr>Prezentace aplikace PowerPoint</vt:lpstr>
      <vt:lpstr>Máš to správně?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76</cp:revision>
  <cp:lastPrinted>2012-04-11T16:06:22Z</cp:lastPrinted>
  <dcterms:created xsi:type="dcterms:W3CDTF">2011-08-21T15:31:45Z</dcterms:created>
  <dcterms:modified xsi:type="dcterms:W3CDTF">2012-05-10T15:43:26Z</dcterms:modified>
</cp:coreProperties>
</file>