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56" r:id="rId2"/>
    <p:sldId id="257" r:id="rId3"/>
    <p:sldId id="267" r:id="rId4"/>
    <p:sldId id="270" r:id="rId5"/>
    <p:sldId id="269" r:id="rId6"/>
    <p:sldId id="271" r:id="rId7"/>
    <p:sldId id="266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 custT="1"/>
      <dgm:spPr/>
      <dgm:t>
        <a:bodyPr/>
        <a:lstStyle/>
        <a:p>
          <a:pPr algn="l"/>
          <a:r>
            <a:rPr lang="cs-CZ" sz="1600" dirty="0"/>
            <a:t>Název školy: </a:t>
          </a:r>
          <a:r>
            <a:rPr lang="cs-CZ" sz="1600" dirty="0" smtClean="0"/>
            <a:t>Dětský domov, Základní škola praktická, Praktická škola a Školní jídelna, Dlažkovice 1, příspěvková organizace 411 15 Třebívlice</a:t>
          </a:r>
          <a:r>
            <a:rPr lang="cs-CZ" sz="1300" dirty="0" smtClean="0"/>
            <a:t>    </a:t>
          </a:r>
          <a:endParaRPr lang="cs-CZ" sz="1300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 custT="1"/>
      <dgm:spPr/>
      <dgm:t>
        <a:bodyPr/>
        <a:lstStyle/>
        <a:p>
          <a:pPr algn="l"/>
          <a:r>
            <a:rPr lang="cs-CZ" sz="1600" dirty="0"/>
            <a:t>Autor</a:t>
          </a:r>
          <a:r>
            <a:rPr lang="cs-CZ" sz="1600" dirty="0" smtClean="0"/>
            <a:t>: Mgr. Lenka Rasochová</a:t>
          </a:r>
          <a:endParaRPr lang="cs-CZ" sz="1600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 custT="1"/>
      <dgm:spPr/>
      <dgm:t>
        <a:bodyPr/>
        <a:lstStyle/>
        <a:p>
          <a:pPr algn="l"/>
          <a:r>
            <a:rPr lang="cs-CZ" sz="1600" dirty="0"/>
            <a:t>Název : </a:t>
          </a:r>
          <a:r>
            <a:rPr lang="cs-CZ" sz="1600" dirty="0" smtClean="0"/>
            <a:t>VY_12_INOVACE_28_Čj_Rasochová_ podstatná jména</a:t>
          </a:r>
          <a:endParaRPr lang="cs-CZ" sz="1600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 custT="1"/>
      <dgm:spPr/>
      <dgm:t>
        <a:bodyPr/>
        <a:lstStyle/>
        <a:p>
          <a:pPr algn="l"/>
          <a:r>
            <a:rPr lang="cs-CZ" sz="1600" dirty="0"/>
            <a:t>Téma</a:t>
          </a:r>
          <a:r>
            <a:rPr lang="cs-CZ" sz="1600" dirty="0" smtClean="0"/>
            <a:t>: </a:t>
          </a:r>
          <a:r>
            <a:rPr lang="cs-CZ" sz="1600" smtClean="0"/>
            <a:t>Podstatná jména</a:t>
          </a:r>
          <a:endParaRPr lang="cs-CZ" sz="1600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 custT="1"/>
      <dgm:spPr/>
      <dgm:t>
        <a:bodyPr/>
        <a:lstStyle/>
        <a:p>
          <a:pPr algn="l"/>
          <a:r>
            <a:rPr lang="cs-CZ" sz="1600"/>
            <a:t>Číslo </a:t>
          </a:r>
          <a:r>
            <a:rPr lang="cs-CZ" sz="1600" smtClean="0"/>
            <a:t>projektu:cz.1.07/1.4.00/21.2189</a:t>
          </a:r>
          <a:endParaRPr lang="cs-CZ" sz="1600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 custScaleY="126502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 custLinFactNeighborX="270" custLinFactNeighborY="4661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BB7C278B-88E7-4743-A53D-E74030657991}" type="presOf" srcId="{EBC41103-E2E5-4D48-9B4B-425520D3D098}" destId="{3BA01B75-849B-4716-8BCD-084A86FF328F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D1EEEFB-7F1C-402F-9056-6FD5E03E266F}" type="presOf" srcId="{C73C7642-F245-4585-8F88-243F9FAEF6CA}" destId="{9A9B6F4F-B6FF-4F2D-B640-A8473E58952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0B1A698F-F162-4F9F-9C06-B931E9CE7352}" type="presOf" srcId="{EBC41103-E2E5-4D48-9B4B-425520D3D098}" destId="{A27B6496-BF1B-4384-9217-9659064D5D6A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ABEF54-0834-4679-A88E-AFB815D98457}" type="presOf" srcId="{C73C7642-F245-4585-8F88-243F9FAEF6CA}" destId="{59F530CB-4999-43B3-A00D-6AB53886BD77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4E97B4F5-D3B3-4890-ADD0-0050EC329A81}" type="presParOf" srcId="{71045F8C-00FA-488E-A7BD-E2E6753D979D}" destId="{2DD79E57-A63E-47D4-A1AB-6DF333476AD4}" srcOrd="9" destOrd="0" presId="urn:microsoft.com/office/officeart/2005/8/layout/target3"/>
    <dgm:cxn modelId="{43CDD00E-1CBE-4012-9798-185CB22808E6}" type="presParOf" srcId="{71045F8C-00FA-488E-A7BD-E2E6753D979D}" destId="{648967D3-ED80-4214-8D87-4E7012561E4A}" srcOrd="10" destOrd="0" presId="urn:microsoft.com/office/officeart/2005/8/layout/target3"/>
    <dgm:cxn modelId="{A7FEB41C-C84B-4731-B797-B9A9D3A246DC}" type="presParOf" srcId="{71045F8C-00FA-488E-A7BD-E2E6753D979D}" destId="{9A9B6F4F-B6FF-4F2D-B640-A8473E589523}" srcOrd="11" destOrd="0" presId="urn:microsoft.com/office/officeart/2005/8/layout/target3"/>
    <dgm:cxn modelId="{938FB67C-BB22-4CDA-8BD2-545B266ADCD0}" type="presParOf" srcId="{71045F8C-00FA-488E-A7BD-E2E6753D979D}" destId="{13BD0FAF-9F2C-4708-9E63-A8E8E5252943}" srcOrd="12" destOrd="0" presId="urn:microsoft.com/office/officeart/2005/8/layout/target3"/>
    <dgm:cxn modelId="{D3A98C09-1C7E-441D-9929-D9F44DFA6759}" type="presParOf" srcId="{71045F8C-00FA-488E-A7BD-E2E6753D979D}" destId="{6821E7C9-5E4B-45FA-8F82-01E6F26FAA25}" srcOrd="13" destOrd="0" presId="urn:microsoft.com/office/officeart/2005/8/layout/target3"/>
    <dgm:cxn modelId="{09618894-7317-46C5-8D88-18AE7580833F}" type="presParOf" srcId="{71045F8C-00FA-488E-A7BD-E2E6753D979D}" destId="{3BA01B75-849B-4716-8BCD-084A86FF328F}" srcOrd="14" destOrd="0" presId="urn:microsoft.com/office/officeart/2005/8/layout/target3"/>
    <dgm:cxn modelId="{00A003CF-4BAE-4A7E-B527-319406F52F72}" type="presParOf" srcId="{71045F8C-00FA-488E-A7BD-E2E6753D979D}" destId="{4D19AB04-24FA-40C2-B203-52AE3D15E171}" srcOrd="15" destOrd="0" presId="urn:microsoft.com/office/officeart/2005/8/layout/target3"/>
    <dgm:cxn modelId="{B9F96ACF-85A4-4F67-9A67-06B353F09EDA}" type="presParOf" srcId="{71045F8C-00FA-488E-A7BD-E2E6753D979D}" destId="{832BF48F-0145-4429-9E02-8FCA946CCE9E}" srcOrd="16" destOrd="0" presId="urn:microsoft.com/office/officeart/2005/8/layout/target3"/>
    <dgm:cxn modelId="{7677268B-9AEF-40D1-B5A6-0B94534D22AF}" type="presParOf" srcId="{71045F8C-00FA-488E-A7BD-E2E6753D979D}" destId="{E7297F21-D4FD-4A41-AE58-814D01A6B5E7}" srcOrd="17" destOrd="0" presId="urn:microsoft.com/office/officeart/2005/8/layout/target3"/>
    <dgm:cxn modelId="{C6075B10-3EE2-4CF3-99D8-F3BC65E2B5F7}" type="presParOf" srcId="{71045F8C-00FA-488E-A7BD-E2E6753D979D}" destId="{59F530CB-4999-43B3-A00D-6AB53886BD77}" srcOrd="18" destOrd="0" presId="urn:microsoft.com/office/officeart/2005/8/layout/target3"/>
    <dgm:cxn modelId="{A3CA29E0-E363-4275-A77B-8C9A32D8855C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131180"/>
          <a:ext cx="4579708" cy="457970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289854" y="131180"/>
          <a:ext cx="5342993" cy="457970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/>
            <a:t>Název školy: </a:t>
          </a:r>
          <a:r>
            <a:rPr lang="cs-CZ" sz="1600" kern="1200" dirty="0" smtClean="0"/>
            <a:t>Dětský domov, Základní škola praktická, Praktická škola a Školní jídelna, Dlažkovice 1, příspěvková organizace 411 15 Třebívlice</a:t>
          </a:r>
          <a:r>
            <a:rPr lang="cs-CZ" sz="1300" kern="1200" dirty="0" smtClean="0"/>
            <a:t>    </a:t>
          </a:r>
          <a:endParaRPr lang="cs-CZ" sz="1300" kern="1200" dirty="0"/>
        </a:p>
      </dsp:txBody>
      <dsp:txXfrm>
        <a:off x="2289854" y="131180"/>
        <a:ext cx="5342993" cy="732753"/>
      </dsp:txXfrm>
    </dsp:sp>
    <dsp:sp modelId="{851BB866-B6AE-4566-893F-4C635BA974FC}">
      <dsp:nvSpPr>
        <dsp:cNvPr id="0" name=""/>
        <dsp:cNvSpPr/>
      </dsp:nvSpPr>
      <dsp:spPr>
        <a:xfrm>
          <a:off x="480869" y="863933"/>
          <a:ext cx="3617969" cy="361796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289854" y="863933"/>
          <a:ext cx="5342993" cy="361796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/>
            <a:t>Autor</a:t>
          </a:r>
          <a:r>
            <a:rPr lang="cs-CZ" sz="1600" kern="1200" dirty="0" smtClean="0"/>
            <a:t>: Mgr. Lenka Rasochová</a:t>
          </a:r>
          <a:endParaRPr lang="cs-CZ" sz="1600" kern="1200" dirty="0"/>
        </a:p>
      </dsp:txBody>
      <dsp:txXfrm>
        <a:off x="2289854" y="863933"/>
        <a:ext cx="5342993" cy="732753"/>
      </dsp:txXfrm>
    </dsp:sp>
    <dsp:sp modelId="{902074E1-B931-4618-97F1-FADBE82E9C3C}">
      <dsp:nvSpPr>
        <dsp:cNvPr id="0" name=""/>
        <dsp:cNvSpPr/>
      </dsp:nvSpPr>
      <dsp:spPr>
        <a:xfrm>
          <a:off x="961738" y="1596686"/>
          <a:ext cx="2656231" cy="265623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289854" y="1596686"/>
          <a:ext cx="5342993" cy="265623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/>
            <a:t>Název : </a:t>
          </a:r>
          <a:r>
            <a:rPr lang="cs-CZ" sz="1600" kern="1200" dirty="0" smtClean="0"/>
            <a:t>VY_12_INOVACE_28_Čj_Rasochová_ podstatná jména</a:t>
          </a:r>
          <a:endParaRPr lang="cs-CZ" sz="1600" kern="1200" dirty="0"/>
        </a:p>
      </dsp:txBody>
      <dsp:txXfrm>
        <a:off x="2289854" y="1596686"/>
        <a:ext cx="5342993" cy="732753"/>
      </dsp:txXfrm>
    </dsp:sp>
    <dsp:sp modelId="{648967D3-ED80-4214-8D87-4E7012561E4A}">
      <dsp:nvSpPr>
        <dsp:cNvPr id="0" name=""/>
        <dsp:cNvSpPr/>
      </dsp:nvSpPr>
      <dsp:spPr>
        <a:xfrm>
          <a:off x="1442608" y="2329440"/>
          <a:ext cx="1694492" cy="169449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289854" y="2104903"/>
          <a:ext cx="5342993" cy="214356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/>
            <a:t>Téma</a:t>
          </a:r>
          <a:r>
            <a:rPr lang="cs-CZ" sz="1600" kern="1200" dirty="0" smtClean="0"/>
            <a:t>: </a:t>
          </a:r>
          <a:r>
            <a:rPr lang="cs-CZ" sz="1600" kern="1200" smtClean="0"/>
            <a:t>Podstatná jména</a:t>
          </a:r>
          <a:endParaRPr lang="cs-CZ" sz="1600" kern="1200" dirty="0"/>
        </a:p>
      </dsp:txBody>
      <dsp:txXfrm>
        <a:off x="2289854" y="2104903"/>
        <a:ext cx="5342993" cy="926947"/>
      </dsp:txXfrm>
    </dsp:sp>
    <dsp:sp modelId="{6821E7C9-5E4B-45FA-8F82-01E6F26FAA25}">
      <dsp:nvSpPr>
        <dsp:cNvPr id="0" name=""/>
        <dsp:cNvSpPr/>
      </dsp:nvSpPr>
      <dsp:spPr>
        <a:xfrm>
          <a:off x="1923477" y="3062193"/>
          <a:ext cx="732753" cy="7327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289854" y="3096347"/>
          <a:ext cx="5342993" cy="7327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/>
            <a:t>Číslo </a:t>
          </a:r>
          <a:r>
            <a:rPr lang="cs-CZ" sz="1600" kern="1200" smtClean="0"/>
            <a:t>projektu:cz.1.07/1.4.00/21.2189</a:t>
          </a:r>
          <a:endParaRPr lang="cs-CZ" sz="1600" kern="1200" dirty="0"/>
        </a:p>
      </dsp:txBody>
      <dsp:txXfrm>
        <a:off x="2289854" y="3096347"/>
        <a:ext cx="5342993" cy="7327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Group 94"/>
          <p:cNvGrpSpPr/>
          <p:nvPr/>
        </p:nvGrpSpPr>
        <p:grpSpPr>
          <a:xfrm>
            <a:off x="0" y="-30477"/>
            <a:ext cx="9067800" cy="6889273"/>
            <a:chOff x="0" y="-30477"/>
            <a:chExt cx="9067800" cy="6889273"/>
          </a:xfrm>
        </p:grpSpPr>
        <p:cxnSp>
          <p:nvCxnSpPr>
            <p:cNvPr id="110" name="Straight Connector 109"/>
            <p:cNvCxnSpPr/>
            <p:nvPr/>
          </p:nvCxnSpPr>
          <p:spPr>
            <a:xfrm rot="16200000" flipH="1">
              <a:off x="-1447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rot="16200000" flipH="1">
              <a:off x="-1638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 rot="5400000">
              <a:off x="-1485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 rot="5400000">
              <a:off x="-32385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 rot="16200000" flipH="1">
              <a:off x="-33147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 rot="16200000" flipH="1">
              <a:off x="-1371600" y="2971800"/>
              <a:ext cx="6858000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 rot="16200000" flipH="1">
              <a:off x="-2819400" y="3200400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 rot="5400000">
              <a:off x="-2705099" y="3238500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/>
            <p:cNvCxnSpPr/>
            <p:nvPr/>
          </p:nvCxnSpPr>
          <p:spPr>
            <a:xfrm rot="16200000" flipH="1">
              <a:off x="-21336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 rot="16200000" flipH="1">
              <a:off x="-31242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 rot="16200000" flipH="1">
              <a:off x="-1828799" y="3352799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 rot="16200000" flipH="1">
              <a:off x="-28194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 rot="16200000" flipH="1">
              <a:off x="-2438400" y="3124200"/>
              <a:ext cx="6858000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 rot="5400000">
              <a:off x="-173164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5400000">
              <a:off x="-1142048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rot="5400000">
              <a:off x="-9144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 rot="5400000">
              <a:off x="-185547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 rot="16200000" flipH="1">
              <a:off x="-26431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/>
            <p:nvPr/>
          </p:nvCxnSpPr>
          <p:spPr>
            <a:xfrm rot="16200000" flipH="1">
              <a:off x="-1954530" y="3326130"/>
              <a:ext cx="6858000" cy="20574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 rot="16200000" flipH="1">
              <a:off x="-2362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/>
            <p:cNvCxnSpPr/>
            <p:nvPr/>
          </p:nvCxnSpPr>
          <p:spPr>
            <a:xfrm rot="16200000" flipH="1">
              <a:off x="-21336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/>
            <p:cNvCxnSpPr/>
            <p:nvPr/>
          </p:nvCxnSpPr>
          <p:spPr>
            <a:xfrm rot="16200000" flipH="1">
              <a:off x="1066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/>
            <p:nvPr/>
          </p:nvCxnSpPr>
          <p:spPr>
            <a:xfrm rot="16200000" flipH="1">
              <a:off x="876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/>
            <p:nvPr/>
          </p:nvCxnSpPr>
          <p:spPr>
            <a:xfrm rot="5400000">
              <a:off x="1028700" y="3238500"/>
              <a:ext cx="6858000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/>
            <p:cNvCxnSpPr/>
            <p:nvPr/>
          </p:nvCxnSpPr>
          <p:spPr>
            <a:xfrm rot="5400000">
              <a:off x="-7239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/>
            <p:cNvCxnSpPr/>
            <p:nvPr/>
          </p:nvCxnSpPr>
          <p:spPr>
            <a:xfrm rot="16200000" flipH="1">
              <a:off x="-8001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/>
            <p:cNvCxnSpPr/>
            <p:nvPr/>
          </p:nvCxnSpPr>
          <p:spPr>
            <a:xfrm rot="5400000">
              <a:off x="-152400" y="3429000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/>
            <p:cNvCxnSpPr/>
            <p:nvPr/>
          </p:nvCxnSpPr>
          <p:spPr>
            <a:xfrm rot="16200000" flipH="1">
              <a:off x="-304800" y="3200400"/>
              <a:ext cx="6858000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/>
            <p:cNvCxnSpPr/>
            <p:nvPr/>
          </p:nvCxnSpPr>
          <p:spPr>
            <a:xfrm rot="5400000">
              <a:off x="-190499" y="3238500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/>
            <p:cNvCxnSpPr/>
            <p:nvPr/>
          </p:nvCxnSpPr>
          <p:spPr>
            <a:xfrm rot="16200000" flipH="1">
              <a:off x="3810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/>
            <p:cNvCxnSpPr/>
            <p:nvPr/>
          </p:nvCxnSpPr>
          <p:spPr>
            <a:xfrm rot="16200000" flipH="1">
              <a:off x="-6096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 rot="16200000" flipH="1">
              <a:off x="685801" y="3352799"/>
              <a:ext cx="6858000" cy="152401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 rot="16200000" flipH="1">
              <a:off x="-304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/>
            <p:cNvCxnSpPr/>
            <p:nvPr/>
          </p:nvCxnSpPr>
          <p:spPr>
            <a:xfrm rot="5400000">
              <a:off x="-10287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 rot="5400000">
              <a:off x="78295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/>
            <p:cNvCxnSpPr/>
            <p:nvPr/>
          </p:nvCxnSpPr>
          <p:spPr>
            <a:xfrm rot="5400000">
              <a:off x="1372552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/>
            <p:cNvCxnSpPr/>
            <p:nvPr/>
          </p:nvCxnSpPr>
          <p:spPr>
            <a:xfrm rot="5400000">
              <a:off x="1600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/>
            <p:cNvCxnSpPr/>
            <p:nvPr/>
          </p:nvCxnSpPr>
          <p:spPr>
            <a:xfrm rot="5400000">
              <a:off x="65913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/>
            <p:cNvCxnSpPr/>
            <p:nvPr/>
          </p:nvCxnSpPr>
          <p:spPr>
            <a:xfrm rot="16200000" flipH="1">
              <a:off x="-1285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 rot="16200000" flipH="1">
              <a:off x="560070" y="3326130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 rot="16200000" flipH="1">
              <a:off x="1524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 rot="16200000" flipH="1">
              <a:off x="3810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 rot="16200000" flipH="1">
              <a:off x="2743200" y="3352801"/>
              <a:ext cx="6858000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 rot="16200000" flipH="1">
              <a:off x="2095501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>
            <a:xfrm rot="5400000">
              <a:off x="2705100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/>
            <p:cNvCxnSpPr/>
            <p:nvPr/>
          </p:nvCxnSpPr>
          <p:spPr>
            <a:xfrm rot="5400000">
              <a:off x="1828801" y="3276600"/>
              <a:ext cx="6857999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/>
            <p:cNvCxnSpPr/>
            <p:nvPr/>
          </p:nvCxnSpPr>
          <p:spPr>
            <a:xfrm rot="16200000" flipH="1">
              <a:off x="1066800" y="3200402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/>
            <p:cNvCxnSpPr/>
            <p:nvPr/>
          </p:nvCxnSpPr>
          <p:spPr>
            <a:xfrm rot="16200000" flipH="1">
              <a:off x="2362201" y="3352800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/>
            <p:cNvCxnSpPr/>
            <p:nvPr/>
          </p:nvCxnSpPr>
          <p:spPr>
            <a:xfrm rot="5400000">
              <a:off x="2646045" y="2722246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/>
            <p:nvPr/>
          </p:nvCxnSpPr>
          <p:spPr>
            <a:xfrm rot="5400000">
              <a:off x="3048952" y="3277553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/>
            <p:cNvCxnSpPr/>
            <p:nvPr/>
          </p:nvCxnSpPr>
          <p:spPr>
            <a:xfrm rot="5400000">
              <a:off x="2895600" y="3276601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 rot="5400000">
              <a:off x="2388870" y="3227071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/>
            <p:cNvCxnSpPr/>
            <p:nvPr/>
          </p:nvCxnSpPr>
          <p:spPr>
            <a:xfrm rot="16200000" flipH="1">
              <a:off x="22364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/>
            <p:cNvCxnSpPr/>
            <p:nvPr/>
          </p:nvCxnSpPr>
          <p:spPr>
            <a:xfrm rot="16200000" flipH="1">
              <a:off x="17526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/>
            <p:cNvCxnSpPr/>
            <p:nvPr/>
          </p:nvCxnSpPr>
          <p:spPr>
            <a:xfrm rot="16200000" flipH="1">
              <a:off x="19812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/>
            <p:cNvCxnSpPr/>
            <p:nvPr/>
          </p:nvCxnSpPr>
          <p:spPr>
            <a:xfrm rot="5400000">
              <a:off x="3467100" y="3314701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/>
            <p:cNvCxnSpPr/>
            <p:nvPr/>
          </p:nvCxnSpPr>
          <p:spPr>
            <a:xfrm rot="16200000" flipH="1">
              <a:off x="3467099" y="3314701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/>
            <p:cNvCxnSpPr/>
            <p:nvPr/>
          </p:nvCxnSpPr>
          <p:spPr>
            <a:xfrm rot="5400000">
              <a:off x="4038600" y="3429001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 rot="16200000" flipH="1">
              <a:off x="3886200" y="3200401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/>
            <p:cNvCxnSpPr/>
            <p:nvPr/>
          </p:nvCxnSpPr>
          <p:spPr>
            <a:xfrm rot="5400000">
              <a:off x="4000501" y="3238501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/>
            <p:cNvCxnSpPr/>
            <p:nvPr/>
          </p:nvCxnSpPr>
          <p:spPr>
            <a:xfrm rot="16200000" flipH="1">
              <a:off x="4572000" y="3200401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/>
            <p:cNvCxnSpPr/>
            <p:nvPr/>
          </p:nvCxnSpPr>
          <p:spPr>
            <a:xfrm rot="16200000" flipH="1">
              <a:off x="3733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/>
            <p:cNvCxnSpPr/>
            <p:nvPr/>
          </p:nvCxnSpPr>
          <p:spPr>
            <a:xfrm rot="5400000">
              <a:off x="36195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/>
            <p:cNvCxnSpPr/>
            <p:nvPr/>
          </p:nvCxnSpPr>
          <p:spPr>
            <a:xfrm rot="16200000" flipH="1">
              <a:off x="4214813" y="3252788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/>
            <p:cNvCxnSpPr/>
            <p:nvPr/>
          </p:nvCxnSpPr>
          <p:spPr>
            <a:xfrm rot="16200000" flipH="1">
              <a:off x="47510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/>
            <p:cNvCxnSpPr/>
            <p:nvPr/>
          </p:nvCxnSpPr>
          <p:spPr>
            <a:xfrm rot="16200000" flipH="1">
              <a:off x="43434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/>
            <p:cNvCxnSpPr/>
            <p:nvPr/>
          </p:nvCxnSpPr>
          <p:spPr>
            <a:xfrm rot="16200000" flipH="1">
              <a:off x="4572000" y="3352801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/>
            <p:nvPr/>
          </p:nvCxnSpPr>
          <p:spPr>
            <a:xfrm rot="16200000" flipH="1">
              <a:off x="5257800" y="3352802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/>
            <p:cNvCxnSpPr/>
            <p:nvPr/>
          </p:nvCxnSpPr>
          <p:spPr>
            <a:xfrm rot="16200000" flipH="1">
              <a:off x="5067300" y="3238502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/>
            <p:cNvCxnSpPr/>
            <p:nvPr/>
          </p:nvCxnSpPr>
          <p:spPr>
            <a:xfrm rot="5400000">
              <a:off x="5219700" y="3238502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/>
            <p:cNvCxnSpPr/>
            <p:nvPr/>
          </p:nvCxnSpPr>
          <p:spPr>
            <a:xfrm rot="16200000" flipH="1">
              <a:off x="4876801" y="3352801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/>
            <p:cNvCxnSpPr/>
            <p:nvPr/>
          </p:nvCxnSpPr>
          <p:spPr>
            <a:xfrm rot="5400000">
              <a:off x="5527994" y="3318196"/>
              <a:ext cx="6888479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/>
            <p:cNvCxnSpPr/>
            <p:nvPr/>
          </p:nvCxnSpPr>
          <p:spPr>
            <a:xfrm rot="5400000">
              <a:off x="4850130" y="3227072"/>
              <a:ext cx="6858000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/>
            <p:cNvCxnSpPr/>
            <p:nvPr/>
          </p:nvCxnSpPr>
          <p:spPr>
            <a:xfrm rot="16200000" flipH="1">
              <a:off x="4751070" y="3326132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/>
            <p:cNvCxnSpPr/>
            <p:nvPr/>
          </p:nvCxnSpPr>
          <p:spPr>
            <a:xfrm rot="5400000">
              <a:off x="5562599" y="3429001"/>
              <a:ext cx="685800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/>
            <p:cNvCxnSpPr/>
            <p:nvPr/>
          </p:nvCxnSpPr>
          <p:spPr>
            <a:xfrm rot="5400000">
              <a:off x="2552700" y="3390900"/>
              <a:ext cx="6858000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/>
            <p:cNvCxnSpPr/>
            <p:nvPr/>
          </p:nvCxnSpPr>
          <p:spPr>
            <a:xfrm rot="16200000" flipH="1">
              <a:off x="3048000" y="3352800"/>
              <a:ext cx="6858000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Straight Connector 291"/>
            <p:cNvCxnSpPr/>
            <p:nvPr/>
          </p:nvCxnSpPr>
          <p:spPr>
            <a:xfrm rot="16200000" flipH="1">
              <a:off x="3238500" y="3238500"/>
              <a:ext cx="6858000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Connector 293"/>
            <p:cNvCxnSpPr/>
            <p:nvPr/>
          </p:nvCxnSpPr>
          <p:spPr>
            <a:xfrm rot="5400000">
              <a:off x="2133600" y="3276600"/>
              <a:ext cx="6858000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Straight Connector 297"/>
            <p:cNvCxnSpPr/>
            <p:nvPr/>
          </p:nvCxnSpPr>
          <p:spPr>
            <a:xfrm rot="16200000" flipH="1">
              <a:off x="3148013" y="3252789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/>
            <p:cNvCxnSpPr/>
            <p:nvPr/>
          </p:nvCxnSpPr>
          <p:spPr>
            <a:xfrm rot="5400000">
              <a:off x="3771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/>
            <p:cNvCxnSpPr/>
            <p:nvPr/>
          </p:nvCxnSpPr>
          <p:spPr>
            <a:xfrm rot="5400000">
              <a:off x="4229100" y="2933700"/>
              <a:ext cx="6858000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/>
            <p:cNvCxnSpPr/>
            <p:nvPr/>
          </p:nvCxnSpPr>
          <p:spPr>
            <a:xfrm rot="16200000" flipH="1">
              <a:off x="1371600" y="3200403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24.4.2012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113" name="Rectangle 112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grpSp>
        <p:nvGrpSpPr>
          <p:cNvPr id="94" name="Group 93"/>
          <p:cNvGrpSpPr/>
          <p:nvPr/>
        </p:nvGrpSpPr>
        <p:grpSpPr>
          <a:xfrm>
            <a:off x="0" y="2057400"/>
            <a:ext cx="4801394" cy="2820988"/>
            <a:chOff x="0" y="2057400"/>
            <a:chExt cx="4801394" cy="2820988"/>
          </a:xfrm>
        </p:grpSpPr>
        <p:cxnSp>
          <p:nvCxnSpPr>
            <p:cNvPr id="117" name="Straight Connector 116"/>
            <p:cNvCxnSpPr/>
            <p:nvPr/>
          </p:nvCxnSpPr>
          <p:spPr>
            <a:xfrm>
              <a:off x="0" y="20574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0" y="48768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>
            <a:xfrm rot="5400000">
              <a:off x="3391694" y="3467100"/>
              <a:ext cx="2818606" cy="794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19600" cy="1600327"/>
          </a:xfrm>
        </p:spPr>
        <p:txBody>
          <a:bodyPr anchor="b">
            <a:normAutofit/>
          </a:bodyPr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24.4.2012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92"/>
          <p:cNvGrpSpPr/>
          <p:nvPr/>
        </p:nvGrpSpPr>
        <p:grpSpPr>
          <a:xfrm>
            <a:off x="1" y="-30478"/>
            <a:ext cx="9067799" cy="4846320"/>
            <a:chOff x="1" y="-30477"/>
            <a:chExt cx="9067799" cy="4526277"/>
          </a:xfrm>
        </p:grpSpPr>
        <p:cxnSp>
          <p:nvCxnSpPr>
            <p:cNvPr id="8" name="Straight Connector 7"/>
            <p:cNvCxnSpPr/>
            <p:nvPr/>
          </p:nvCxnSpPr>
          <p:spPr>
            <a:xfrm rot="16200000" flipH="1">
              <a:off x="-2716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6200000" flipH="1">
              <a:off x="-4621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rot="5400000">
              <a:off x="-3097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5400000">
              <a:off x="-206236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H="1">
              <a:off x="-213856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16200000" flipH="1">
              <a:off x="-195465" y="1785212"/>
              <a:ext cx="450573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6200000" flipH="1">
              <a:off x="-164326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5400000">
              <a:off x="-1528964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H="1">
              <a:off x="-95746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6200000" flipH="1">
              <a:off x="-194806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6200000" flipH="1">
              <a:off x="-652664" y="2166211"/>
              <a:ext cx="4505731" cy="152401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rot="16200000" flipH="1">
              <a:off x="-16432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H="1">
              <a:off x="-1790700" y="2019300"/>
              <a:ext cx="4495800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>
              <a:off x="-55551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5400000">
              <a:off x="340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5400000">
              <a:off x="26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5400000">
              <a:off x="-67933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16200000" flipH="1">
              <a:off x="-1467052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16200000" flipH="1">
              <a:off x="-77839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16200000" flipH="1">
              <a:off x="-11860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16200000" flipH="1">
              <a:off x="-9574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16200000" flipH="1">
              <a:off x="22429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16200000" flipH="1">
              <a:off x="20524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rot="5400000">
              <a:off x="2204835" y="2051912"/>
              <a:ext cx="450573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5400000">
              <a:off x="452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rot="16200000" flipH="1">
              <a:off x="37603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rot="5400000">
              <a:off x="1023735" y="2242139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rot="16200000" flipH="1">
              <a:off x="871335" y="2013812"/>
              <a:ext cx="450573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rot="5400000">
              <a:off x="985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rot="16200000" flipH="1">
              <a:off x="155713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16200000" flipH="1">
              <a:off x="5665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6200000" flipH="1">
              <a:off x="1861936" y="2166211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16200000" flipH="1">
              <a:off x="8713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5400000">
              <a:off x="1474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5400000">
              <a:off x="195909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5400000">
              <a:off x="25486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rot="5400000">
              <a:off x="27763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5400000">
              <a:off x="183526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16200000" flipH="1">
              <a:off x="1047548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16200000" flipH="1">
              <a:off x="1736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16200000" flipH="1">
              <a:off x="1328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16200000" flipH="1">
              <a:off x="1557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16200000" flipH="1">
              <a:off x="39193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16200000" flipH="1">
              <a:off x="3271636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rot="5400000">
              <a:off x="38812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rot="5400000">
              <a:off x="3004936" y="2090012"/>
              <a:ext cx="4505730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rot="16200000" flipH="1">
              <a:off x="22429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16200000" flipH="1">
              <a:off x="35383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rot="5400000">
              <a:off x="382218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rot="5400000">
              <a:off x="4225087" y="2090965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rot="5400000">
              <a:off x="407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5400000">
              <a:off x="356500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rot="16200000" flipH="1">
              <a:off x="34126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6200000" flipH="1">
              <a:off x="29287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16200000" flipH="1">
              <a:off x="3081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5400000">
              <a:off x="4643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16200000" flipH="1">
              <a:off x="4643234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5400000">
              <a:off x="5214735" y="2242140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16200000" flipH="1">
              <a:off x="506233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5400000">
              <a:off x="5176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rot="16200000" flipH="1">
              <a:off x="57481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rot="16200000" flipH="1">
              <a:off x="49099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5400000">
              <a:off x="47956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16200000" flipH="1">
              <a:off x="53909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rot="16200000" flipH="1">
              <a:off x="5927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 rot="16200000" flipH="1">
              <a:off x="5519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rot="16200000" flipH="1">
              <a:off x="5748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 rot="16200000" flipH="1">
              <a:off x="6433935" y="2166213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 rot="16200000" flipH="1">
              <a:off x="62434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rot="5400000">
              <a:off x="63958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rot="16200000" flipH="1">
              <a:off x="60529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rot="5400000">
              <a:off x="6709356" y="2136834"/>
              <a:ext cx="4525755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 rot="5400000">
              <a:off x="6026265" y="2040483"/>
              <a:ext cx="4505731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rot="16200000" flipH="1">
              <a:off x="5927205" y="2139543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 rot="5400000">
              <a:off x="6738734" y="2242140"/>
              <a:ext cx="450573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rot="5400000">
              <a:off x="3728835" y="2204312"/>
              <a:ext cx="450573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 rot="16200000" flipH="1">
              <a:off x="4224135" y="2166212"/>
              <a:ext cx="450573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 rot="16200000" flipH="1">
              <a:off x="4414635" y="2051912"/>
              <a:ext cx="450573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rot="5400000">
              <a:off x="3309735" y="2090012"/>
              <a:ext cx="450573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 rot="16200000" flipH="1">
              <a:off x="43241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>
              <a:off x="49480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5400000">
              <a:off x="5405235" y="1747112"/>
              <a:ext cx="450573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16200000" flipH="1">
              <a:off x="2547735" y="2013814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4" name="Rectangle 93"/>
          <p:cNvSpPr/>
          <p:nvPr/>
        </p:nvSpPr>
        <p:spPr>
          <a:xfrm>
            <a:off x="0" y="4311168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96" name="Straight Connector 95"/>
          <p:cNvCxnSpPr/>
          <p:nvPr/>
        </p:nvCxnSpPr>
        <p:spPr>
          <a:xfrm>
            <a:off x="0" y="4387368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0" y="6138380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4"/>
            <a:ext cx="8305800" cy="414649"/>
          </a:xfrm>
        </p:spPr>
        <p:txBody>
          <a:bodyPr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24.4.2012</a:t>
            </a:fld>
            <a:endParaRPr lang="cs-CZ"/>
          </a:p>
        </p:txBody>
      </p:sp>
      <p:sp>
        <p:nvSpPr>
          <p:cNvPr id="91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2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24.4.2012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24.4.2012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24.4.2012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24.4.2012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0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24.4.2012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37" name="Rectangle 36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24.4.2012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33" name="Rectangle 32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 anchor="b">
            <a:normAutofit/>
          </a:bodyPr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24.4.2012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24.4.2012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352" y="137160"/>
            <a:ext cx="8869680" cy="658368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402CD3B8-8B97-4C13-ABBD-C0BF8712391E}" type="datetimeFigureOut">
              <a:rPr lang="cs-CZ" smtClean="0"/>
              <a:t>24.4.2012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1123" y="6312408"/>
            <a:ext cx="34817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defTabSz="914400" rtl="0" eaLnBrk="1" latinLnBrk="0" hangingPunct="1">
        <a:spcBef>
          <a:spcPct val="0"/>
        </a:spcBef>
        <a:buNone/>
        <a:tabLst>
          <a:tab pos="3830638" algn="l"/>
        </a:tabLst>
        <a:defRPr sz="3600" b="1" kern="1200" cap="none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chemeClr val="accent6">
              <a:tint val="1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872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http/lucy.troja.mff.cuni.cz/~tichy/elektross/obrazky/magnet17.jp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037893629"/>
              </p:ext>
            </p:extLst>
          </p:nvPr>
        </p:nvGraphicFramePr>
        <p:xfrm>
          <a:off x="1115616" y="1484784"/>
          <a:ext cx="7632848" cy="48420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436994" y="5373216"/>
            <a:ext cx="329524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>
                <a:solidFill>
                  <a:schemeClr val="bg1"/>
                </a:solidFill>
              </a:rPr>
              <a:t>Datum tvorby: 15.4.2012</a:t>
            </a:r>
            <a:endParaRPr lang="cs-CZ" sz="1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692696"/>
            <a:ext cx="8229600" cy="907504"/>
          </a:xfrm>
        </p:spPr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Anotace a metodický pokyn</a:t>
            </a:r>
            <a:endParaRPr lang="cs-CZ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Materiál určen pro žáky 8. ročníku ZŠP.</a:t>
            </a:r>
          </a:p>
          <a:p>
            <a:r>
              <a:rPr lang="cs-CZ" dirty="0" smtClean="0"/>
              <a:t>Využitelný pro práci s interaktivní tabulí.</a:t>
            </a:r>
          </a:p>
          <a:p>
            <a:r>
              <a:rPr lang="cs-CZ" dirty="0" smtClean="0"/>
              <a:t>Žáci si procvičí vyhledávání podstatných jmen v textu, určení pádu, čísla, rodu a vzoru.</a:t>
            </a:r>
          </a:p>
          <a:p>
            <a:r>
              <a:rPr lang="cs-CZ" dirty="0" smtClean="0"/>
              <a:t>1. Žáci pracují na IT.</a:t>
            </a:r>
          </a:p>
          <a:p>
            <a:r>
              <a:rPr lang="cs-CZ" dirty="0" smtClean="0"/>
              <a:t>2. </a:t>
            </a:r>
            <a:r>
              <a:rPr lang="cs-CZ" dirty="0"/>
              <a:t>S</a:t>
            </a:r>
            <a:r>
              <a:rPr lang="cs-CZ" dirty="0" smtClean="0"/>
              <a:t>amostatná práce – žáci doplňují do vytištěné tabulky (zároveň mají i vytištěný text před sebou, pro lepší orientaci v textu).</a:t>
            </a:r>
          </a:p>
          <a:p>
            <a:r>
              <a:rPr lang="cs-CZ" dirty="0" smtClean="0"/>
              <a:t>Důraz je kladen na čtení s porozuměním, orientaci v textu.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1022956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287016"/>
          </a:xfrm>
        </p:spPr>
        <p:txBody>
          <a:bodyPr>
            <a:normAutofit fontScale="90000"/>
          </a:bodyPr>
          <a:lstStyle/>
          <a:p>
            <a:pPr algn="ctr"/>
            <a:r>
              <a:rPr lang="cs-CZ" sz="4800" dirty="0" smtClean="0">
                <a:solidFill>
                  <a:srgbClr val="FFFF00"/>
                </a:solidFill>
              </a:rPr>
              <a:t/>
            </a:r>
            <a:br>
              <a:rPr lang="cs-CZ" sz="4800" dirty="0" smtClean="0">
                <a:solidFill>
                  <a:srgbClr val="FFFF00"/>
                </a:solidFill>
              </a:rPr>
            </a:br>
            <a:r>
              <a:rPr lang="cs-CZ" sz="4800" dirty="0">
                <a:solidFill>
                  <a:srgbClr val="FFFF00"/>
                </a:solidFill>
              </a:rPr>
              <a:t/>
            </a:r>
            <a:br>
              <a:rPr lang="cs-CZ" sz="4800" dirty="0">
                <a:solidFill>
                  <a:srgbClr val="FFFF00"/>
                </a:solidFill>
              </a:rPr>
            </a:br>
            <a:r>
              <a:rPr lang="cs-CZ" sz="4800" dirty="0" smtClean="0">
                <a:solidFill>
                  <a:srgbClr val="FFFF00"/>
                </a:solidFill>
              </a:rPr>
              <a:t/>
            </a:r>
            <a:br>
              <a:rPr lang="cs-CZ" sz="4800" dirty="0" smtClean="0">
                <a:solidFill>
                  <a:srgbClr val="FFFF00"/>
                </a:solidFill>
              </a:rPr>
            </a:br>
            <a:r>
              <a:rPr lang="cs-CZ" sz="4800" dirty="0" smtClean="0">
                <a:solidFill>
                  <a:srgbClr val="FFFF00"/>
                </a:solidFill>
              </a:rPr>
              <a:t>1. Vyhledej v textu podstatná jména a podtrhni je červeně</a:t>
            </a:r>
            <a:endParaRPr lang="cs-CZ" sz="4800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endParaRPr lang="cs-CZ" sz="3200" b="1" dirty="0" smtClean="0"/>
          </a:p>
          <a:p>
            <a:pPr marL="0" indent="0" algn="just">
              <a:buNone/>
            </a:pPr>
            <a:r>
              <a:rPr lang="cs-CZ" sz="3200" b="1" dirty="0" smtClean="0"/>
              <a:t>Naše třída</a:t>
            </a:r>
          </a:p>
          <a:p>
            <a:pPr marL="0" indent="0" algn="just">
              <a:buNone/>
            </a:pPr>
            <a:endParaRPr lang="cs-CZ" sz="3200" b="1" dirty="0" smtClean="0"/>
          </a:p>
          <a:p>
            <a:pPr marL="0" indent="0" algn="just">
              <a:buNone/>
            </a:pPr>
            <a:r>
              <a:rPr lang="cs-CZ" sz="3200" dirty="0" smtClean="0"/>
              <a:t>Naše třída je prostorná a barevná. Vpředu je tabule. Na ní píšeme fixou nebo perem. Vzadu je klavír a koberec. Na koberci odpočíváme a hrajeme hry. Ve třídě udržujeme pořádek. </a:t>
            </a:r>
          </a:p>
        </p:txBody>
      </p:sp>
    </p:spTree>
    <p:extLst>
      <p:ext uri="{BB962C8B-B14F-4D97-AF65-F5344CB8AC3E}">
        <p14:creationId xmlns:p14="http://schemas.microsoft.com/office/powerpoint/2010/main" val="39694038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1339552"/>
          </a:xfrm>
        </p:spPr>
        <p:txBody>
          <a:bodyPr>
            <a:normAutofit/>
          </a:bodyPr>
          <a:lstStyle/>
          <a:p>
            <a:pPr algn="ctr"/>
            <a:r>
              <a:rPr lang="cs-CZ" sz="4000" dirty="0" smtClean="0">
                <a:solidFill>
                  <a:srgbClr val="FFFF00"/>
                </a:solidFill>
              </a:rPr>
              <a:t>2. Vypiš podstatná jména z textu                a urči pád, číslo, rod a vzor</a:t>
            </a:r>
            <a:endParaRPr lang="cs-CZ" sz="4000" dirty="0">
              <a:solidFill>
                <a:srgbClr val="FFFF00"/>
              </a:solidFill>
            </a:endParaRPr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3294767"/>
              </p:ext>
            </p:extLst>
          </p:nvPr>
        </p:nvGraphicFramePr>
        <p:xfrm>
          <a:off x="323527" y="1772816"/>
          <a:ext cx="8352930" cy="4348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70586"/>
                <a:gridCol w="1670586"/>
                <a:gridCol w="1670586"/>
                <a:gridCol w="1670586"/>
                <a:gridCol w="1670586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PODSTATNÉ  JMÉNO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PÁD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ČÍSLO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ROD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VZOR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191533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52128"/>
          </a:xfrm>
        </p:spPr>
        <p:txBody>
          <a:bodyPr>
            <a:normAutofit fontScale="90000"/>
          </a:bodyPr>
          <a:lstStyle/>
          <a:p>
            <a:pPr algn="ctr"/>
            <a:r>
              <a:rPr lang="cs-CZ" sz="4800" dirty="0" smtClean="0"/>
              <a:t/>
            </a:r>
            <a:br>
              <a:rPr lang="cs-CZ" sz="4800" dirty="0" smtClean="0"/>
            </a:br>
            <a:r>
              <a:rPr lang="cs-CZ" sz="4800" dirty="0" smtClean="0"/>
              <a:t/>
            </a:r>
            <a:br>
              <a:rPr lang="cs-CZ" sz="4800" dirty="0" smtClean="0"/>
            </a:br>
            <a:r>
              <a:rPr lang="cs-CZ" sz="4800" dirty="0"/>
              <a:t/>
            </a:r>
            <a:br>
              <a:rPr lang="cs-CZ" sz="4800" dirty="0"/>
            </a:br>
            <a:r>
              <a:rPr lang="cs-CZ" sz="4800" dirty="0" smtClean="0"/>
              <a:t/>
            </a:r>
            <a:br>
              <a:rPr lang="cs-CZ" sz="4800" dirty="0" smtClean="0"/>
            </a:br>
            <a:r>
              <a:rPr lang="cs-CZ" sz="4800" dirty="0"/>
              <a:t/>
            </a:r>
            <a:br>
              <a:rPr lang="cs-CZ" sz="4800" dirty="0"/>
            </a:br>
            <a:r>
              <a:rPr lang="cs-CZ" sz="4800" dirty="0" smtClean="0"/>
              <a:t/>
            </a:r>
            <a:br>
              <a:rPr lang="cs-CZ" sz="4800" dirty="0" smtClean="0"/>
            </a:br>
            <a:r>
              <a:rPr lang="cs-CZ" sz="4800" dirty="0"/>
              <a:t/>
            </a:r>
            <a:br>
              <a:rPr lang="cs-CZ" sz="4800" dirty="0"/>
            </a:br>
            <a:r>
              <a:rPr lang="cs-CZ" sz="4800" dirty="0" smtClean="0"/>
              <a:t/>
            </a:r>
            <a:br>
              <a:rPr lang="cs-CZ" sz="4800" dirty="0" smtClean="0"/>
            </a:br>
            <a:r>
              <a:rPr lang="cs-CZ" sz="4800" dirty="0" smtClean="0"/>
              <a:t/>
            </a:r>
            <a:br>
              <a:rPr lang="cs-CZ" sz="4800" dirty="0" smtClean="0"/>
            </a:br>
            <a:r>
              <a:rPr lang="cs-CZ" sz="4800" dirty="0"/>
              <a:t/>
            </a:r>
            <a:br>
              <a:rPr lang="cs-CZ" sz="4800" dirty="0"/>
            </a:br>
            <a:r>
              <a:rPr lang="cs-CZ" sz="4800" dirty="0" smtClean="0"/>
              <a:t/>
            </a:r>
            <a:br>
              <a:rPr lang="cs-CZ" sz="4800" dirty="0" smtClean="0"/>
            </a:br>
            <a:r>
              <a:rPr lang="cs-CZ" sz="4800" dirty="0" smtClean="0"/>
              <a:t/>
            </a:r>
            <a:br>
              <a:rPr lang="cs-CZ" sz="4800" dirty="0" smtClean="0"/>
            </a:br>
            <a:r>
              <a:rPr lang="cs-CZ" sz="4800" dirty="0" smtClean="0">
                <a:solidFill>
                  <a:srgbClr val="FFFF00"/>
                </a:solidFill>
              </a:rPr>
              <a:t>KONTROLA</a:t>
            </a:r>
            <a:r>
              <a:rPr lang="cs-CZ" sz="4800" dirty="0" smtClean="0"/>
              <a:t> </a:t>
            </a:r>
            <a:endParaRPr lang="cs-CZ" sz="4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9685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3600" b="1" dirty="0" smtClean="0"/>
              <a:t>Naše třída</a:t>
            </a:r>
          </a:p>
          <a:p>
            <a:pPr marL="0" indent="0">
              <a:buNone/>
            </a:pPr>
            <a:endParaRPr lang="cs-CZ" sz="3600" b="1" dirty="0" smtClean="0"/>
          </a:p>
          <a:p>
            <a:pPr marL="0" indent="0" algn="just">
              <a:buNone/>
            </a:pPr>
            <a:endParaRPr lang="cs-CZ" sz="3200" dirty="0" smtClean="0"/>
          </a:p>
          <a:p>
            <a:pPr marL="0" indent="0" algn="just">
              <a:buNone/>
            </a:pPr>
            <a:r>
              <a:rPr lang="cs-CZ" sz="3200" dirty="0" smtClean="0"/>
              <a:t>Naše </a:t>
            </a:r>
            <a:r>
              <a:rPr lang="cs-CZ" sz="3200" u="sng" dirty="0" smtClean="0">
                <a:solidFill>
                  <a:srgbClr val="FF0000"/>
                </a:solidFill>
              </a:rPr>
              <a:t>třída</a:t>
            </a:r>
            <a:r>
              <a:rPr lang="cs-CZ" sz="3200" dirty="0" smtClean="0"/>
              <a:t> je prostorná a barevná. Vpředu je </a:t>
            </a:r>
            <a:r>
              <a:rPr lang="cs-CZ" sz="3200" u="sng" dirty="0" smtClean="0">
                <a:solidFill>
                  <a:srgbClr val="FF0000"/>
                </a:solidFill>
              </a:rPr>
              <a:t>tabule</a:t>
            </a:r>
            <a:r>
              <a:rPr lang="cs-CZ" sz="3200" dirty="0" smtClean="0"/>
              <a:t>. Na ní píšeme </a:t>
            </a:r>
            <a:r>
              <a:rPr lang="cs-CZ" sz="3200" u="sng" dirty="0" smtClean="0">
                <a:solidFill>
                  <a:srgbClr val="FF0000"/>
                </a:solidFill>
              </a:rPr>
              <a:t>fixou</a:t>
            </a:r>
            <a:r>
              <a:rPr lang="cs-CZ" sz="3200" dirty="0" smtClean="0"/>
              <a:t> nebo </a:t>
            </a:r>
            <a:r>
              <a:rPr lang="cs-CZ" sz="3200" u="sng" dirty="0" smtClean="0">
                <a:solidFill>
                  <a:srgbClr val="FF0000"/>
                </a:solidFill>
              </a:rPr>
              <a:t>perem</a:t>
            </a:r>
            <a:r>
              <a:rPr lang="cs-CZ" sz="3200" dirty="0" smtClean="0"/>
              <a:t>. Vzadu je </a:t>
            </a:r>
            <a:r>
              <a:rPr lang="cs-CZ" sz="3200" u="sng" dirty="0" smtClean="0">
                <a:solidFill>
                  <a:srgbClr val="FF0000"/>
                </a:solidFill>
              </a:rPr>
              <a:t>klavír</a:t>
            </a:r>
            <a:r>
              <a:rPr lang="cs-CZ" sz="3200" dirty="0" smtClean="0"/>
              <a:t> a </a:t>
            </a:r>
            <a:r>
              <a:rPr lang="cs-CZ" sz="3200" u="sng" dirty="0" smtClean="0">
                <a:solidFill>
                  <a:srgbClr val="FF0000"/>
                </a:solidFill>
              </a:rPr>
              <a:t>koberec</a:t>
            </a:r>
            <a:r>
              <a:rPr lang="cs-CZ" sz="3200" dirty="0" smtClean="0"/>
              <a:t>. Na </a:t>
            </a:r>
            <a:r>
              <a:rPr lang="cs-CZ" sz="3200" u="sng" dirty="0" smtClean="0">
                <a:solidFill>
                  <a:srgbClr val="FF0000"/>
                </a:solidFill>
              </a:rPr>
              <a:t>koberci</a:t>
            </a:r>
            <a:r>
              <a:rPr lang="cs-CZ" sz="3200" dirty="0" smtClean="0"/>
              <a:t> odpočíváme a hrajeme </a:t>
            </a:r>
            <a:r>
              <a:rPr lang="cs-CZ" sz="3200" u="sng" dirty="0" smtClean="0">
                <a:solidFill>
                  <a:srgbClr val="FF0000"/>
                </a:solidFill>
              </a:rPr>
              <a:t>hry</a:t>
            </a:r>
            <a:r>
              <a:rPr lang="cs-CZ" sz="3200" dirty="0" smtClean="0"/>
              <a:t>. Ve </a:t>
            </a:r>
            <a:r>
              <a:rPr lang="cs-CZ" sz="3200" u="sng" dirty="0" smtClean="0">
                <a:solidFill>
                  <a:srgbClr val="FF0000"/>
                </a:solidFill>
              </a:rPr>
              <a:t>třídě</a:t>
            </a:r>
            <a:r>
              <a:rPr lang="cs-CZ" sz="3200" dirty="0" smtClean="0"/>
              <a:t> udržujeme </a:t>
            </a:r>
            <a:r>
              <a:rPr lang="cs-CZ" sz="3200" u="sng" dirty="0" smtClean="0">
                <a:solidFill>
                  <a:srgbClr val="FF0000"/>
                </a:solidFill>
              </a:rPr>
              <a:t>pořádek</a:t>
            </a:r>
            <a:r>
              <a:rPr lang="cs-CZ" sz="3200" dirty="0" smtClean="0"/>
              <a:t>. </a:t>
            </a: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4284" y="1412776"/>
            <a:ext cx="1828800" cy="1437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1382262"/>
            <a:ext cx="1828800" cy="143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582542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1339552"/>
          </a:xfrm>
        </p:spPr>
        <p:txBody>
          <a:bodyPr>
            <a:normAutofit/>
          </a:bodyPr>
          <a:lstStyle/>
          <a:p>
            <a:pPr algn="ctr"/>
            <a:r>
              <a:rPr lang="cs-CZ" sz="5400" dirty="0" smtClean="0">
                <a:solidFill>
                  <a:srgbClr val="FFFF00"/>
                </a:solidFill>
              </a:rPr>
              <a:t>Kontrola</a:t>
            </a:r>
            <a:endParaRPr lang="cs-CZ" sz="5400" dirty="0">
              <a:solidFill>
                <a:srgbClr val="FFFF00"/>
              </a:solidFill>
            </a:endParaRPr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95176468"/>
              </p:ext>
            </p:extLst>
          </p:nvPr>
        </p:nvGraphicFramePr>
        <p:xfrm>
          <a:off x="323527" y="1772816"/>
          <a:ext cx="8352930" cy="4348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70586"/>
                <a:gridCol w="1670586"/>
                <a:gridCol w="1670586"/>
                <a:gridCol w="1670586"/>
                <a:gridCol w="1670586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FF00"/>
                          </a:solidFill>
                        </a:rPr>
                        <a:t>PODSTATNÉ  JMÉNO</a:t>
                      </a:r>
                      <a:endParaRPr lang="cs-CZ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FF00"/>
                          </a:solidFill>
                        </a:rPr>
                        <a:t>PÁD</a:t>
                      </a:r>
                      <a:endParaRPr lang="cs-CZ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FF00"/>
                          </a:solidFill>
                        </a:rPr>
                        <a:t>ČÍSLO</a:t>
                      </a:r>
                      <a:endParaRPr lang="cs-CZ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FF00"/>
                          </a:solidFill>
                        </a:rPr>
                        <a:t>ROD </a:t>
                      </a:r>
                      <a:endParaRPr lang="cs-CZ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FF00"/>
                          </a:solidFill>
                        </a:rPr>
                        <a:t>VZOR</a:t>
                      </a:r>
                      <a:endParaRPr lang="cs-CZ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bg1"/>
                          </a:solidFill>
                        </a:rPr>
                        <a:t>TŘÍDA</a:t>
                      </a:r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1.pád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Jdn</a:t>
                      </a:r>
                      <a:r>
                        <a:rPr lang="cs-CZ" dirty="0" smtClean="0"/>
                        <a:t>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Ž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žena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bg1"/>
                          </a:solidFill>
                        </a:rPr>
                        <a:t>TABULE</a:t>
                      </a:r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1.pád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Jdn</a:t>
                      </a:r>
                      <a:r>
                        <a:rPr lang="cs-CZ" dirty="0" smtClean="0"/>
                        <a:t>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Ž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růže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FIXOU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7.pád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Jdn</a:t>
                      </a:r>
                      <a:r>
                        <a:rPr lang="cs-CZ" dirty="0" smtClean="0"/>
                        <a:t>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Ž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žena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PEREM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7.pád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Jdn</a:t>
                      </a:r>
                      <a:r>
                        <a:rPr lang="cs-CZ" dirty="0" smtClean="0"/>
                        <a:t>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STŘ.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město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KLAVÍR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1.pád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Jdn</a:t>
                      </a:r>
                      <a:r>
                        <a:rPr lang="cs-CZ" dirty="0" smtClean="0"/>
                        <a:t>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M-N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hrad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KOBEREC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1.pád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Jdn</a:t>
                      </a:r>
                      <a:r>
                        <a:rPr lang="cs-CZ" dirty="0" smtClean="0"/>
                        <a:t>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M-N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stroj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KOBERCI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6.pád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Jdn</a:t>
                      </a:r>
                      <a:r>
                        <a:rPr lang="cs-CZ" dirty="0" smtClean="0"/>
                        <a:t>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M-N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stroj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HRY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4.pád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Množ.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Ž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žena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TŘÍDĚ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6.pád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Jdn</a:t>
                      </a:r>
                      <a:r>
                        <a:rPr lang="cs-CZ" dirty="0" smtClean="0"/>
                        <a:t>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Ž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žena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POŘÁDEK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4.pád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Jdn</a:t>
                      </a:r>
                      <a:r>
                        <a:rPr lang="cs-CZ" dirty="0" smtClean="0"/>
                        <a:t>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M-N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hrad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290469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864096"/>
          </a:xfrm>
        </p:spPr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cs-CZ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Použité zdroje</a:t>
            </a:r>
            <a:endParaRPr lang="cs-CZ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indent="-342900"/>
            <a:r>
              <a:rPr lang="cs-CZ" dirty="0" smtClean="0">
                <a:hlinkClick r:id="rId2"/>
              </a:rPr>
              <a:t>www.office.microsoft.com</a:t>
            </a:r>
          </a:p>
          <a:p>
            <a:pPr indent="-342900"/>
            <a:r>
              <a:rPr lang="cs-CZ" dirty="0" smtClean="0">
                <a:hlinkClick r:id="rId2"/>
              </a:rPr>
              <a:t>Vlastní práce</a:t>
            </a:r>
            <a:endParaRPr lang="cs-CZ" dirty="0">
              <a:hlinkClick r:id="rId2"/>
            </a:endParaRP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indent="-342900"/>
            <a:endParaRPr lang="cs-CZ" dirty="0"/>
          </a:p>
          <a:p>
            <a:pPr indent="-342900"/>
            <a:endParaRPr lang="cs-CZ" dirty="0" smtClean="0"/>
          </a:p>
          <a:p>
            <a:pPr indent="-342900"/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194614114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Došky">
  <a:themeElements>
    <a:clrScheme name="Došky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ošky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Thatch</Template>
  <TotalTime>736</TotalTime>
  <Words>299</Words>
  <Application>Microsoft Office PowerPoint</Application>
  <PresentationFormat>Předvádění na obrazovce (4:3)</PresentationFormat>
  <Paragraphs>93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Došky</vt:lpstr>
      <vt:lpstr>Prezentace aplikace PowerPoint</vt:lpstr>
      <vt:lpstr>Anotace a metodický pokyn</vt:lpstr>
      <vt:lpstr>   1. Vyhledej v textu podstatná jména a podtrhni je červeně</vt:lpstr>
      <vt:lpstr>2. Vypiš podstatná jména z textu                a urči pád, číslo, rod a vzor</vt:lpstr>
      <vt:lpstr>            KONTROLA </vt:lpstr>
      <vt:lpstr>Kontrola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Lenka</cp:lastModifiedBy>
  <cp:revision>80</cp:revision>
  <cp:lastPrinted>2006-12-31T23:18:20Z</cp:lastPrinted>
  <dcterms:created xsi:type="dcterms:W3CDTF">2011-08-21T15:31:45Z</dcterms:created>
  <dcterms:modified xsi:type="dcterms:W3CDTF">2012-04-24T19:20:31Z</dcterms:modified>
</cp:coreProperties>
</file>