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0" r:id="rId8"/>
    <p:sldId id="265" r:id="rId9"/>
    <p:sldId id="264" r:id="rId10"/>
    <p:sldId id="261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9" autoAdjust="0"/>
    <p:restoredTop sz="94660"/>
  </p:normalViewPr>
  <p:slideViewPr>
    <p:cSldViewPr>
      <p:cViewPr varScale="1">
        <p:scale>
          <a:sx n="103" d="100"/>
          <a:sy n="103" d="100"/>
        </p:scale>
        <p:origin x="-2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1/Atmosphere_layers-cs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jreichl.com/fyzika/exkurze/cern2006/obrazky/cesta/03_muzeum/page002.htm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tmosphere_layers-cs.svg" TargetMode="External"/><Relationship Id="rId7" Type="http://schemas.openxmlformats.org/officeDocument/2006/relationships/hyperlink" Target="http://1.bp.blogspot.com/-eqLG4PTZ7yA/T6fLZHZvgLI/AAAAAAAAGR4/bNbnPRaXG9A/s1600/torric.jpg" TargetMode="External"/><Relationship Id="rId2" Type="http://schemas.openxmlformats.org/officeDocument/2006/relationships/hyperlink" Target="http://blogy.in-pocasi.eu/ostrava_poruba/obrazky/1104141242_zeme-planet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reichl.com/fyzika/exkurze/cern2006/obrazky/cesta/03_muzeum/img00028.jpg" TargetMode="External"/><Relationship Id="rId5" Type="http://schemas.openxmlformats.org/officeDocument/2006/relationships/hyperlink" Target="http://cs.wikipedia.org/wiki/Soubor:Magdeburger-Halbkugeln.jpg" TargetMode="External"/><Relationship Id="rId4" Type="http://schemas.openxmlformats.org/officeDocument/2006/relationships/hyperlink" Target="http://cs.wikipedia.org/wiki/Soubor:Guerick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420888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Atmosféra Země,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atmosférický tlak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4725144"/>
            <a:ext cx="5040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VY_32_INOVACE_37_</a:t>
            </a:r>
            <a:r>
              <a:rPr lang="cs-CZ" dirty="0" err="1" smtClean="0"/>
              <a:t>Atmosfera</a:t>
            </a:r>
            <a:r>
              <a:rPr lang="cs-CZ" dirty="0" smtClean="0"/>
              <a:t>,</a:t>
            </a:r>
            <a:r>
              <a:rPr lang="cs-CZ" dirty="0" err="1" smtClean="0"/>
              <a:t>atmosfericky</a:t>
            </a:r>
            <a:r>
              <a:rPr lang="cs-CZ" dirty="0" smtClean="0"/>
              <a:t>_ tlak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0"/>
            <a:ext cx="4090998" cy="3978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2071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Atmosféra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14356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plynný obal Země</a:t>
            </a:r>
          </a:p>
          <a:p>
            <a:endParaRPr lang="cs-CZ" sz="2800" dirty="0" smtClean="0"/>
          </a:p>
          <a:p>
            <a:r>
              <a:rPr lang="cs-CZ" sz="2800" b="1" dirty="0" smtClean="0"/>
              <a:t>Složení: </a:t>
            </a:r>
            <a:r>
              <a:rPr lang="cs-CZ" sz="2800" dirty="0" smtClean="0"/>
              <a:t>	</a:t>
            </a:r>
          </a:p>
          <a:p>
            <a:r>
              <a:rPr lang="cs-CZ" sz="2800" dirty="0" smtClean="0"/>
              <a:t>  Dusík … 78%</a:t>
            </a:r>
          </a:p>
          <a:p>
            <a:r>
              <a:rPr lang="cs-CZ" sz="2800" dirty="0" smtClean="0"/>
              <a:t>  Kyslík … 21%</a:t>
            </a:r>
          </a:p>
          <a:p>
            <a:r>
              <a:rPr lang="cs-CZ" sz="2800" dirty="0" smtClean="0"/>
              <a:t>  Oxid uhličitý, </a:t>
            </a:r>
          </a:p>
          <a:p>
            <a:r>
              <a:rPr lang="cs-CZ" sz="2800" dirty="0" smtClean="0"/>
              <a:t>  ostatní plyny … 1%</a:t>
            </a:r>
          </a:p>
          <a:p>
            <a:r>
              <a:rPr lang="cs-CZ" sz="2800" dirty="0" smtClean="0"/>
              <a:t>	</a:t>
            </a:r>
          </a:p>
          <a:p>
            <a:endParaRPr lang="cs-CZ" sz="2800" dirty="0"/>
          </a:p>
        </p:txBody>
      </p:sp>
      <p:pic>
        <p:nvPicPr>
          <p:cNvPr id="1026" name="Picture 2" descr="Soubor:Atmosphere layers-cs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0"/>
            <a:ext cx="1857388" cy="6723577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rot="16200000" flipH="1">
            <a:off x="4072728" y="929464"/>
            <a:ext cx="1499404" cy="706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5000628" y="1285860"/>
            <a:ext cx="1143008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4179091" y="2321711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0470" y="3978195"/>
            <a:ext cx="6715140" cy="2677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všechny částice atmosféry působí gravitační síla směrem k jádru Země. Částice horních vrstev působí na částice spodních vrstev.</a:t>
            </a:r>
          </a:p>
          <a:p>
            <a:r>
              <a:rPr lang="cs-CZ" sz="2800" dirty="0" smtClean="0"/>
              <a:t>	atmosféra je nejhustší u povrchu Země</a:t>
            </a:r>
          </a:p>
          <a:p>
            <a:r>
              <a:rPr lang="cs-CZ" sz="2800" dirty="0" smtClean="0"/>
              <a:t>	v atmosféře vzniká atmosférický tlak</a:t>
            </a:r>
            <a:endParaRPr lang="cs-CZ" sz="2800" dirty="0"/>
          </a:p>
        </p:txBody>
      </p:sp>
      <p:sp>
        <p:nvSpPr>
          <p:cNvPr id="14" name="Šipka doprava 13"/>
          <p:cNvSpPr/>
          <p:nvPr/>
        </p:nvSpPr>
        <p:spPr>
          <a:xfrm>
            <a:off x="357158" y="5877303"/>
            <a:ext cx="642942" cy="21431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36879" y="6278729"/>
            <a:ext cx="642942" cy="21431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Důkaz o existenci atmosférického tlaku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48680"/>
            <a:ext cx="17145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620688"/>
            <a:ext cx="2500749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b="1" dirty="0" smtClean="0"/>
              <a:t>Otto von Guericke</a:t>
            </a:r>
          </a:p>
          <a:p>
            <a:r>
              <a:rPr lang="cs-CZ" sz="2400" b="1" dirty="0" smtClean="0"/>
              <a:t>   (1602 – 1686)</a:t>
            </a:r>
            <a:endParaRPr lang="cs-CZ" sz="2400" b="1" dirty="0"/>
          </a:p>
        </p:txBody>
      </p:sp>
      <p:cxnSp>
        <p:nvCxnSpPr>
          <p:cNvPr id="6" name="Přímá spojovací šipka 5"/>
          <p:cNvCxnSpPr>
            <a:stCxn id="4" idx="3"/>
          </p:cNvCxnSpPr>
          <p:nvPr/>
        </p:nvCxnSpPr>
        <p:spPr>
          <a:xfrm>
            <a:off x="2500749" y="1036187"/>
            <a:ext cx="642523" cy="131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0" y="1571612"/>
            <a:ext cx="7072330" cy="19389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Spojil dvě kovové polokoule a odčerpal z nich vzduch. Osm párů koní je nedokázalo od sebe odtrhnout. Když však vpustil dovnitř kohoutem vzduch, koule se oddělily bez použití síly. Vše se odehrálo v Magdeburgu. Odtud název polokoulí = magdeburské polokoule.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548680"/>
            <a:ext cx="38576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Německý fyzik, politik, vědec a vynálezce, objevitel vývěvy a vakua. </a:t>
            </a:r>
            <a:endParaRPr lang="cs-CZ" sz="2000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6732240" y="105273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3500438"/>
            <a:ext cx="5182162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8757" y="3643314"/>
            <a:ext cx="3905243" cy="2928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Domácí důkaz o existenci atmosférického tlaku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2150" y="692696"/>
            <a:ext cx="3371850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764704"/>
            <a:ext cx="57961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Naplň malou skleničku vodou.</a:t>
            </a:r>
          </a:p>
          <a:p>
            <a:r>
              <a:rPr lang="cs-CZ" sz="2400" dirty="0" smtClean="0"/>
              <a:t>Opatrně polož na hladinu papír.</a:t>
            </a:r>
          </a:p>
          <a:p>
            <a:r>
              <a:rPr lang="cs-CZ" sz="2400" dirty="0" smtClean="0"/>
              <a:t>A ještě opatrněji skleničku otoč dnem vzhůru.</a:t>
            </a:r>
          </a:p>
          <a:p>
            <a:endParaRPr lang="cs-CZ" sz="2400" dirty="0" smtClean="0"/>
          </a:p>
          <a:p>
            <a:r>
              <a:rPr lang="cs-CZ" sz="2400" dirty="0" smtClean="0"/>
              <a:t>Papír neodpadne, voda nevyteče, přestože je kapalné těleso k Zemi přitahováno gravitační silou.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0770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Čím je to způsobeno?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941168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atmosféře je atmosférický tlak.</a:t>
            </a:r>
          </a:p>
          <a:p>
            <a:r>
              <a:rPr lang="cs-CZ" sz="2400" dirty="0" smtClean="0"/>
              <a:t>Díky němu působí vzduch kolmo na všechny plochy tlakovou silou.</a:t>
            </a:r>
          </a:p>
          <a:p>
            <a:r>
              <a:rPr lang="cs-CZ" sz="2400" dirty="0" smtClean="0"/>
              <a:t>Tato síla působí na papír a udržuje vodu ve sklenici.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620688"/>
            <a:ext cx="4355976" cy="2489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Působí tlaková síla vzduchu i na naše tělo?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46440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pláži jste se možná navzájem zahrabávali do písku.</a:t>
            </a:r>
          </a:p>
          <a:p>
            <a:r>
              <a:rPr lang="cs-CZ" sz="2800" dirty="0" smtClean="0"/>
              <a:t>Čím větší byla vrstva písku, tím hůře se ti dýchalo.</a:t>
            </a:r>
          </a:p>
          <a:p>
            <a:r>
              <a:rPr lang="cs-CZ" sz="2800" dirty="0" smtClean="0"/>
              <a:t>Způsobila to tíhová síla písku.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202187"/>
            <a:ext cx="914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I molekuly vzduchu jsou tíhovou silou přitahovány k Zemi.</a:t>
            </a:r>
            <a:endParaRPr lang="cs-CZ" sz="2800" b="1" dirty="0"/>
          </a:p>
        </p:txBody>
      </p:sp>
      <p:sp>
        <p:nvSpPr>
          <p:cNvPr id="6" name="Šipka dolů 5"/>
          <p:cNvSpPr/>
          <p:nvPr/>
        </p:nvSpPr>
        <p:spPr>
          <a:xfrm>
            <a:off x="4463988" y="3789040"/>
            <a:ext cx="216024" cy="43204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42210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Touto silou působí molekuly vzduchu i na naše tělo.</a:t>
            </a:r>
          </a:p>
          <a:p>
            <a:pPr algn="ctr"/>
            <a:r>
              <a:rPr lang="cs-CZ" sz="2400" dirty="0" smtClean="0"/>
              <a:t>Tlaková síla vzduchu je velmi velká – na každý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působí jako závaží o hmotnosti 1 kg.</a:t>
            </a:r>
            <a:endParaRPr lang="cs-CZ" sz="2400" dirty="0"/>
          </a:p>
        </p:txBody>
      </p:sp>
      <p:sp>
        <p:nvSpPr>
          <p:cNvPr id="8" name="Šipka dolů 7"/>
          <p:cNvSpPr/>
          <p:nvPr/>
        </p:nvSpPr>
        <p:spPr>
          <a:xfrm>
            <a:off x="4463988" y="5405037"/>
            <a:ext cx="216024" cy="43204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5908214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Stejně velká tlaková síla působí i uvnitř lidského těla. Díky tomu se účinky opačně působících tlakových sil ruší.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Načítám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57500" cy="34766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203848" y="0"/>
            <a:ext cx="3779304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 smtClean="0"/>
              <a:t>Jan Evangelista Torricelli</a:t>
            </a:r>
          </a:p>
          <a:p>
            <a:r>
              <a:rPr lang="cs-CZ" sz="2800" b="1" dirty="0" smtClean="0"/>
              <a:t>        (1608 – 1647)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124744"/>
            <a:ext cx="5929322" cy="19389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Vzduch byl dlouho pokládán za nehmotnou látku. Až v roce 1644 navrhl  italský fyzik zajímavý pokus. Dokazoval, že vzduch není nehmotný, ale že na něj působí tíhová síla a ta vyvolává atmosférický tlak. </a:t>
            </a:r>
            <a:endParaRPr lang="cs-CZ" sz="2400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717032"/>
            <a:ext cx="33528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rot="5400000">
            <a:off x="6357950" y="5000636"/>
            <a:ext cx="1714512" cy="15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358082" y="4653135"/>
            <a:ext cx="17859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 = 750 mm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5322099" y="5536421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5751521" y="5535627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4822827" y="5535627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214942" y="5214950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3380125"/>
            <a:ext cx="4429156" cy="34778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provedení pokusu použil asi 1 metr dlouhou skleněnou trubici, na jednom konci zatavenou. Nejprve ji naplnil rtutí. Pak ji zátkou uzavřel, zataveným koncem ji obrátil vzhůru a ponořil do nádoby se rtutí. Po otevření zátky zjistil, že část rtuti z trubice vytekla a hladina se ustálila ve výšce 750 mm nad volnou hladinou rtuti v misce a to v důsledku působení kolmé tlakové síly vzduchu na volnou hladinu rtuti.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/>
      <p:bldP spid="15" grpId="0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Jak velký byl atmosférický tlak při provedení Torricelliho pokusu?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35893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úrovni hladiny musí být stejný tlak uvnitř i mimo trubici. Uvnitř trubice působí pouze hydrostatický tlak rtuťového sloupce o výšce 75 cm, vně pouze tlak atmosférický.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636912"/>
            <a:ext cx="314327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   = p   = h . </a:t>
            </a:r>
            <a:r>
              <a:rPr lang="el-GR" sz="3200" dirty="0" smtClean="0"/>
              <a:t>ρ</a:t>
            </a:r>
            <a:r>
              <a:rPr lang="cs-CZ" sz="3200" dirty="0" smtClean="0"/>
              <a:t> . g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852936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852936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575059"/>
            <a:ext cx="2511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atmosférický tlak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6822" y="4137110"/>
            <a:ext cx="2523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hydrostatický tlak</a:t>
            </a:r>
            <a:endParaRPr lang="cs-CZ" sz="2400" b="1" dirty="0"/>
          </a:p>
        </p:txBody>
      </p:sp>
      <p:cxnSp>
        <p:nvCxnSpPr>
          <p:cNvPr id="10" name="Přímá spojovací šipka 9"/>
          <p:cNvCxnSpPr/>
          <p:nvPr/>
        </p:nvCxnSpPr>
        <p:spPr>
          <a:xfrm rot="5400000" flipH="1" flipV="1">
            <a:off x="1223913" y="3315573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8" idx="0"/>
          </p:cNvCxnSpPr>
          <p:nvPr/>
        </p:nvCxnSpPr>
        <p:spPr>
          <a:xfrm flipH="1" flipV="1">
            <a:off x="2402643" y="3384330"/>
            <a:ext cx="475744" cy="7527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5520856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0,75 . 13 500 . 10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92143" y="2636912"/>
            <a:ext cx="3744416" cy="26776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Při Torricelliho pokusu bylo dosaženo těchto hodnot:</a:t>
            </a:r>
          </a:p>
          <a:p>
            <a:r>
              <a:rPr lang="cs-CZ" sz="2800" dirty="0" smtClean="0"/>
              <a:t>h = 75 cm = 0,75 m</a:t>
            </a:r>
          </a:p>
          <a:p>
            <a:r>
              <a:rPr lang="cs-CZ" sz="2800" dirty="0" smtClean="0"/>
              <a:t>ρ = 13 500 kg/m</a:t>
            </a:r>
            <a:r>
              <a:rPr lang="cs-CZ" sz="2800" baseline="30000" dirty="0" smtClean="0"/>
              <a:t>3</a:t>
            </a:r>
          </a:p>
          <a:p>
            <a:r>
              <a:rPr lang="cs-CZ" sz="2800" dirty="0" smtClean="0"/>
              <a:t>g = 10 N/kg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-5703" y="6044076"/>
            <a:ext cx="26300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err="1"/>
              <a:t>p</a:t>
            </a:r>
            <a:r>
              <a:rPr lang="cs-CZ" sz="2800" baseline="-25000" dirty="0" err="1"/>
              <a:t>a</a:t>
            </a:r>
            <a:r>
              <a:rPr lang="cs-CZ" sz="2800" baseline="-25000" dirty="0"/>
              <a:t> </a:t>
            </a:r>
            <a:r>
              <a:rPr lang="cs-CZ" sz="2800" baseline="-25000" dirty="0" smtClean="0"/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=  </a:t>
            </a:r>
            <a:r>
              <a:rPr lang="cs-CZ" sz="2800" dirty="0">
                <a:solidFill>
                  <a:prstClr val="black"/>
                </a:solidFill>
              </a:rPr>
              <a:t>101 250 Pa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21676" y="4997636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. g 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463249" y="6026063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= </a:t>
            </a:r>
            <a:r>
              <a:rPr lang="cs-CZ" sz="2800" dirty="0">
                <a:solidFill>
                  <a:prstClr val="black"/>
                </a:solidFill>
              </a:rPr>
              <a:t>1012, 5 hPa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494750" y="6024195"/>
            <a:ext cx="21262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= 101,25 </a:t>
            </a:r>
            <a:r>
              <a:rPr lang="cs-CZ" sz="2800" dirty="0" err="1">
                <a:solidFill>
                  <a:prstClr val="black"/>
                </a:solidFill>
              </a:rPr>
              <a:t>kPa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  <p:bldP spid="6" grpId="0"/>
      <p:bldP spid="7" grpId="0"/>
      <p:bldP spid="8" grpId="0"/>
      <p:bldP spid="13" grpId="0"/>
      <p:bldP spid="15" grpId="0" animBg="1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Atmosférický tlak se mění s nadmořskou výškou.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9144000" cy="4192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prava 3"/>
          <p:cNvSpPr/>
          <p:nvPr/>
        </p:nvSpPr>
        <p:spPr>
          <a:xfrm>
            <a:off x="87823" y="5661248"/>
            <a:ext cx="1008112" cy="43204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98282" y="4969331"/>
            <a:ext cx="7812360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Čím větší je nadmořská výška, tím menší je tloušťka atmosféry nad daným místem, tím menší je atmosférický tlak.</a:t>
            </a:r>
          </a:p>
          <a:p>
            <a:r>
              <a:rPr lang="cs-CZ" sz="2800" dirty="0" smtClean="0"/>
              <a:t>Současně i klesá hustota atmosféry.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636912"/>
            <a:ext cx="3096344" cy="57606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12160" y="1628800"/>
            <a:ext cx="2952328" cy="57606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3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Otázky k zamyšlení: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61665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při cestě autem do kopce nebo z kopce cítíme tlak v uších a něco nás nutí polykat?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796" y="1556792"/>
            <a:ext cx="8460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 změně nadmořské výšky dochází ke změně atmosférického tlaku.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Díky polykání se vyrovnají tlakové síly působící zevnitř a zvenku na lidské tělo.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212976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Dal by se Torricelliho pokus provést s vodou?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804" y="3933055"/>
            <a:ext cx="8316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Ano, ale potřebovali bychom daleko vyšší nádobu.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50912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Odhadni, jakou výšku by nádoba musela mít.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796" y="5117555"/>
            <a:ext cx="8244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Hustota vody je přibližně 13,5krát menší než rtuti.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Hladina vody by byla ve 13,5krát větší výšce.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13,5 . 0,75 = 10,125 m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Museli bychom použít např. hadici o délce větší než 10 m.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0000"/>
                </a:solidFill>
              </a:rPr>
              <a:t>Atmosféra, atmosférický tlak</a:t>
            </a:r>
          </a:p>
          <a:p>
            <a:r>
              <a:rPr lang="cs-CZ" sz="2800" b="1" dirty="0" smtClean="0"/>
              <a:t>Atmosféra</a:t>
            </a:r>
            <a:r>
              <a:rPr lang="cs-CZ" sz="2800" dirty="0" smtClean="0"/>
              <a:t> = plynný obal Země, který je přitahován gravitační silou </a:t>
            </a:r>
          </a:p>
          <a:p>
            <a:r>
              <a:rPr lang="cs-CZ" sz="2800" u="wavy" dirty="0" smtClean="0"/>
              <a:t>složení</a:t>
            </a:r>
            <a:r>
              <a:rPr lang="cs-CZ" sz="2800" dirty="0" smtClean="0"/>
              <a:t>: Dusík – 78 %</a:t>
            </a:r>
          </a:p>
          <a:p>
            <a:r>
              <a:rPr lang="cs-CZ" sz="2800" dirty="0" smtClean="0"/>
              <a:t>	   Kyslík – 21 %</a:t>
            </a:r>
          </a:p>
          <a:p>
            <a:r>
              <a:rPr lang="cs-CZ" sz="2800" dirty="0" smtClean="0"/>
              <a:t>	   Oxid uhličitý, ostatní plyny, prachové částice – 1%</a:t>
            </a:r>
          </a:p>
          <a:p>
            <a:r>
              <a:rPr lang="cs-CZ" sz="2800" u="wavy" dirty="0" smtClean="0"/>
              <a:t>Hustota atmosféry</a:t>
            </a:r>
          </a:p>
          <a:p>
            <a:r>
              <a:rPr lang="cs-CZ" sz="2800" dirty="0" smtClean="0"/>
              <a:t>	- čím větší nadmořská výška, tím menší hustota (řidší</a:t>
            </a:r>
          </a:p>
          <a:p>
            <a:r>
              <a:rPr lang="cs-CZ" sz="2800" dirty="0" smtClean="0"/>
              <a:t>              vzduch)</a:t>
            </a:r>
          </a:p>
          <a:p>
            <a:r>
              <a:rPr lang="cs-CZ" sz="2800" u="wavy" dirty="0" smtClean="0"/>
              <a:t>Atmosférický tlak</a:t>
            </a:r>
          </a:p>
          <a:p>
            <a:r>
              <a:rPr lang="cs-CZ" sz="2800" dirty="0" smtClean="0"/>
              <a:t>        1.důkaz – Otto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Guericke</a:t>
            </a:r>
            <a:r>
              <a:rPr lang="cs-CZ" sz="2800" dirty="0" smtClean="0"/>
              <a:t> – „Magdeburské polokoule“</a:t>
            </a:r>
          </a:p>
          <a:p>
            <a:r>
              <a:rPr lang="cs-CZ" sz="2800" dirty="0" smtClean="0"/>
              <a:t>        2. důkaz – </a:t>
            </a:r>
            <a:r>
              <a:rPr lang="cs-CZ" sz="2800" dirty="0" err="1" smtClean="0"/>
              <a:t>Torricelli</a:t>
            </a:r>
            <a:r>
              <a:rPr lang="cs-CZ" sz="2800" dirty="0" smtClean="0"/>
              <a:t> – trubice naplněná rtutí, výška okolo </a:t>
            </a:r>
          </a:p>
          <a:p>
            <a:r>
              <a:rPr lang="cs-CZ" sz="2800" dirty="0" smtClean="0"/>
              <a:t>           90 cm, ponořená do nádoby se rtutí – hladina v trubici </a:t>
            </a:r>
          </a:p>
          <a:p>
            <a:r>
              <a:rPr lang="cs-CZ" sz="2800" dirty="0" smtClean="0"/>
              <a:t>           ve výšce 75 cm nad volnou hladinou rtuti v nádobě v </a:t>
            </a:r>
          </a:p>
          <a:p>
            <a:r>
              <a:rPr lang="cs-CZ" sz="2800" dirty="0" smtClean="0"/>
              <a:t>           důsledku působení atmosférické tlakové síly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wavy" dirty="0" smtClean="0"/>
              <a:t>Normální atmosférický tlak</a:t>
            </a:r>
          </a:p>
          <a:p>
            <a:r>
              <a:rPr lang="cs-CZ" sz="2800" dirty="0" smtClean="0"/>
              <a:t>	- výpočet podle </a:t>
            </a:r>
            <a:r>
              <a:rPr lang="cs-CZ" sz="2800" dirty="0" err="1" smtClean="0"/>
              <a:t>Torricelliho</a:t>
            </a:r>
            <a:r>
              <a:rPr lang="cs-CZ" sz="2800" dirty="0" smtClean="0"/>
              <a:t> pokusu pro výšku 75 cm</a:t>
            </a:r>
          </a:p>
          <a:p>
            <a:r>
              <a:rPr lang="cs-CZ" sz="2800" dirty="0" smtClean="0"/>
              <a:t>	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192" y="1052736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  = 0,75 . 13 500 . 10 =  101 250 </a:t>
            </a:r>
            <a:r>
              <a:rPr lang="cs-CZ" sz="2400" dirty="0" err="1" smtClean="0"/>
              <a:t>Pa</a:t>
            </a:r>
            <a:r>
              <a:rPr lang="cs-CZ" sz="2400" dirty="0" smtClean="0"/>
              <a:t> = 101,25 </a:t>
            </a:r>
            <a:r>
              <a:rPr lang="cs-CZ" sz="2400" dirty="0" err="1" smtClean="0"/>
              <a:t>kPa</a:t>
            </a:r>
            <a:r>
              <a:rPr lang="cs-CZ" sz="2400" dirty="0" smtClean="0"/>
              <a:t> = 1012, 5 </a:t>
            </a:r>
            <a:r>
              <a:rPr lang="cs-CZ" sz="2400" dirty="0" err="1" smtClean="0"/>
              <a:t>hPa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96752"/>
            <a:ext cx="571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RNDr.KOLÁŘOVÁ</a:t>
            </a:r>
            <a:r>
              <a:rPr lang="cs-CZ" dirty="0" smtClean="0"/>
              <a:t>,CSc., Růžena,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Tabulky pro základní školu. Praha 1 : </a:t>
            </a:r>
            <a:r>
              <a:rPr lang="cs-CZ" dirty="0" err="1" smtClean="0"/>
              <a:t>Prometheus</a:t>
            </a:r>
            <a:r>
              <a:rPr lang="cs-CZ" dirty="0" smtClean="0"/>
              <a:t>, 2002. 144 s. ISBN 80-85849-43-7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http://blogy.in-</a:t>
            </a:r>
            <a:r>
              <a:rPr lang="cs-CZ" dirty="0" err="1" smtClean="0">
                <a:hlinkClick r:id="rId2"/>
              </a:rPr>
              <a:t>pocasi.eu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ostrava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poruba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/1104141242_</a:t>
            </a:r>
            <a:r>
              <a:rPr lang="cs-CZ" dirty="0" err="1" smtClean="0">
                <a:hlinkClick r:id="rId2"/>
              </a:rPr>
              <a:t>zeme</a:t>
            </a:r>
            <a:r>
              <a:rPr lang="cs-CZ" dirty="0" smtClean="0">
                <a:hlinkClick r:id="rId2"/>
              </a:rPr>
              <a:t>-planeta.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cs.wikipedia.org/wiki/Soubor:Atmosphere_layers-cs.svg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cs.wikipedia.org/wiki/Soubor:Guericke.png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cs.wikipedia.org/wiki/Soubor:Magdeburger-Halbkugeln.jpg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jreichl.com</a:t>
            </a:r>
            <a:r>
              <a:rPr lang="cs-CZ" dirty="0" smtClean="0">
                <a:hlinkClick r:id="rId6"/>
              </a:rPr>
              <a:t>/fyzika/exkurze/cern2006/</a:t>
            </a:r>
            <a:r>
              <a:rPr lang="cs-CZ" dirty="0" err="1" smtClean="0">
                <a:hlinkClick r:id="rId6"/>
              </a:rPr>
              <a:t>obrazky</a:t>
            </a:r>
            <a:r>
              <a:rPr lang="cs-CZ" dirty="0" smtClean="0">
                <a:hlinkClick r:id="rId6"/>
              </a:rPr>
              <a:t>/cesta/03_muzeum/img00028.jpg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http://1.bp.blogspot.com/-eqLG4PTZ7yA/T6fLZHZvgLI/AAAAAAAAGR4/bNbnPRaXG9A/s1600/</a:t>
            </a:r>
            <a:r>
              <a:rPr lang="cs-CZ" dirty="0" err="1" smtClean="0">
                <a:hlinkClick r:id="rId7"/>
              </a:rPr>
              <a:t>torric.jpg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 smtClean="0"/>
              <a:t>na snímku č.4 - </a:t>
            </a:r>
            <a:r>
              <a:rPr lang="cs-CZ" dirty="0" err="1" smtClean="0"/>
              <a:t>sken</a:t>
            </a:r>
            <a:r>
              <a:rPr lang="cs-CZ" dirty="0" smtClean="0"/>
              <a:t> z učebnice-str. </a:t>
            </a:r>
            <a:r>
              <a:rPr lang="cs-CZ" dirty="0"/>
              <a:t>82 - </a:t>
            </a:r>
            <a:r>
              <a:rPr lang="cs-CZ" dirty="0" err="1"/>
              <a:t>Mgr.RAUNER</a:t>
            </a:r>
            <a:r>
              <a:rPr lang="cs-CZ" dirty="0"/>
              <a:t>, Karel , et al. Fyzika 7 učebnice pro základní školy a víceletá gymnázia. Plzeň : Fraus, 2005. 136 s. ISBN 80-7238-431-7.</a:t>
            </a:r>
          </a:p>
          <a:p>
            <a:r>
              <a:rPr lang="cs-CZ" dirty="0"/>
              <a:t>Obrázek na snímku </a:t>
            </a:r>
            <a:r>
              <a:rPr lang="cs-CZ" dirty="0" smtClean="0"/>
              <a:t>č.5 </a:t>
            </a:r>
            <a:r>
              <a:rPr lang="cs-CZ" dirty="0"/>
              <a:t>- </a:t>
            </a:r>
            <a:r>
              <a:rPr lang="cs-CZ" dirty="0" err="1"/>
              <a:t>sken</a:t>
            </a:r>
            <a:r>
              <a:rPr lang="cs-CZ" dirty="0"/>
              <a:t> z učebnice-str. 82 - </a:t>
            </a:r>
            <a:r>
              <a:rPr lang="cs-CZ" dirty="0" err="1"/>
              <a:t>Mgr.RAUNER</a:t>
            </a:r>
            <a:r>
              <a:rPr lang="cs-CZ" dirty="0"/>
              <a:t>, Karel , et al. Fyzika 7 učebnice pro základní školy a víceletá gymnázia. Plzeň : Fraus, 2005. 136 s. ISBN 80-7238-431-7.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558924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Vytvořeno jako DUM do předmětu fyzika na ZŠ Studentská 895, </a:t>
            </a:r>
            <a:r>
              <a:rPr lang="cs-CZ" dirty="0" smtClean="0"/>
              <a:t>               Mnichovo </a:t>
            </a:r>
            <a:r>
              <a:rPr lang="cs-CZ" dirty="0" smtClean="0"/>
              <a:t>Hradiště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885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50</cp:revision>
  <dcterms:modified xsi:type="dcterms:W3CDTF">2012-05-20T15:58:00Z</dcterms:modified>
</cp:coreProperties>
</file>