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0" r:id="rId4"/>
    <p:sldId id="258" r:id="rId5"/>
    <p:sldId id="257" r:id="rId6"/>
    <p:sldId id="259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6" autoAdjust="0"/>
    <p:restoredTop sz="94660"/>
  </p:normalViewPr>
  <p:slideViewPr>
    <p:cSldViewPr>
      <p:cViewPr varScale="1">
        <p:scale>
          <a:sx n="69" d="100"/>
          <a:sy n="69" d="100"/>
        </p:scale>
        <p:origin x="-8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1/La_france_1884.pn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36912"/>
            <a:ext cx="914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Horkovzdušný balón - historie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95736" y="4365104"/>
            <a:ext cx="54726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VY_32_INOVACE_40-</a:t>
            </a:r>
            <a:r>
              <a:rPr lang="cs-CZ" dirty="0" err="1" smtClean="0"/>
              <a:t>Horkovzdusny</a:t>
            </a:r>
            <a:r>
              <a:rPr lang="cs-CZ" dirty="0" smtClean="0"/>
              <a:t>_balon,_</a:t>
            </a:r>
            <a:r>
              <a:rPr lang="cs-CZ" dirty="0" err="1" smtClean="0"/>
              <a:t>vzducholod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55491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Joseph - Michel Montgolfier</a:t>
            </a:r>
            <a:endParaRPr lang="cs-CZ" sz="3600" dirty="0"/>
          </a:p>
        </p:txBody>
      </p:sp>
      <p:pic>
        <p:nvPicPr>
          <p:cNvPr id="1026" name="Picture 2" descr="http://upload.wikimedia.org/wikipedia/commons/a/a9/Jacques_%C3%89tienne_Montgolfi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6950" y="0"/>
            <a:ext cx="3067050" cy="4600575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0" y="692696"/>
            <a:ext cx="5868144" cy="224676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	      (1740 – 1810) </a:t>
            </a:r>
          </a:p>
          <a:p>
            <a:r>
              <a:rPr lang="cs-CZ" sz="2800" dirty="0" smtClean="0"/>
              <a:t>byl francouzský vynálezce, který žil v Lyonu. Se svým bratrem Jacques Étienne Montgolfierem sestrojil papírový horkovzdušný balón.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0" y="3212976"/>
            <a:ext cx="5868144" cy="15696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K vynálezu se váže rozkošná historka, kterak promoklá choť Josephova pověsila spodničku nad krb, spodnička se naplnila</a:t>
            </a:r>
          </a:p>
          <a:p>
            <a:r>
              <a:rPr lang="cs-CZ" sz="2400" dirty="0" smtClean="0"/>
              <a:t>horkým vzduchem a vznesla se.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0" y="5037213"/>
            <a:ext cx="91440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 smtClean="0"/>
              <a:t>Protože panovalo obecné povědomí o tom, že létat je životu nebezpečné, nejprve byl vypuštěn balón samotný. Potom letěla první zvířata : kohout, ovce a kachna. </a:t>
            </a:r>
          </a:p>
          <a:p>
            <a:r>
              <a:rPr lang="cs-CZ" sz="2800" dirty="0" smtClean="0"/>
              <a:t>Nakonec 21.listopadu 1783 vzlétli i lidé.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711952" y="4262021"/>
            <a:ext cx="4320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[1]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 animBg="1"/>
      <p:bldP spid="9" grpId="0" animBg="1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6256"/>
            <a:ext cx="2915816" cy="4421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-30774" y="4549676"/>
            <a:ext cx="9144000" cy="2308324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Jejich výzbrojí byly vidle a odvaha. Vidlemi přikládali balíky slámy na oheň, aby byl balón stále naplněn horkým vzduchem, odvahu pak </a:t>
            </a:r>
            <a:r>
              <a:rPr lang="pl-PL" sz="2400" dirty="0" smtClean="0"/>
              <a:t>potřebovali k tomu, aby vzlétli do kilometrové </a:t>
            </a:r>
            <a:r>
              <a:rPr lang="cs-CZ" sz="2400" dirty="0" smtClean="0"/>
              <a:t>výše, přeletěli Seinu a bezpečně přistáli s balónem, jehož plášť na mnoha místech prohořel. Svědkem prvního pilotovaného letu </a:t>
            </a:r>
            <a:r>
              <a:rPr lang="sv-SE" sz="2400" dirty="0" smtClean="0"/>
              <a:t>byl i Benjamin Franklin, americký vědec a</a:t>
            </a:r>
            <a:r>
              <a:rPr lang="cs-CZ" sz="2400" dirty="0" smtClean="0"/>
              <a:t> státník 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684775" y="476672"/>
            <a:ext cx="5256584" cy="304698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pl-PL" sz="2400" dirty="0" smtClean="0">
                <a:solidFill>
                  <a:prstClr val="black"/>
                </a:solidFill>
              </a:rPr>
              <a:t>Šlo o první </a:t>
            </a:r>
            <a:r>
              <a:rPr lang="cs-CZ" sz="2400" dirty="0" smtClean="0">
                <a:solidFill>
                  <a:prstClr val="black"/>
                </a:solidFill>
              </a:rPr>
              <a:t>bezpečně doložený vzlet balónu s lidskou posádkou, pánů </a:t>
            </a:r>
            <a:r>
              <a:rPr lang="cs-CZ" sz="2400" dirty="0" err="1" smtClean="0">
                <a:solidFill>
                  <a:prstClr val="black"/>
                </a:solidFill>
              </a:rPr>
              <a:t>Pilatre</a:t>
            </a:r>
            <a:r>
              <a:rPr lang="cs-CZ" sz="2400" dirty="0" smtClean="0">
                <a:solidFill>
                  <a:prstClr val="black"/>
                </a:solidFill>
              </a:rPr>
              <a:t> de </a:t>
            </a:r>
            <a:r>
              <a:rPr lang="cs-CZ" sz="2400" dirty="0" err="1" smtClean="0">
                <a:solidFill>
                  <a:prstClr val="black"/>
                </a:solidFill>
              </a:rPr>
              <a:t>Roziéra</a:t>
            </a:r>
            <a:r>
              <a:rPr lang="cs-CZ" sz="2400" dirty="0" smtClean="0">
                <a:solidFill>
                  <a:prstClr val="black"/>
                </a:solidFill>
              </a:rPr>
              <a:t> a Francoise, markýze </a:t>
            </a:r>
            <a:r>
              <a:rPr lang="cs-CZ" sz="2400" dirty="0" err="1" smtClean="0">
                <a:solidFill>
                  <a:prstClr val="black"/>
                </a:solidFill>
              </a:rPr>
              <a:t>d´Arlandes</a:t>
            </a:r>
            <a:r>
              <a:rPr lang="cs-CZ" sz="2400" dirty="0" smtClean="0">
                <a:solidFill>
                  <a:prstClr val="black"/>
                </a:solidFill>
              </a:rPr>
              <a:t> , dvou nebetyčně (doslova) statečných pilotů, kteří se nechali roku 1783 vynést balónem z hedvábí, papíru a proutí sestrojeným dvěma továrníky – výrobci papíru, bratry </a:t>
            </a:r>
            <a:r>
              <a:rPr lang="cs-CZ" sz="2400" dirty="0" err="1" smtClean="0">
                <a:solidFill>
                  <a:prstClr val="black"/>
                </a:solidFill>
              </a:rPr>
              <a:t>Montgolfierovými</a:t>
            </a:r>
            <a:r>
              <a:rPr lang="cs-CZ" sz="2400" dirty="0" smtClean="0">
                <a:solidFill>
                  <a:prstClr val="black"/>
                </a:solidFill>
              </a:rPr>
              <a:t>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82830" y="3861048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87025"/>
            <a:ext cx="9144000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Bitevní draci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Staří Římané museli při rozšiřování své říše bojovat z řadou nejrůznějších národů, z nichž některé jim v bitvách dokázaly připravit nepěkná překvapení. Povedlo se to i Dákům, bojovnému lidu žijícímu přibližně na území dnešního Rumunska, který dokázal dlouho vzdorovat i dobře organizovaným a zkušeným římským legiím. Jedna z jejich zbraní měla především psychologický charakter: šlo o ohnivé příšery, které se vznášely vysoko nad hlavami divokých bojovníků. O účinnosti neobvyklých strašáků svědčí i to, že jinak odvážní Římané se při prvním setkání s nimi dali na bezhlavý útěk.</a:t>
            </a:r>
          </a:p>
          <a:p>
            <a:r>
              <a:rPr lang="cs-CZ" sz="2400" dirty="0" smtClean="0"/>
              <a:t>Dnes už většina odborníků nepochybuje o tom, že dáčtí bojoví draci byli ve skutečnosti balóny na horký vzduch. Šlo o umně vyvedenou dračí hlavu, zakončenou jakýmsi vakem z lehkého papíru. V tlamě hlavy byla olejová lampička, která příšeře dodávala patřičné dračí atributy jako oheň a kouř, ale současně i ohřívala vzduch ve vaku. Díky tomu se přístroj mohl ve vzduchu udržet dost dlouho na to, aby zchladil bojovnost Římanů.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0" y="1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ohroženo prvenství bratří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Montgolfiérů</a:t>
            </a: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?</a:t>
            </a:r>
            <a:endParaRPr lang="cs-CZ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-2023" y="4241055"/>
            <a:ext cx="6444208" cy="2308324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Směr a síla větru určuje kurs a rychlost letu balónu. Vítr má v rozdílných výškových hladinách rozdílný sm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ěr. Balón létá ve výšce korun stromů nebo může nastoupat do několikakilometrové výše. Světový výškový rekord je téměř 17 kilometrů. 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0"/>
            <a:ext cx="6444208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Pilot mění velikost vztlakové síly u plynových balónů usypáním písku, který v pytlících veze s sebou, čímž přivede balón do stoupání, případně odpuštěním plynu pro sestup.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-2023" y="1772816"/>
            <a:ext cx="6444208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Arial" charset="0"/>
              </a:rPr>
              <a:t>Do obalu horkovzdušného balónu pilot zatopí výkonným hořákem, aby vzlétl, nebo nechá horký vzduch vychladnout. Celý proces vychládání může urychlit odvětráním tzv. vypouštěcím ventilem, čímž uvede balón do klesání. 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8693611" y="2333655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596253" y="6322597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pic>
        <p:nvPicPr>
          <p:cNvPr id="1026" name="Picture 2" descr="http://upload.wikimedia.org/wikipedia/commons/9/93/Ho%C5%99%C3%A1ky_(bal%C3%B3n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281" y="342311"/>
            <a:ext cx="2528080" cy="1986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řák, plynový hořák, plamen, teplo, požár, baló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8281" y="2997849"/>
            <a:ext cx="2409731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7" grpId="0" animBg="1"/>
      <p:bldP spid="6" grpId="0" animBg="1"/>
      <p:bldP spid="7" grpId="0" animBg="1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xarj.net/wp-content/uploads/2009/03/crazy-hot-air-balloon14.jpg"/>
          <p:cNvPicPr>
            <a:picLocks noChangeAspect="1" noChangeArrowheads="1"/>
          </p:cNvPicPr>
          <p:nvPr/>
        </p:nvPicPr>
        <p:blipFill>
          <a:blip r:embed="rId2" cstate="print"/>
          <a:srcRect b="8730"/>
          <a:stretch>
            <a:fillRect/>
          </a:stretch>
        </p:blipFill>
        <p:spPr bwMode="auto">
          <a:xfrm>
            <a:off x="-6246" y="3032956"/>
            <a:ext cx="6096000" cy="381642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-12492" y="6480048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[7]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28743" y="2285918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701250" y="5229200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pic>
        <p:nvPicPr>
          <p:cNvPr id="2050" name="Picture 2" descr="http://epyrotechnika.cz/images/uploads/lampiony/lampi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43" y="116632"/>
            <a:ext cx="4254038" cy="213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thumb/f/ff/Mister_Bup_the_Turtle_(Ferrara_Balloons_Festival,_2007).jpg/220px-Mister_Bup_the_Turtle_(Ferrara_Balloons_Festival,_2007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862" y="0"/>
            <a:ext cx="3757270" cy="500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349188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Vzducholoď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8434" name="Picture 2" descr="http://upload.wikimedia.org/wikipedia/commons/5/50/Luftschiff_sm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4286256"/>
            <a:ext cx="4635188" cy="1998925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0" y="836712"/>
            <a:ext cx="3563888" cy="26776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Vzducholoď</a:t>
            </a:r>
            <a:r>
              <a:rPr lang="cs-CZ" sz="2400" dirty="0" smtClean="0"/>
              <a:t> je letadlo lehčí než vzduch (aerostat), nebo také řiditelný balón. Vzducholoď mívá obvykle doutníkový tvar, a zpravidla bývá vybavena jedním či více motory.</a:t>
            </a:r>
            <a:endParaRPr lang="cs-CZ" sz="2400" dirty="0"/>
          </a:p>
        </p:txBody>
      </p:sp>
      <p:pic>
        <p:nvPicPr>
          <p:cNvPr id="18436" name="Picture 4" descr="Soubor:La france 1884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4629" t="4401" r="3602" b="9920"/>
          <a:stretch>
            <a:fillRect/>
          </a:stretch>
        </p:blipFill>
        <p:spPr bwMode="auto">
          <a:xfrm>
            <a:off x="3671392" y="0"/>
            <a:ext cx="5472608" cy="3672408"/>
          </a:xfrm>
          <a:prstGeom prst="rect">
            <a:avLst/>
          </a:prstGeom>
          <a:noFill/>
        </p:spPr>
      </p:pic>
      <p:pic>
        <p:nvPicPr>
          <p:cNvPr id="18438" name="Picture 6" descr="http://upload.wikimedia.org/wikipedia/commons/a/ae/Metlife_snoopy_two_blimp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4143380"/>
            <a:ext cx="3754447" cy="250123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8701250" y="3303076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[8]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28811" y="5915849"/>
            <a:ext cx="4427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[9]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195306" y="6270503"/>
            <a:ext cx="5597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[10]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[</a:t>
            </a:r>
            <a:r>
              <a:rPr lang="cs-CZ" dirty="0"/>
              <a:t>1]</a:t>
            </a:r>
          </a:p>
          <a:p>
            <a:r>
              <a:rPr lang="cs-CZ" dirty="0" smtClean="0"/>
              <a:t>http</a:t>
            </a:r>
            <a:r>
              <a:rPr lang="cs-CZ" dirty="0"/>
              <a:t>://www.google.cz/imgres?q=montgolfierov%C3%A9&amp;um=1&amp;hl=cs&amp;biw=1366&amp;bih=543&amp;tbm=isch&amp;tbnid=UqQvv61fUmKDJM:&amp;imgrefurl=http://cs.wikipedia.org/wiki/Joseph-Michel_Montgolfier&amp;docid=vYexangBCLd9WM&amp;imgurl=http://upload.wikimedia.org/wikipedia/commons/thumb/a/a9/Jacques_%2525C3%252589tienne_Montgolfier.jpg/220px-Jacques_%2525C3%252589tienne_Montgolfier.jpg&amp;w=220&amp;h=330&amp;ei=q_S4T6KBO8ztsgbP5YT4Bw&amp;zoom=1&amp;iact=hc&amp;vpx=102&amp;vpy=126&amp;dur=578&amp;hovh=264&amp;hovw=176&amp;tx=93&amp;ty=133&amp;sig=101810909943249336466&amp;page=1&amp;tbnh=162&amp;tbnw=103&amp;start=0&amp;ndsp=14&amp;ved=1t:429,r:0,s:0,i:68</a:t>
            </a:r>
            <a:endParaRPr lang="cs-CZ" dirty="0" smtClean="0"/>
          </a:p>
          <a:p>
            <a:r>
              <a:rPr lang="cs-CZ" dirty="0" smtClean="0"/>
              <a:t>[2]</a:t>
            </a:r>
            <a:endParaRPr lang="cs-CZ" dirty="0"/>
          </a:p>
          <a:p>
            <a:r>
              <a:rPr lang="cs-CZ" dirty="0"/>
              <a:t>http://www.google.cz/imgres?q=montgolfierov%C3%A9&amp;um=1&amp;hl=cs&amp;biw=1366&amp;bih=543&amp;tbm=isch&amp;tbnid=x8Y3EqOwkHLCFM:&amp;imgrefurl=http://www.letectvi.cz/letectvi/Article65728.html&amp;docid=7vhrHdyfakcyPM&amp;imgurl=http://</a:t>
            </a:r>
            <a:r>
              <a:rPr lang="cs-CZ" dirty="0" smtClean="0"/>
              <a:t>work.letectvi.cz/foto/data/2008/06/montgolfiera.jpg&amp;w=256&amp;h=400&amp;ei=q_S4T6KBO8ztsgbP5YT4Bw&amp;zoom=1&amp;iact=hc&amp;vpx=215&amp;vpy=118&amp;dur=44&amp;hovh=281&amp;hovw=180&amp;tx=84&amp;ty=135&amp;sig=101810909943249336466&amp;page=1&amp;tbnh=162&amp;tbnw=104&amp;start=0&amp;ndsp=14&amp;ved=1t:429,r:1,s:0,i:70</a:t>
            </a:r>
          </a:p>
          <a:p>
            <a:r>
              <a:rPr lang="cs-CZ" dirty="0" smtClean="0"/>
              <a:t>[3]</a:t>
            </a:r>
            <a:endParaRPr lang="cs-CZ" dirty="0"/>
          </a:p>
          <a:p>
            <a:r>
              <a:rPr lang="cs-CZ" dirty="0"/>
              <a:t>http://www.google.cz/imgres?q=ho%C5%99%C3%A1k+bal%C3%B3nu&amp;hl=cs&amp;biw=1366&amp;bih=543&amp;gbv=2&amp;tbm=isch&amp;tbnid=dawOH970ttASlM:&amp;imgrefurl=http://cs.wikipedia.org/wiki/Soubor:Ho%25C5%2599%25C3%25A1ky_(bal%25C3%25B3n).jpg&amp;docid=LgYn0YSrr8cjuM&amp;imgurl=http://upload.wikimedia.org/wikipedia/commons/9/93/Ho%2525C5%252599%2525C3%2525A1ky_(bal%2525C3%2525B3n).jpg&amp;w=750&amp;h=589&amp;ei=sf24T8_sOIPBtAbJltW4Bg&amp;zoom=1&amp;iact=hc&amp;vpx=115&amp;vpy=159&amp;dur=2320&amp;hovh=199&amp;hovw=253&amp;tx=110&amp;ty=145&amp;sig=101810909943249336466&amp;page=1&amp;tbnh=162&amp;tbnw=206&amp;start=0&amp;ndsp=11&amp;ved=1t:429,r:0,s:0,i:70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2188" y="0"/>
            <a:ext cx="915618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://pixabay.com/cs/ho%C5%99%C3%A1k-plynov%C3%BD-ho%C5%99%C3%A1k-plamen-teplo-8476/</a:t>
            </a:r>
          </a:p>
          <a:p>
            <a:r>
              <a:rPr lang="cs-CZ" dirty="0" smtClean="0"/>
              <a:t>[5]</a:t>
            </a:r>
          </a:p>
          <a:p>
            <a:r>
              <a:rPr lang="cs-CZ" dirty="0"/>
              <a:t>http://www.google.cz/imgres?q=balony+%C5%A1t%C4%9Bst%C3%AD&amp;start=333&amp;hl=cs&amp;gbv=2&amp;biw=1366&amp;bih=543&amp;tbm=isch&amp;tbnid=tzECGrox3jTQLM:&amp;imgrefurl=http://epyrotechnika.cz/la-taja-ca-lampiony/lampion-a-tae-sta-la-taja-ca-pa-a-na-/prod_44.html&amp;docid=BYsFRRhxSdBQbM&amp;imgurl=http://epyrotechnika.cz/images/uploads/lampiony/lampion.jpg&amp;w=390&amp;h=196&amp;ei=yQG5T-yLI8fLswaDh938Bw&amp;zoom=1&amp;iact=hc&amp;vpx=978&amp;vpy=203&amp;dur=2265&amp;hovh=156&amp;hovw=312&amp;tx=94&amp;ty=75&amp;sig=101810909943249336466&amp;page=20&amp;tbnh=106&amp;tbnw=210&amp;ndsp=17&amp;ved=1t:429,r:10,s:333,i:104</a:t>
            </a:r>
            <a:endParaRPr lang="cs-CZ" dirty="0" smtClean="0"/>
          </a:p>
          <a:p>
            <a:r>
              <a:rPr lang="cs-CZ" dirty="0" smtClean="0"/>
              <a:t>[6]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www.google.cz/imgres?q=horkovzdu%C5%A1n%C3%BD+bal%C3%B3n&amp;hl=cs&amp;biw=1366&amp;bih=543&amp;gbv=2&amp;tbm=isch&amp;tbnid=NYXnKKpt0Dqp-M:&amp;imgrefurl=http://cs.wikipedia.org/wiki/Horkovzdu%25C5%25A1n%25C3%25BD_balon&amp;docid=TkQvMZQExeoxmM&amp;imgurl=http://upload.wikimedia.org/wikipedia/commons/thumb/f/ff/Mister_Bup_the_Turtle_(Ferrara_Balloons_Festival,_2007).jpg/220px-Mister_Bup_the_Turtle_(Ferrara_Balloons_Festival,_2007).jpg&amp;w=220&amp;h=293&amp;ei=5QO5T_abHczotQbkgYmeCA&amp;zoom=1&amp;iact=hc&amp;vpx=245&amp;vpy=148&amp;dur=1791&amp;hovh=234&amp;hovw=176&amp;tx=85&amp;ty=109&amp;sig=101810909943249336466&amp;page=1&amp;tbnh=175&amp;tbnw=133&amp;start=0&amp;ndsp=13&amp;ved=1t:429,r:1,s:0,i:72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7807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[7]</a:t>
            </a:r>
          </a:p>
          <a:p>
            <a:r>
              <a:rPr lang="cs-CZ" dirty="0"/>
              <a:t>http://www.xarj.net/wp-content/uploads/2009/03/crazy-hot-air-balloon14.jpg</a:t>
            </a:r>
          </a:p>
          <a:p>
            <a:r>
              <a:rPr lang="cs-CZ" dirty="0"/>
              <a:t>[8]</a:t>
            </a:r>
          </a:p>
          <a:p>
            <a:r>
              <a:rPr lang="cs-CZ" dirty="0"/>
              <a:t>http://cs.wikipedia.org/wiki/Soubor:La_france_1884.png</a:t>
            </a:r>
          </a:p>
          <a:p>
            <a:r>
              <a:rPr lang="cs-CZ" dirty="0"/>
              <a:t>[9]</a:t>
            </a:r>
          </a:p>
          <a:p>
            <a:r>
              <a:rPr lang="cs-CZ" dirty="0"/>
              <a:t>http://cs.wikipedia.org/wiki/Soubor:Luftschiff_small.jpg</a:t>
            </a:r>
          </a:p>
          <a:p>
            <a:r>
              <a:rPr lang="cs-CZ" dirty="0"/>
              <a:t>[10]</a:t>
            </a:r>
          </a:p>
          <a:p>
            <a:r>
              <a:rPr lang="cs-CZ" dirty="0"/>
              <a:t>http://cs.wikipedia.org/wiki/Soubor:Metlife_snoopy_two_blimp.jpg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456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677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33</cp:revision>
  <dcterms:modified xsi:type="dcterms:W3CDTF">2012-05-20T14:49:22Z</dcterms:modified>
</cp:coreProperties>
</file>