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9" r:id="rId3"/>
    <p:sldId id="260" r:id="rId4"/>
    <p:sldId id="261" r:id="rId5"/>
    <p:sldId id="263" r:id="rId6"/>
    <p:sldId id="262" r:id="rId7"/>
    <p:sldId id="265" r:id="rId8"/>
    <p:sldId id="257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VY_32_INOVACE_15_Písmeno </a:t>
          </a:r>
          <a:r>
            <a:rPr lang="cs-CZ" sz="2000" baseline="0" dirty="0" err="1" smtClean="0"/>
            <a:t>Č,č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</a:t>
          </a:r>
          <a:r>
            <a:rPr lang="cs-CZ" sz="2000" dirty="0" err="1" smtClean="0"/>
            <a:t>ŠKOLY:Základní</a:t>
          </a:r>
          <a:r>
            <a:rPr lang="cs-CZ" sz="2000" dirty="0" smtClean="0"/>
            <a:t> škola a Mateřská škola </a:t>
          </a:r>
          <a:r>
            <a:rPr lang="cs-CZ" sz="2000" dirty="0" err="1" smtClean="0"/>
            <a:t>Slatina,okres</a:t>
          </a:r>
          <a:r>
            <a:rPr lang="cs-CZ" sz="2000" dirty="0" smtClean="0"/>
            <a:t> Nový </a:t>
          </a:r>
          <a:r>
            <a:rPr lang="cs-CZ" sz="2000" dirty="0" err="1" smtClean="0"/>
            <a:t>Jičín,příspěvková</a:t>
          </a:r>
          <a:r>
            <a:rPr lang="cs-CZ" sz="2000" dirty="0" smtClean="0"/>
            <a:t>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Libuše Kotalová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CZ.1.07./1.4.00/21.2280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343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</a:t>
          </a:r>
          <a:r>
            <a:rPr lang="cs-CZ" sz="2000" kern="1200" dirty="0" err="1" smtClean="0"/>
            <a:t>ŠKOLY:Základní</a:t>
          </a:r>
          <a:r>
            <a:rPr lang="cs-CZ" sz="2000" kern="1200" dirty="0" smtClean="0"/>
            <a:t> škola a Mateřská škola </a:t>
          </a:r>
          <a:r>
            <a:rPr lang="cs-CZ" sz="2000" kern="1200" dirty="0" err="1" smtClean="0"/>
            <a:t>Slatina,okres</a:t>
          </a:r>
          <a:r>
            <a:rPr lang="cs-CZ" sz="2000" kern="1200" dirty="0" smtClean="0"/>
            <a:t> Nový </a:t>
          </a:r>
          <a:r>
            <a:rPr lang="cs-CZ" sz="2000" kern="1200" dirty="0" err="1" smtClean="0"/>
            <a:t>Jičín,příspěvková</a:t>
          </a:r>
          <a:r>
            <a:rPr lang="cs-CZ" sz="2000" kern="1200" dirty="0" smtClean="0"/>
            <a:t>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Libuše Kotalová</a:t>
          </a:r>
          <a:endParaRPr lang="cs-CZ" sz="2000" kern="1200" dirty="0"/>
        </a:p>
      </dsp:txBody>
      <dsp:txXfrm>
        <a:off x="1273857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VY_32_INOVACE_15_Písmeno </a:t>
          </a:r>
          <a:r>
            <a:rPr lang="cs-CZ" sz="2000" kern="1200" baseline="0" dirty="0" err="1" smtClean="0"/>
            <a:t>Č,č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CZ.1.07./1.4.00/21.2280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20.2.2012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3713105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Písmeno Č </a:t>
            </a:r>
            <a:r>
              <a:rPr lang="cs-CZ" dirty="0" err="1" smtClean="0"/>
              <a:t>č</a:t>
            </a:r>
            <a:r>
              <a:rPr lang="cs-CZ" dirty="0" smtClean="0"/>
              <a:t>  se představuje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cene3d>
            <a:camera prst="perspectiveContrastingRightFacing"/>
            <a:lightRig rig="threePt" dir="t"/>
          </a:scene3d>
        </p:spPr>
        <p:txBody>
          <a:bodyPr>
            <a:normAutofit/>
          </a:bodyPr>
          <a:lstStyle/>
          <a:p>
            <a:r>
              <a:rPr lang="cs-CZ" sz="9600" b="1" dirty="0" smtClean="0"/>
              <a:t>Č  </a:t>
            </a:r>
            <a:r>
              <a:rPr lang="cs-CZ" sz="9600" b="1" dirty="0" err="1" smtClean="0"/>
              <a:t>č</a:t>
            </a:r>
            <a:r>
              <a:rPr lang="cs-CZ" sz="9600" b="1" dirty="0" smtClean="0"/>
              <a:t>		</a:t>
            </a:r>
            <a:r>
              <a:rPr lang="cs-CZ" sz="9600" b="1" dirty="0" smtClean="0">
                <a:solidFill>
                  <a:srgbClr val="00B050"/>
                </a:solidFill>
              </a:rPr>
              <a:t>Č </a:t>
            </a:r>
            <a:r>
              <a:rPr lang="cs-CZ" sz="9600" b="1" dirty="0" err="1" smtClean="0">
                <a:solidFill>
                  <a:srgbClr val="00B050"/>
                </a:solidFill>
              </a:rPr>
              <a:t>č</a:t>
            </a:r>
            <a:endParaRPr lang="cs-CZ" sz="9600" b="1" dirty="0" smtClean="0">
              <a:solidFill>
                <a:srgbClr val="00B050"/>
              </a:solidFill>
            </a:endParaRPr>
          </a:p>
          <a:p>
            <a:pPr marL="1828800" lvl="4" indent="0">
              <a:buNone/>
            </a:pPr>
            <a:r>
              <a:rPr lang="cs-CZ" sz="9600" b="1" dirty="0" smtClean="0">
                <a:solidFill>
                  <a:srgbClr val="7030A0"/>
                </a:solidFill>
              </a:rPr>
              <a:t>Č </a:t>
            </a:r>
            <a:r>
              <a:rPr lang="cs-CZ" sz="9600" b="1" dirty="0" err="1" smtClean="0">
                <a:solidFill>
                  <a:srgbClr val="7030A0"/>
                </a:solidFill>
              </a:rPr>
              <a:t>č</a:t>
            </a:r>
            <a:endParaRPr lang="cs-CZ" sz="96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4687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Říkejte se mnou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Číhá kočka na myšku,</a:t>
            </a:r>
          </a:p>
          <a:p>
            <a:r>
              <a:rPr lang="cs-CZ" dirty="0"/>
              <a:t>k</a:t>
            </a:r>
            <a:r>
              <a:rPr lang="cs-CZ" dirty="0" smtClean="0"/>
              <a:t>otě čeká v pelíšku.</a:t>
            </a:r>
          </a:p>
          <a:p>
            <a:r>
              <a:rPr lang="cs-CZ" dirty="0" smtClean="0"/>
              <a:t>Kočka skočí, čapne myšku,</a:t>
            </a:r>
          </a:p>
          <a:p>
            <a:r>
              <a:rPr lang="cs-CZ" dirty="0"/>
              <a:t>u</a:t>
            </a:r>
            <a:r>
              <a:rPr lang="cs-CZ" dirty="0" smtClean="0"/>
              <a:t>ž ji nese do pelíšku.</a:t>
            </a:r>
            <a:endParaRPr lang="cs-CZ" dirty="0"/>
          </a:p>
        </p:txBody>
      </p:sp>
      <p:pic>
        <p:nvPicPr>
          <p:cNvPr id="1027" name="Picture 3" descr="C:\Users\admin\AppData\Local\Microsoft\Windows\Temporary Internet Files\Content.IE5\99LSCPAK\MP90044658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844824"/>
            <a:ext cx="3012748" cy="3890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1321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Připoj slabiku k obrázku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0769"/>
            <a:ext cx="7643192" cy="4117260"/>
          </a:xfrm>
        </p:spPr>
        <p:txBody>
          <a:bodyPr>
            <a:normAutofit/>
          </a:bodyPr>
          <a:lstStyle/>
          <a:p>
            <a:r>
              <a:rPr lang="cs-CZ" sz="4400" b="1" dirty="0" err="1" smtClean="0"/>
              <a:t>Čá</a:t>
            </a:r>
            <a:endParaRPr lang="cs-CZ" sz="4400" b="1" dirty="0" smtClean="0"/>
          </a:p>
          <a:p>
            <a:endParaRPr lang="cs-CZ" sz="4400" b="1" dirty="0" smtClean="0"/>
          </a:p>
          <a:p>
            <a:r>
              <a:rPr lang="cs-CZ" sz="4400" b="1" dirty="0" err="1" smtClean="0"/>
              <a:t>Če</a:t>
            </a:r>
            <a:endParaRPr lang="cs-CZ" sz="4400" b="1" dirty="0" smtClean="0"/>
          </a:p>
          <a:p>
            <a:endParaRPr lang="cs-CZ" sz="4400" b="1" dirty="0" smtClean="0"/>
          </a:p>
          <a:p>
            <a:r>
              <a:rPr lang="cs-CZ" sz="4400" b="1" dirty="0" smtClean="0"/>
              <a:t>Či</a:t>
            </a:r>
          </a:p>
          <a:p>
            <a:endParaRPr lang="cs-CZ" sz="4400" b="1" dirty="0"/>
          </a:p>
        </p:txBody>
      </p:sp>
      <p:pic>
        <p:nvPicPr>
          <p:cNvPr id="2050" name="Picture 2" descr="C:\Users\admin\AppData\Local\Microsoft\Windows\Temporary Internet Files\Content.IE5\JX1WAKUB\MP9001805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9421" y="2008903"/>
            <a:ext cx="980771" cy="1553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dmin\AppData\Local\Microsoft\Windows\Temporary Internet Files\Content.IE5\S7687CZ2\MC9004124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889619"/>
            <a:ext cx="1440160" cy="1520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dmin\AppData\Local\Microsoft\Windows\Temporary Internet Files\Content.IE5\AM1I8PN9\MP90031687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3284910" y="3258423"/>
            <a:ext cx="201830" cy="303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admin\AppData\Local\Microsoft\Windows\Temporary Internet Files\Content.IE5\76EXJNNP\MP90042310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129970" y="4657497"/>
            <a:ext cx="1497475" cy="1031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admin\AppData\Local\Microsoft\Windows\Temporary Internet Files\Content.IE5\1Q76Y7GL\MP900316871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140968"/>
            <a:ext cx="1619297" cy="2435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admin\AppData\Local\Microsoft\Windows\Temporary Internet Files\Content.IE5\K0O7W0UI\MC90027961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7445" y="3561958"/>
            <a:ext cx="1568535" cy="1106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3972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Čti slabiky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err="1" smtClean="0">
                <a:solidFill>
                  <a:srgbClr val="FF0000"/>
                </a:solidFill>
              </a:rPr>
              <a:t>Ča</a:t>
            </a:r>
            <a:r>
              <a:rPr lang="cs-CZ" sz="4400" dirty="0" smtClean="0">
                <a:solidFill>
                  <a:srgbClr val="FF0000"/>
                </a:solidFill>
              </a:rPr>
              <a:t>	    </a:t>
            </a:r>
            <a:r>
              <a:rPr lang="cs-CZ" sz="4400" dirty="0" err="1" smtClean="0">
                <a:solidFill>
                  <a:srgbClr val="FF0000"/>
                </a:solidFill>
              </a:rPr>
              <a:t>če</a:t>
            </a:r>
            <a:r>
              <a:rPr lang="cs-CZ" sz="4400" dirty="0" smtClean="0">
                <a:solidFill>
                  <a:srgbClr val="FF0000"/>
                </a:solidFill>
              </a:rPr>
              <a:t>    či   čí   </a:t>
            </a:r>
            <a:r>
              <a:rPr lang="cs-CZ" sz="4400" dirty="0" err="1" smtClean="0">
                <a:solidFill>
                  <a:srgbClr val="FF0000"/>
                </a:solidFill>
              </a:rPr>
              <a:t>čo</a:t>
            </a:r>
            <a:r>
              <a:rPr lang="cs-CZ" sz="4400" dirty="0" smtClean="0">
                <a:solidFill>
                  <a:srgbClr val="FF0000"/>
                </a:solidFill>
              </a:rPr>
              <a:t>    </a:t>
            </a:r>
            <a:r>
              <a:rPr lang="cs-CZ" sz="4400" dirty="0" err="1" smtClean="0">
                <a:solidFill>
                  <a:srgbClr val="FF0000"/>
                </a:solidFill>
              </a:rPr>
              <a:t>ču</a:t>
            </a:r>
            <a:r>
              <a:rPr lang="cs-CZ" sz="4400" dirty="0" smtClean="0">
                <a:solidFill>
                  <a:srgbClr val="FF0000"/>
                </a:solidFill>
              </a:rPr>
              <a:t>   </a:t>
            </a:r>
            <a:r>
              <a:rPr lang="cs-CZ" sz="4400" dirty="0" err="1" smtClean="0">
                <a:solidFill>
                  <a:srgbClr val="FF0000"/>
                </a:solidFill>
              </a:rPr>
              <a:t>čů</a:t>
            </a:r>
            <a:endParaRPr lang="cs-CZ" sz="4400" dirty="0" smtClean="0">
              <a:solidFill>
                <a:srgbClr val="FF0000"/>
              </a:solidFill>
            </a:endParaRPr>
          </a:p>
          <a:p>
            <a:endParaRPr lang="cs-CZ" sz="4400" dirty="0">
              <a:solidFill>
                <a:srgbClr val="FF0000"/>
              </a:solidFill>
            </a:endParaRPr>
          </a:p>
          <a:p>
            <a:r>
              <a:rPr lang="cs-CZ" sz="4400" dirty="0" err="1" smtClean="0">
                <a:solidFill>
                  <a:srgbClr val="002060"/>
                </a:solidFill>
              </a:rPr>
              <a:t>Čal</a:t>
            </a:r>
            <a:r>
              <a:rPr lang="cs-CZ" sz="4400" dirty="0" smtClean="0">
                <a:solidFill>
                  <a:srgbClr val="002060"/>
                </a:solidFill>
              </a:rPr>
              <a:t>	</a:t>
            </a:r>
            <a:r>
              <a:rPr lang="cs-CZ" sz="4400" dirty="0" err="1" smtClean="0">
                <a:solidFill>
                  <a:srgbClr val="002060"/>
                </a:solidFill>
              </a:rPr>
              <a:t>ráč</a:t>
            </a:r>
            <a:r>
              <a:rPr lang="cs-CZ" sz="4400" dirty="0" smtClean="0">
                <a:solidFill>
                  <a:srgbClr val="002060"/>
                </a:solidFill>
              </a:rPr>
              <a:t>	   </a:t>
            </a:r>
            <a:r>
              <a:rPr lang="cs-CZ" sz="4400" dirty="0" err="1" smtClean="0">
                <a:solidFill>
                  <a:srgbClr val="002060"/>
                </a:solidFill>
              </a:rPr>
              <a:t>čme</a:t>
            </a:r>
            <a:r>
              <a:rPr lang="cs-CZ" sz="4400" dirty="0" smtClean="0">
                <a:solidFill>
                  <a:srgbClr val="002060"/>
                </a:solidFill>
              </a:rPr>
              <a:t>	</a:t>
            </a:r>
            <a:r>
              <a:rPr lang="cs-CZ" sz="4400" dirty="0" err="1" smtClean="0">
                <a:solidFill>
                  <a:srgbClr val="002060"/>
                </a:solidFill>
              </a:rPr>
              <a:t>čle</a:t>
            </a:r>
            <a:r>
              <a:rPr lang="cs-CZ" sz="4400" dirty="0" smtClean="0">
                <a:solidFill>
                  <a:srgbClr val="002060"/>
                </a:solidFill>
              </a:rPr>
              <a:t>   </a:t>
            </a:r>
            <a:r>
              <a:rPr lang="cs-CZ" sz="4400" dirty="0" err="1" smtClean="0">
                <a:solidFill>
                  <a:srgbClr val="002060"/>
                </a:solidFill>
              </a:rPr>
              <a:t>čpa</a:t>
            </a:r>
            <a:endParaRPr lang="cs-CZ" sz="4400" dirty="0" smtClean="0">
              <a:solidFill>
                <a:srgbClr val="002060"/>
              </a:solidFill>
            </a:endParaRPr>
          </a:p>
          <a:p>
            <a:endParaRPr lang="cs-CZ" sz="4400" dirty="0">
              <a:solidFill>
                <a:srgbClr val="002060"/>
              </a:solidFill>
            </a:endParaRPr>
          </a:p>
          <a:p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</a:rPr>
              <a:t>Huč     </a:t>
            </a:r>
            <a:r>
              <a:rPr lang="cs-CZ" sz="4400" dirty="0" err="1" smtClean="0">
                <a:solidFill>
                  <a:schemeClr val="accent6">
                    <a:lumMod val="50000"/>
                  </a:schemeClr>
                </a:solidFill>
              </a:rPr>
              <a:t>rče</a:t>
            </a:r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</a:rPr>
              <a:t>     </a:t>
            </a:r>
            <a:r>
              <a:rPr lang="cs-CZ" sz="4400" dirty="0" err="1" smtClean="0">
                <a:solidFill>
                  <a:schemeClr val="accent6">
                    <a:lumMod val="50000"/>
                  </a:schemeClr>
                </a:solidFill>
              </a:rPr>
              <a:t>vče</a:t>
            </a:r>
            <a:r>
              <a:rPr lang="cs-CZ" sz="4400" dirty="0" smtClean="0">
                <a:solidFill>
                  <a:schemeClr val="accent6">
                    <a:lumMod val="50000"/>
                  </a:schemeClr>
                </a:solidFill>
              </a:rPr>
              <a:t>    čer   </a:t>
            </a:r>
            <a:r>
              <a:rPr lang="cs-CZ" sz="4400" dirty="0" err="1" smtClean="0">
                <a:solidFill>
                  <a:schemeClr val="accent6">
                    <a:lumMod val="50000"/>
                  </a:schemeClr>
                </a:solidFill>
              </a:rPr>
              <a:t>ček</a:t>
            </a:r>
            <a:endParaRPr lang="cs-CZ" sz="44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2247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Čteme nová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Čára	čeká	   točí    číhá    léčí     teče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00B050"/>
                </a:solidFill>
              </a:rPr>
              <a:t>Koláče    čipera   kolotoč   čepička   očička</a:t>
            </a:r>
          </a:p>
          <a:p>
            <a:endParaRPr lang="cs-CZ" dirty="0"/>
          </a:p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Včela    čmelák    čmárá     skáče    pláče</a:t>
            </a:r>
          </a:p>
          <a:p>
            <a:endParaRPr lang="cs-CZ" dirty="0"/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Čas     čáp     čaj    rýč     míč    pryč   klíč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2241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Hádej, hádej hadači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flipH="1">
            <a:off x="395536" y="1556792"/>
            <a:ext cx="8064896" cy="4389934"/>
          </a:xfrm>
        </p:spPr>
        <p:txBody>
          <a:bodyPr>
            <a:normAutofit/>
          </a:bodyPr>
          <a:lstStyle/>
          <a:p>
            <a:r>
              <a:rPr lang="cs-CZ" dirty="0" smtClean="0"/>
              <a:t>Je malý domeček, má mnoho koleček a malý zvoneček.</a:t>
            </a:r>
          </a:p>
          <a:p>
            <a:endParaRPr lang="cs-CZ" dirty="0"/>
          </a:p>
          <a:p>
            <a:r>
              <a:rPr lang="cs-CZ" dirty="0" smtClean="0"/>
              <a:t>Jaké oko poletuje?</a:t>
            </a:r>
          </a:p>
          <a:p>
            <a:endParaRPr lang="cs-CZ" dirty="0"/>
          </a:p>
          <a:p>
            <a:r>
              <a:rPr lang="cs-CZ" dirty="0" smtClean="0"/>
              <a:t>Po čem je den ?</a:t>
            </a:r>
            <a:endParaRPr lang="cs-CZ" dirty="0"/>
          </a:p>
        </p:txBody>
      </p:sp>
      <p:pic>
        <p:nvPicPr>
          <p:cNvPr id="3074" name="Picture 2" descr="C:\Users\admin\AppData\Local\Microsoft\Windows\Temporary Internet Files\Content.IE5\S7687CZ2\MP90038522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04248" y="2420888"/>
            <a:ext cx="1490607" cy="2088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dmin\AppData\Local\Microsoft\Windows\Temporary Internet Files\Content.IE5\76EXJNNP\MP9004448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808131"/>
            <a:ext cx="1368152" cy="1665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admin\AppData\Local\Microsoft\Windows\Temporary Internet Files\Content.IE5\S7687CZ2\MC9003974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8488" y="5030788"/>
            <a:ext cx="1851025" cy="1382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6646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pomocí obrázků vyvozují nové písmeno, hledají slova, čtou slabiky. Prezentace slouží k  oživení výuky.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ODKAZ NA PŮVODNÍ PRAMEN, ODKUD BYLO ČERPÁNO</a:t>
            </a:r>
          </a:p>
          <a:p>
            <a:r>
              <a:rPr lang="cs-CZ" sz="2800" dirty="0" smtClean="0"/>
              <a:t>KÁBELE</a:t>
            </a:r>
            <a:r>
              <a:rPr lang="cs-CZ" sz="2800" dirty="0" smtClean="0"/>
              <a:t>, František </a:t>
            </a:r>
            <a:r>
              <a:rPr lang="cs-CZ" sz="2800" dirty="0" smtClean="0"/>
              <a:t>: Brousek pro tvůj jazýček</a:t>
            </a:r>
            <a:r>
              <a:rPr lang="cs-CZ" sz="2800" dirty="0" smtClean="0"/>
              <a:t>, Praha, Albatros 1961</a:t>
            </a:r>
          </a:p>
          <a:p>
            <a:r>
              <a:rPr lang="cs-CZ" sz="2800" dirty="0" smtClean="0"/>
              <a:t>Ilustrace </a:t>
            </a:r>
            <a:r>
              <a:rPr lang="cs-CZ" sz="2800" smtClean="0"/>
              <a:t>: www.office.microsoft.com</a:t>
            </a:r>
            <a:endParaRPr lang="cs-CZ" sz="2800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</TotalTime>
  <Words>144</Words>
  <Application>Microsoft Office PowerPoint</Application>
  <PresentationFormat>Předvádění na obrazovce (4:3)</PresentationFormat>
  <Paragraphs>46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Písmeno Č č  se představuje</vt:lpstr>
      <vt:lpstr>Říkejte se mnou</vt:lpstr>
      <vt:lpstr>Připoj slabiku k obrázku</vt:lpstr>
      <vt:lpstr>Čti slabiky</vt:lpstr>
      <vt:lpstr>Čteme nová slova</vt:lpstr>
      <vt:lpstr>Hádej, hádej hadači</vt:lpstr>
      <vt:lpstr>ANOTACE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admin</cp:lastModifiedBy>
  <cp:revision>29</cp:revision>
  <dcterms:created xsi:type="dcterms:W3CDTF">2011-06-20T10:40:08Z</dcterms:created>
  <dcterms:modified xsi:type="dcterms:W3CDTF">2012-02-20T11:11:12Z</dcterms:modified>
</cp:coreProperties>
</file>