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VY_32_INOVACE_18_Hlásky znělé a neznělé, spodoba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TEMA:Český</a:t>
          </a:r>
          <a:r>
            <a:rPr lang="cs-CZ" sz="2000" dirty="0" smtClean="0"/>
            <a:t>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830545-3BCD-41B8-9833-6EEC5D0D94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9CEA3B8-A348-4AEB-B7E6-849E97A60E61}">
      <dgm:prSet/>
      <dgm:spPr>
        <a:solidFill>
          <a:srgbClr val="0070C0"/>
        </a:solidFill>
      </dgm:spPr>
      <dgm:t>
        <a:bodyPr/>
        <a:lstStyle/>
        <a:p>
          <a:pPr rtl="0"/>
          <a:r>
            <a:rPr lang="cs-CZ" b="1" dirty="0" smtClean="0"/>
            <a:t>B -  P     </a:t>
          </a:r>
          <a:r>
            <a:rPr lang="cs-CZ" dirty="0" smtClean="0"/>
            <a:t>dub	hřib   zub   babka   rybka</a:t>
          </a:r>
          <a:endParaRPr lang="cs-CZ" dirty="0"/>
        </a:p>
      </dgm:t>
    </dgm:pt>
    <dgm:pt modelId="{B66622C4-0DDD-4F35-8B25-F2823D2B3B72}" type="parTrans" cxnId="{3C57C338-4C5A-4B1E-95FA-ED02915936F7}">
      <dgm:prSet/>
      <dgm:spPr/>
      <dgm:t>
        <a:bodyPr/>
        <a:lstStyle/>
        <a:p>
          <a:endParaRPr lang="cs-CZ"/>
        </a:p>
      </dgm:t>
    </dgm:pt>
    <dgm:pt modelId="{6987AA13-1DAF-4040-904B-1F17624EB883}" type="sibTrans" cxnId="{3C57C338-4C5A-4B1E-95FA-ED02915936F7}">
      <dgm:prSet/>
      <dgm:spPr/>
      <dgm:t>
        <a:bodyPr/>
        <a:lstStyle/>
        <a:p>
          <a:endParaRPr lang="cs-CZ"/>
        </a:p>
      </dgm:t>
    </dgm:pt>
    <dgm:pt modelId="{F9FD40EE-3745-4DD5-B1DC-E3D41096F74E}">
      <dgm:prSet/>
      <dgm:spPr>
        <a:solidFill>
          <a:srgbClr val="FF0000"/>
        </a:solidFill>
      </dgm:spPr>
      <dgm:t>
        <a:bodyPr/>
        <a:lstStyle/>
        <a:p>
          <a:pPr rtl="0"/>
          <a:r>
            <a:rPr lang="cs-CZ" b="1" dirty="0" smtClean="0"/>
            <a:t>D – T    </a:t>
          </a:r>
          <a:r>
            <a:rPr lang="cs-CZ" dirty="0" smtClean="0"/>
            <a:t>led     hlad    sud    had  hlídka   </a:t>
          </a:r>
          <a:endParaRPr lang="cs-CZ" dirty="0"/>
        </a:p>
      </dgm:t>
    </dgm:pt>
    <dgm:pt modelId="{E5427BB3-65E0-4948-9F61-2E9D377FF8A7}" type="parTrans" cxnId="{96E572EB-3389-4272-8927-015ED8AF9E6D}">
      <dgm:prSet/>
      <dgm:spPr/>
      <dgm:t>
        <a:bodyPr/>
        <a:lstStyle/>
        <a:p>
          <a:endParaRPr lang="cs-CZ"/>
        </a:p>
      </dgm:t>
    </dgm:pt>
    <dgm:pt modelId="{AFDA336E-5A75-4E87-8EB3-6E1EB311E5C0}" type="sibTrans" cxnId="{96E572EB-3389-4272-8927-015ED8AF9E6D}">
      <dgm:prSet/>
      <dgm:spPr/>
      <dgm:t>
        <a:bodyPr/>
        <a:lstStyle/>
        <a:p>
          <a:endParaRPr lang="cs-CZ"/>
        </a:p>
      </dgm:t>
    </dgm:pt>
    <dgm:pt modelId="{0F046AC4-53BD-41B6-ABD3-37EA937A42F3}">
      <dgm:prSet/>
      <dgm:spPr>
        <a:solidFill>
          <a:srgbClr val="00B050"/>
        </a:solidFill>
      </dgm:spPr>
      <dgm:t>
        <a:bodyPr/>
        <a:lstStyle/>
        <a:p>
          <a:pPr rtl="0"/>
          <a:r>
            <a:rPr lang="cs-CZ" b="1" dirty="0" smtClean="0"/>
            <a:t>V -  F    </a:t>
          </a:r>
          <a:r>
            <a:rPr lang="cs-CZ" dirty="0" smtClean="0"/>
            <a:t>zpěv   lev      hněv   ovce   polévka</a:t>
          </a:r>
          <a:endParaRPr lang="cs-CZ" dirty="0"/>
        </a:p>
      </dgm:t>
    </dgm:pt>
    <dgm:pt modelId="{798EAA04-CF17-4736-9F2F-5742AF99EAD0}" type="parTrans" cxnId="{A67E4022-847F-41FC-9999-9EDAFD9E1C16}">
      <dgm:prSet/>
      <dgm:spPr/>
      <dgm:t>
        <a:bodyPr/>
        <a:lstStyle/>
        <a:p>
          <a:endParaRPr lang="cs-CZ"/>
        </a:p>
      </dgm:t>
    </dgm:pt>
    <dgm:pt modelId="{823FE09B-C357-4D28-8533-DC5435591C9F}" type="sibTrans" cxnId="{A67E4022-847F-41FC-9999-9EDAFD9E1C16}">
      <dgm:prSet/>
      <dgm:spPr/>
      <dgm:t>
        <a:bodyPr/>
        <a:lstStyle/>
        <a:p>
          <a:endParaRPr lang="cs-CZ"/>
        </a:p>
      </dgm:t>
    </dgm:pt>
    <dgm:pt modelId="{720F5952-ABBC-41D5-AD15-97A75FDCCF02}" type="pres">
      <dgm:prSet presAssocID="{47830545-3BCD-41B8-9833-6EEC5D0D940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259C56-ED0F-42BB-BB2A-1C3083C9B083}" type="pres">
      <dgm:prSet presAssocID="{19CEA3B8-A348-4AEB-B7E6-849E97A60E6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CDC3D3-7887-4FF4-BB0B-A6C3784C247C}" type="pres">
      <dgm:prSet presAssocID="{6987AA13-1DAF-4040-904B-1F17624EB883}" presName="spacer" presStyleCnt="0"/>
      <dgm:spPr/>
    </dgm:pt>
    <dgm:pt modelId="{AC387B92-1D06-43F6-93C0-81E5FA0D5EFE}" type="pres">
      <dgm:prSet presAssocID="{F9FD40EE-3745-4DD5-B1DC-E3D41096F74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4BA3D2-D2CB-43CE-BD9C-5BB0B356CB10}" type="pres">
      <dgm:prSet presAssocID="{AFDA336E-5A75-4E87-8EB3-6E1EB311E5C0}" presName="spacer" presStyleCnt="0"/>
      <dgm:spPr/>
    </dgm:pt>
    <dgm:pt modelId="{107CFD2C-4CDC-4A77-9D50-FAC5B28BF4D5}" type="pres">
      <dgm:prSet presAssocID="{0F046AC4-53BD-41B6-ABD3-37EA937A42F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7E4022-847F-41FC-9999-9EDAFD9E1C16}" srcId="{47830545-3BCD-41B8-9833-6EEC5D0D9405}" destId="{0F046AC4-53BD-41B6-ABD3-37EA937A42F3}" srcOrd="2" destOrd="0" parTransId="{798EAA04-CF17-4736-9F2F-5742AF99EAD0}" sibTransId="{823FE09B-C357-4D28-8533-DC5435591C9F}"/>
    <dgm:cxn modelId="{609C4E63-7A45-47FA-A015-4E0D80195AD3}" type="presOf" srcId="{47830545-3BCD-41B8-9833-6EEC5D0D9405}" destId="{720F5952-ABBC-41D5-AD15-97A75FDCCF02}" srcOrd="0" destOrd="0" presId="urn:microsoft.com/office/officeart/2005/8/layout/vList2"/>
    <dgm:cxn modelId="{489695F6-7DC3-4EF7-9B09-F4E4C1E48F24}" type="presOf" srcId="{19CEA3B8-A348-4AEB-B7E6-849E97A60E61}" destId="{3E259C56-ED0F-42BB-BB2A-1C3083C9B083}" srcOrd="0" destOrd="0" presId="urn:microsoft.com/office/officeart/2005/8/layout/vList2"/>
    <dgm:cxn modelId="{3C57C338-4C5A-4B1E-95FA-ED02915936F7}" srcId="{47830545-3BCD-41B8-9833-6EEC5D0D9405}" destId="{19CEA3B8-A348-4AEB-B7E6-849E97A60E61}" srcOrd="0" destOrd="0" parTransId="{B66622C4-0DDD-4F35-8B25-F2823D2B3B72}" sibTransId="{6987AA13-1DAF-4040-904B-1F17624EB883}"/>
    <dgm:cxn modelId="{137045ED-6CBE-46F9-B26A-72AB7EB21EEC}" type="presOf" srcId="{F9FD40EE-3745-4DD5-B1DC-E3D41096F74E}" destId="{AC387B92-1D06-43F6-93C0-81E5FA0D5EFE}" srcOrd="0" destOrd="0" presId="urn:microsoft.com/office/officeart/2005/8/layout/vList2"/>
    <dgm:cxn modelId="{4BFBD358-8457-47F4-A548-C6A9192F2D5D}" type="presOf" srcId="{0F046AC4-53BD-41B6-ABD3-37EA937A42F3}" destId="{107CFD2C-4CDC-4A77-9D50-FAC5B28BF4D5}" srcOrd="0" destOrd="0" presId="urn:microsoft.com/office/officeart/2005/8/layout/vList2"/>
    <dgm:cxn modelId="{96E572EB-3389-4272-8927-015ED8AF9E6D}" srcId="{47830545-3BCD-41B8-9833-6EEC5D0D9405}" destId="{F9FD40EE-3745-4DD5-B1DC-E3D41096F74E}" srcOrd="1" destOrd="0" parTransId="{E5427BB3-65E0-4948-9F61-2E9D377FF8A7}" sibTransId="{AFDA336E-5A75-4E87-8EB3-6E1EB311E5C0}"/>
    <dgm:cxn modelId="{AD87CE56-3103-4DA5-8515-4FC23D17D73E}" type="presParOf" srcId="{720F5952-ABBC-41D5-AD15-97A75FDCCF02}" destId="{3E259C56-ED0F-42BB-BB2A-1C3083C9B083}" srcOrd="0" destOrd="0" presId="urn:microsoft.com/office/officeart/2005/8/layout/vList2"/>
    <dgm:cxn modelId="{9D3755E0-68C7-4E29-B073-CB66DED1CFF2}" type="presParOf" srcId="{720F5952-ABBC-41D5-AD15-97A75FDCCF02}" destId="{45CDC3D3-7887-4FF4-BB0B-A6C3784C247C}" srcOrd="1" destOrd="0" presId="urn:microsoft.com/office/officeart/2005/8/layout/vList2"/>
    <dgm:cxn modelId="{319B25DA-3F59-43A6-8625-134ABCD65A90}" type="presParOf" srcId="{720F5952-ABBC-41D5-AD15-97A75FDCCF02}" destId="{AC387B92-1D06-43F6-93C0-81E5FA0D5EFE}" srcOrd="2" destOrd="0" presId="urn:microsoft.com/office/officeart/2005/8/layout/vList2"/>
    <dgm:cxn modelId="{61AE8247-8A14-4858-AE42-C072D749B918}" type="presParOf" srcId="{720F5952-ABBC-41D5-AD15-97A75FDCCF02}" destId="{3E4BA3D2-D2CB-43CE-BD9C-5BB0B356CB10}" srcOrd="3" destOrd="0" presId="urn:microsoft.com/office/officeart/2005/8/layout/vList2"/>
    <dgm:cxn modelId="{1868A0EE-DB47-4420-8DC4-98C40CBA494D}" type="presParOf" srcId="{720F5952-ABBC-41D5-AD15-97A75FDCCF02}" destId="{107CFD2C-4CDC-4A77-9D50-FAC5B28BF4D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DA6689-FD9D-4023-A392-F13B3447D8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9A94AD5-A2A4-45CC-8991-E98C4BB1C99E}">
      <dgm:prSet/>
      <dgm:spPr>
        <a:solidFill>
          <a:srgbClr val="002060"/>
        </a:solidFill>
      </dgm:spPr>
      <dgm:t>
        <a:bodyPr/>
        <a:lstStyle/>
        <a:p>
          <a:pPr rtl="0"/>
          <a:r>
            <a:rPr lang="cs-CZ" b="1" smtClean="0"/>
            <a:t>Z – S   </a:t>
          </a:r>
          <a:r>
            <a:rPr lang="cs-CZ" smtClean="0"/>
            <a:t>mráz   hráz   rybíz   pařez   obraz</a:t>
          </a:r>
          <a:endParaRPr lang="cs-CZ"/>
        </a:p>
      </dgm:t>
    </dgm:pt>
    <dgm:pt modelId="{7B1C2A1A-0114-4CFB-88A6-368E29BAC40F}" type="parTrans" cxnId="{A968C065-3E51-4C76-B4EE-98E63EF516D7}">
      <dgm:prSet/>
      <dgm:spPr/>
      <dgm:t>
        <a:bodyPr/>
        <a:lstStyle/>
        <a:p>
          <a:endParaRPr lang="cs-CZ"/>
        </a:p>
      </dgm:t>
    </dgm:pt>
    <dgm:pt modelId="{4B49C022-217E-4938-AC16-9253570CDE14}" type="sibTrans" cxnId="{A968C065-3E51-4C76-B4EE-98E63EF516D7}">
      <dgm:prSet/>
      <dgm:spPr/>
      <dgm:t>
        <a:bodyPr/>
        <a:lstStyle/>
        <a:p>
          <a:endParaRPr lang="cs-CZ"/>
        </a:p>
      </dgm:t>
    </dgm:pt>
    <dgm:pt modelId="{AD92BD7B-9A5C-4BA0-ABD4-A1E8B5036FB2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 rtl="0"/>
          <a:r>
            <a:rPr lang="cs-CZ" b="1" dirty="0" smtClean="0"/>
            <a:t>Ž – Š   </a:t>
          </a:r>
          <a:r>
            <a:rPr lang="cs-CZ" dirty="0" smtClean="0"/>
            <a:t>nůž     muž    tužka   knížka  nůžky</a:t>
          </a:r>
          <a:endParaRPr lang="cs-CZ" dirty="0"/>
        </a:p>
      </dgm:t>
    </dgm:pt>
    <dgm:pt modelId="{9ADF5FE1-A7C2-41C6-9AB4-6452D8B48B04}" type="parTrans" cxnId="{8DF91301-E639-4EEE-B2FD-45C8F988B360}">
      <dgm:prSet/>
      <dgm:spPr/>
      <dgm:t>
        <a:bodyPr/>
        <a:lstStyle/>
        <a:p>
          <a:endParaRPr lang="cs-CZ"/>
        </a:p>
      </dgm:t>
    </dgm:pt>
    <dgm:pt modelId="{7CF92D1C-5F51-4F22-8AD4-744065D0EA31}" type="sibTrans" cxnId="{8DF91301-E639-4EEE-B2FD-45C8F988B360}">
      <dgm:prSet/>
      <dgm:spPr/>
      <dgm:t>
        <a:bodyPr/>
        <a:lstStyle/>
        <a:p>
          <a:endParaRPr lang="cs-CZ"/>
        </a:p>
      </dgm:t>
    </dgm:pt>
    <dgm:pt modelId="{791CED63-32B9-4FA5-84DE-F564906AEAEA}">
      <dgm:prSet/>
      <dgm:spPr/>
      <dgm:t>
        <a:bodyPr/>
        <a:lstStyle/>
        <a:p>
          <a:pPr rtl="0"/>
          <a:r>
            <a:rPr lang="cs-CZ" b="1" dirty="0" smtClean="0"/>
            <a:t>H – CH </a:t>
          </a:r>
          <a:r>
            <a:rPr lang="cs-CZ" dirty="0" smtClean="0"/>
            <a:t> kruh   jih    roh   tvaroh pstruh</a:t>
          </a:r>
          <a:endParaRPr lang="cs-CZ" dirty="0"/>
        </a:p>
      </dgm:t>
    </dgm:pt>
    <dgm:pt modelId="{AF5256CA-9296-4658-B650-1B7AB3CE53C2}" type="parTrans" cxnId="{57DD0921-02E6-4952-9F01-6F35C3E730C8}">
      <dgm:prSet/>
      <dgm:spPr/>
      <dgm:t>
        <a:bodyPr/>
        <a:lstStyle/>
        <a:p>
          <a:endParaRPr lang="cs-CZ"/>
        </a:p>
      </dgm:t>
    </dgm:pt>
    <dgm:pt modelId="{0643DC18-3626-44DD-845F-B49639E9CEEA}" type="sibTrans" cxnId="{57DD0921-02E6-4952-9F01-6F35C3E730C8}">
      <dgm:prSet/>
      <dgm:spPr/>
      <dgm:t>
        <a:bodyPr/>
        <a:lstStyle/>
        <a:p>
          <a:endParaRPr lang="cs-CZ"/>
        </a:p>
      </dgm:t>
    </dgm:pt>
    <dgm:pt modelId="{086D9BD4-DB49-436B-A90B-6D229421A30C}" type="pres">
      <dgm:prSet presAssocID="{BADA6689-FD9D-4023-A392-F13B3447D82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DE3936-5368-48ED-B91F-3D2EE0C9844D}" type="pres">
      <dgm:prSet presAssocID="{F9A94AD5-A2A4-45CC-8991-E98C4BB1C99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3358B-513C-41FE-87E7-8AED9A3DAF07}" type="pres">
      <dgm:prSet presAssocID="{4B49C022-217E-4938-AC16-9253570CDE14}" presName="spacer" presStyleCnt="0"/>
      <dgm:spPr/>
    </dgm:pt>
    <dgm:pt modelId="{C62D18D1-8BF3-4A71-8058-FAD6108CA466}" type="pres">
      <dgm:prSet presAssocID="{AD92BD7B-9A5C-4BA0-ABD4-A1E8B5036FB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7DA4A6-A2AB-4CFA-ACE2-184958FC4050}" type="pres">
      <dgm:prSet presAssocID="{7CF92D1C-5F51-4F22-8AD4-744065D0EA31}" presName="spacer" presStyleCnt="0"/>
      <dgm:spPr/>
    </dgm:pt>
    <dgm:pt modelId="{A11B5B7A-03ED-40EB-A1B2-3F263E446C91}" type="pres">
      <dgm:prSet presAssocID="{791CED63-32B9-4FA5-84DE-F564906AEAE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BEB8E2-4EE4-462E-97C2-C2BEE1631FDD}" type="presOf" srcId="{AD92BD7B-9A5C-4BA0-ABD4-A1E8B5036FB2}" destId="{C62D18D1-8BF3-4A71-8058-FAD6108CA466}" srcOrd="0" destOrd="0" presId="urn:microsoft.com/office/officeart/2005/8/layout/vList2"/>
    <dgm:cxn modelId="{57DD0921-02E6-4952-9F01-6F35C3E730C8}" srcId="{BADA6689-FD9D-4023-A392-F13B3447D82A}" destId="{791CED63-32B9-4FA5-84DE-F564906AEAEA}" srcOrd="2" destOrd="0" parTransId="{AF5256CA-9296-4658-B650-1B7AB3CE53C2}" sibTransId="{0643DC18-3626-44DD-845F-B49639E9CEEA}"/>
    <dgm:cxn modelId="{8D9807A9-2A97-42A8-BFA4-73B8F6AB73B0}" type="presOf" srcId="{791CED63-32B9-4FA5-84DE-F564906AEAEA}" destId="{A11B5B7A-03ED-40EB-A1B2-3F263E446C91}" srcOrd="0" destOrd="0" presId="urn:microsoft.com/office/officeart/2005/8/layout/vList2"/>
    <dgm:cxn modelId="{8DF91301-E639-4EEE-B2FD-45C8F988B360}" srcId="{BADA6689-FD9D-4023-A392-F13B3447D82A}" destId="{AD92BD7B-9A5C-4BA0-ABD4-A1E8B5036FB2}" srcOrd="1" destOrd="0" parTransId="{9ADF5FE1-A7C2-41C6-9AB4-6452D8B48B04}" sibTransId="{7CF92D1C-5F51-4F22-8AD4-744065D0EA31}"/>
    <dgm:cxn modelId="{A968C065-3E51-4C76-B4EE-98E63EF516D7}" srcId="{BADA6689-FD9D-4023-A392-F13B3447D82A}" destId="{F9A94AD5-A2A4-45CC-8991-E98C4BB1C99E}" srcOrd="0" destOrd="0" parTransId="{7B1C2A1A-0114-4CFB-88A6-368E29BAC40F}" sibTransId="{4B49C022-217E-4938-AC16-9253570CDE14}"/>
    <dgm:cxn modelId="{55B53986-4231-49A7-93BD-6978B6FC936C}" type="presOf" srcId="{BADA6689-FD9D-4023-A392-F13B3447D82A}" destId="{086D9BD4-DB49-436B-A90B-6D229421A30C}" srcOrd="0" destOrd="0" presId="urn:microsoft.com/office/officeart/2005/8/layout/vList2"/>
    <dgm:cxn modelId="{B6F16277-FF89-46A3-B80F-01F04A8C1DC7}" type="presOf" srcId="{F9A94AD5-A2A4-45CC-8991-E98C4BB1C99E}" destId="{24DE3936-5368-48ED-B91F-3D2EE0C9844D}" srcOrd="0" destOrd="0" presId="urn:microsoft.com/office/officeart/2005/8/layout/vList2"/>
    <dgm:cxn modelId="{A04BACBC-62C0-4B67-BBA3-612EDCFCA100}" type="presParOf" srcId="{086D9BD4-DB49-436B-A90B-6D229421A30C}" destId="{24DE3936-5368-48ED-B91F-3D2EE0C9844D}" srcOrd="0" destOrd="0" presId="urn:microsoft.com/office/officeart/2005/8/layout/vList2"/>
    <dgm:cxn modelId="{CAE1E1C8-F44F-4219-A988-A9EDBB2AC3BF}" type="presParOf" srcId="{086D9BD4-DB49-436B-A90B-6D229421A30C}" destId="{1883358B-513C-41FE-87E7-8AED9A3DAF07}" srcOrd="1" destOrd="0" presId="urn:microsoft.com/office/officeart/2005/8/layout/vList2"/>
    <dgm:cxn modelId="{C98676D1-94F8-40FD-9E31-71C58F4359FF}" type="presParOf" srcId="{086D9BD4-DB49-436B-A90B-6D229421A30C}" destId="{C62D18D1-8BF3-4A71-8058-FAD6108CA466}" srcOrd="2" destOrd="0" presId="urn:microsoft.com/office/officeart/2005/8/layout/vList2"/>
    <dgm:cxn modelId="{9492059F-061C-4AA2-88AC-B7634CFD154D}" type="presParOf" srcId="{086D9BD4-DB49-436B-A90B-6D229421A30C}" destId="{D07DA4A6-A2AB-4CFA-ACE2-184958FC4050}" srcOrd="3" destOrd="0" presId="urn:microsoft.com/office/officeart/2005/8/layout/vList2"/>
    <dgm:cxn modelId="{14F1FDAE-0486-402C-AF62-433CAEA2F0BA}" type="presParOf" srcId="{086D9BD4-DB49-436B-A90B-6D229421A30C}" destId="{A11B5B7A-03ED-40EB-A1B2-3F263E446C9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VY_32_INOVACE_18_Hlásky znělé a neznělé, spodoba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TEMA:Český</a:t>
          </a:r>
          <a:r>
            <a:rPr lang="cs-CZ" sz="2000" kern="1200" dirty="0" smtClean="0"/>
            <a:t>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E259C56-ED0F-42BB-BB2A-1C3083C9B083}">
      <dsp:nvSpPr>
        <dsp:cNvPr id="0" name=""/>
        <dsp:cNvSpPr/>
      </dsp:nvSpPr>
      <dsp:spPr>
        <a:xfrm>
          <a:off x="0" y="864111"/>
          <a:ext cx="8229600" cy="863460"/>
        </a:xfrm>
        <a:prstGeom prst="round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B -  P     </a:t>
          </a:r>
          <a:r>
            <a:rPr lang="cs-CZ" sz="3600" kern="1200" dirty="0" smtClean="0"/>
            <a:t>dub	hřib   zub   babka   rybka</a:t>
          </a:r>
          <a:endParaRPr lang="cs-CZ" sz="3600" kern="1200" dirty="0"/>
        </a:p>
      </dsp:txBody>
      <dsp:txXfrm>
        <a:off x="0" y="864111"/>
        <a:ext cx="8229600" cy="863460"/>
      </dsp:txXfrm>
    </dsp:sp>
    <dsp:sp modelId="{AC387B92-1D06-43F6-93C0-81E5FA0D5EFE}">
      <dsp:nvSpPr>
        <dsp:cNvPr id="0" name=""/>
        <dsp:cNvSpPr/>
      </dsp:nvSpPr>
      <dsp:spPr>
        <a:xfrm>
          <a:off x="0" y="1831251"/>
          <a:ext cx="8229600" cy="863460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D – T    </a:t>
          </a:r>
          <a:r>
            <a:rPr lang="cs-CZ" sz="3600" kern="1200" dirty="0" smtClean="0"/>
            <a:t>led     hlad    sud    had  hlídka   </a:t>
          </a:r>
          <a:endParaRPr lang="cs-CZ" sz="3600" kern="1200" dirty="0"/>
        </a:p>
      </dsp:txBody>
      <dsp:txXfrm>
        <a:off x="0" y="1831251"/>
        <a:ext cx="8229600" cy="863460"/>
      </dsp:txXfrm>
    </dsp:sp>
    <dsp:sp modelId="{107CFD2C-4CDC-4A77-9D50-FAC5B28BF4D5}">
      <dsp:nvSpPr>
        <dsp:cNvPr id="0" name=""/>
        <dsp:cNvSpPr/>
      </dsp:nvSpPr>
      <dsp:spPr>
        <a:xfrm>
          <a:off x="0" y="2798391"/>
          <a:ext cx="8229600" cy="86346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V -  F    </a:t>
          </a:r>
          <a:r>
            <a:rPr lang="cs-CZ" sz="3600" kern="1200" dirty="0" smtClean="0"/>
            <a:t>zpěv   lev      hněv   ovce   polévka</a:t>
          </a:r>
          <a:endParaRPr lang="cs-CZ" sz="3600" kern="1200" dirty="0"/>
        </a:p>
      </dsp:txBody>
      <dsp:txXfrm>
        <a:off x="0" y="2798391"/>
        <a:ext cx="8229600" cy="8634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4DE3936-5368-48ED-B91F-3D2EE0C9844D}">
      <dsp:nvSpPr>
        <dsp:cNvPr id="0" name=""/>
        <dsp:cNvSpPr/>
      </dsp:nvSpPr>
      <dsp:spPr>
        <a:xfrm>
          <a:off x="0" y="786396"/>
          <a:ext cx="8229600" cy="911430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smtClean="0"/>
            <a:t>Z – S   </a:t>
          </a:r>
          <a:r>
            <a:rPr lang="cs-CZ" sz="3800" kern="1200" smtClean="0"/>
            <a:t>mráz   hráz   rybíz   pařez   obraz</a:t>
          </a:r>
          <a:endParaRPr lang="cs-CZ" sz="3800" kern="1200"/>
        </a:p>
      </dsp:txBody>
      <dsp:txXfrm>
        <a:off x="0" y="786396"/>
        <a:ext cx="8229600" cy="911430"/>
      </dsp:txXfrm>
    </dsp:sp>
    <dsp:sp modelId="{C62D18D1-8BF3-4A71-8058-FAD6108CA466}">
      <dsp:nvSpPr>
        <dsp:cNvPr id="0" name=""/>
        <dsp:cNvSpPr/>
      </dsp:nvSpPr>
      <dsp:spPr>
        <a:xfrm>
          <a:off x="0" y="1807266"/>
          <a:ext cx="8229600" cy="911430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/>
            <a:t>Ž – Š   </a:t>
          </a:r>
          <a:r>
            <a:rPr lang="cs-CZ" sz="3800" kern="1200" dirty="0" smtClean="0"/>
            <a:t>nůž     muž    tužka   knížka  nůžky</a:t>
          </a:r>
          <a:endParaRPr lang="cs-CZ" sz="3800" kern="1200" dirty="0"/>
        </a:p>
      </dsp:txBody>
      <dsp:txXfrm>
        <a:off x="0" y="1807266"/>
        <a:ext cx="8229600" cy="911430"/>
      </dsp:txXfrm>
    </dsp:sp>
    <dsp:sp modelId="{A11B5B7A-03ED-40EB-A1B2-3F263E446C91}">
      <dsp:nvSpPr>
        <dsp:cNvPr id="0" name=""/>
        <dsp:cNvSpPr/>
      </dsp:nvSpPr>
      <dsp:spPr>
        <a:xfrm>
          <a:off x="0" y="2828136"/>
          <a:ext cx="8229600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/>
            <a:t>H – CH </a:t>
          </a:r>
          <a:r>
            <a:rPr lang="cs-CZ" sz="3800" kern="1200" dirty="0" smtClean="0"/>
            <a:t> kruh   jih    roh   tvaroh pstruh</a:t>
          </a:r>
          <a:endParaRPr lang="cs-CZ" sz="3800" kern="1200" dirty="0"/>
        </a:p>
      </dsp:txBody>
      <dsp:txXfrm>
        <a:off x="0" y="2828136"/>
        <a:ext cx="8229600" cy="911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45414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Výslovnost a psaní souhlásek na konci a uvnitř slova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Spodoba znělosti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9652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Jinak píšeme než vyslovujeme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4400" dirty="0" smtClean="0"/>
              <a:t>Vyslovujeme</a:t>
            </a:r>
            <a:r>
              <a:rPr lang="cs-CZ" dirty="0" smtClean="0"/>
              <a:t>:  </a:t>
            </a:r>
            <a:r>
              <a:rPr lang="cs-CZ" sz="4400" b="1" dirty="0" smtClean="0"/>
              <a:t>p   t   ť   f   s   š   ch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Píšeme         :  </a:t>
            </a:r>
            <a:r>
              <a:rPr lang="cs-CZ" sz="4400" b="1" dirty="0" smtClean="0">
                <a:solidFill>
                  <a:srgbClr val="FF0000"/>
                </a:solidFill>
              </a:rPr>
              <a:t>b   d   ď  v   z   ž   h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při odůvodňování pravopisu si říkáme jiný tvar slova nebo slovo příbuzné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643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Na konci slov nebo uprostřed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3068989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08736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0244348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97705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Spodoba na konci slova   odůvodňování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Holu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	říkáme si hodně		</a:t>
            </a:r>
            <a:r>
              <a:rPr lang="cs-CZ" dirty="0" smtClean="0">
                <a:solidFill>
                  <a:srgbClr val="FF0000"/>
                </a:solidFill>
              </a:rPr>
              <a:t>holubů</a:t>
            </a:r>
          </a:p>
          <a:p>
            <a:r>
              <a:rPr lang="cs-CZ" dirty="0" smtClean="0"/>
              <a:t>Hři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	říkáme si hodně		</a:t>
            </a:r>
            <a:r>
              <a:rPr lang="cs-CZ" dirty="0" smtClean="0">
                <a:solidFill>
                  <a:srgbClr val="FF0000"/>
                </a:solidFill>
              </a:rPr>
              <a:t>hřibů</a:t>
            </a:r>
          </a:p>
          <a:p>
            <a:r>
              <a:rPr lang="cs-CZ" dirty="0" smtClean="0"/>
              <a:t>Du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	říkáme si hodně		</a:t>
            </a:r>
            <a:r>
              <a:rPr lang="cs-CZ" dirty="0" smtClean="0">
                <a:solidFill>
                  <a:srgbClr val="FF0000"/>
                </a:solidFill>
              </a:rPr>
              <a:t>dubů</a:t>
            </a:r>
          </a:p>
          <a:p>
            <a:pPr marL="0" indent="0"/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</a:t>
            </a:r>
            <a:r>
              <a:rPr lang="cs-CZ" dirty="0" smtClean="0"/>
              <a:t>ýko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	říkáme si hodně		</a:t>
            </a:r>
            <a:r>
              <a:rPr lang="cs-CZ" dirty="0" smtClean="0">
                <a:solidFill>
                  <a:srgbClr val="FF0000"/>
                </a:solidFill>
              </a:rPr>
              <a:t>výkopů</a:t>
            </a:r>
          </a:p>
          <a:p>
            <a:pPr marL="0" indent="0"/>
            <a:r>
              <a:rPr lang="cs-CZ" dirty="0" smtClean="0"/>
              <a:t>  </a:t>
            </a:r>
            <a:r>
              <a:rPr lang="cs-CZ" dirty="0" smtClean="0"/>
              <a:t> Ha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	říkáme si hodně		</a:t>
            </a:r>
            <a:r>
              <a:rPr lang="cs-CZ" dirty="0" smtClean="0">
                <a:solidFill>
                  <a:srgbClr val="FF0000"/>
                </a:solidFill>
              </a:rPr>
              <a:t>hadů</a:t>
            </a:r>
          </a:p>
          <a:p>
            <a:pPr marL="0" indent="0"/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P</a:t>
            </a:r>
            <a:r>
              <a:rPr lang="cs-CZ" dirty="0" smtClean="0"/>
              <a:t>říkla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	říkáme si hodně		</a:t>
            </a:r>
            <a:r>
              <a:rPr lang="cs-CZ" dirty="0" smtClean="0">
                <a:solidFill>
                  <a:srgbClr val="FF0000"/>
                </a:solidFill>
              </a:rPr>
              <a:t>příkladů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689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Spodoba uprostřed slova  odůvodňování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Ry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ka	říkáme si hodně 		rybek</a:t>
            </a:r>
          </a:p>
          <a:p>
            <a:r>
              <a:rPr lang="cs-CZ" dirty="0" smtClean="0"/>
              <a:t>Ža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ka	říkáme si hodně		žabek</a:t>
            </a:r>
          </a:p>
          <a:p>
            <a:r>
              <a:rPr lang="cs-CZ" dirty="0" smtClean="0"/>
              <a:t>Hlí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ka	říkáme si hodně		hlídek</a:t>
            </a:r>
          </a:p>
          <a:p>
            <a:r>
              <a:rPr lang="cs-CZ" dirty="0" smtClean="0"/>
              <a:t>Lá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ka	říkáme si hodně		lávek</a:t>
            </a:r>
          </a:p>
          <a:p>
            <a:r>
              <a:rPr lang="cs-CZ" dirty="0" smtClean="0"/>
              <a:t>Polé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ka	říkáme si hodně		polévek</a:t>
            </a:r>
          </a:p>
          <a:p>
            <a:r>
              <a:rPr lang="cs-CZ" dirty="0" smtClean="0"/>
              <a:t>Borů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ka	říkáme si hodně		borůvek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191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Spodoba rozkazy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Se</a:t>
            </a:r>
            <a:r>
              <a:rPr lang="cs-CZ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 rovně!	On sedí </a:t>
            </a:r>
          </a:p>
          <a:p>
            <a:r>
              <a:rPr lang="cs-CZ" dirty="0" smtClean="0"/>
              <a:t>Probu</a:t>
            </a:r>
            <a:r>
              <a:rPr lang="cs-CZ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 se !	On se probudí</a:t>
            </a:r>
          </a:p>
          <a:p>
            <a:r>
              <a:rPr lang="cs-CZ" dirty="0" smtClean="0"/>
              <a:t>Poj</a:t>
            </a:r>
            <a:r>
              <a:rPr lang="cs-CZ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 ven !	On půjde</a:t>
            </a:r>
          </a:p>
          <a:p>
            <a:r>
              <a:rPr lang="cs-CZ" dirty="0" smtClean="0"/>
              <a:t>Vra</a:t>
            </a:r>
            <a:r>
              <a:rPr lang="cs-CZ" dirty="0" smtClean="0">
                <a:solidFill>
                  <a:srgbClr val="FF0000"/>
                </a:solidFill>
              </a:rPr>
              <a:t>ť</a:t>
            </a:r>
            <a:r>
              <a:rPr lang="cs-CZ" dirty="0" smtClean="0"/>
              <a:t> se brzy !	On se vrátí</a:t>
            </a:r>
          </a:p>
          <a:p>
            <a:r>
              <a:rPr lang="cs-CZ" dirty="0" smtClean="0"/>
              <a:t>Přive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psa !	On přiveze</a:t>
            </a:r>
          </a:p>
          <a:p>
            <a:r>
              <a:rPr lang="cs-CZ" dirty="0" smtClean="0"/>
              <a:t>Ho</a:t>
            </a:r>
            <a:r>
              <a:rPr lang="cs-CZ" dirty="0" smtClean="0">
                <a:solidFill>
                  <a:srgbClr val="FF0000"/>
                </a:solidFill>
              </a:rPr>
              <a:t>ď</a:t>
            </a:r>
            <a:r>
              <a:rPr lang="cs-CZ" dirty="0" smtClean="0"/>
              <a:t> mi míč !	On hodí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4201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Spodoba –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He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ký	říkáme si		</a:t>
            </a:r>
            <a:r>
              <a:rPr lang="cs-CZ" dirty="0" smtClean="0">
                <a:solidFill>
                  <a:srgbClr val="FF0000"/>
                </a:solidFill>
              </a:rPr>
              <a:t>hezoučký</a:t>
            </a:r>
          </a:p>
          <a:p>
            <a:r>
              <a:rPr lang="cs-CZ" dirty="0" smtClean="0"/>
              <a:t>He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ký	říkáme si		</a:t>
            </a:r>
            <a:r>
              <a:rPr lang="cs-CZ" dirty="0" smtClean="0">
                <a:solidFill>
                  <a:srgbClr val="FF0000"/>
                </a:solidFill>
              </a:rPr>
              <a:t>heboučký</a:t>
            </a:r>
          </a:p>
          <a:p>
            <a:r>
              <a:rPr lang="cs-CZ" dirty="0" smtClean="0"/>
              <a:t>Sla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ký	říkáme si		</a:t>
            </a:r>
            <a:r>
              <a:rPr lang="cs-CZ" dirty="0" smtClean="0">
                <a:solidFill>
                  <a:srgbClr val="FF0000"/>
                </a:solidFill>
              </a:rPr>
              <a:t>slaďoučký</a:t>
            </a:r>
          </a:p>
          <a:p>
            <a:r>
              <a:rPr lang="cs-CZ" dirty="0" smtClean="0"/>
              <a:t>Hla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ký	říkáme si		</a:t>
            </a:r>
            <a:r>
              <a:rPr lang="cs-CZ" dirty="0" smtClean="0">
                <a:solidFill>
                  <a:srgbClr val="FF0000"/>
                </a:solidFill>
              </a:rPr>
              <a:t>hlaďoučký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383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2. ročníku a byla použita při výkladu nového učiva v úvodu vyučovací hodiny. Žáky výklad zaujal, byl pro ně přitažlivý a názorný.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685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172</Words>
  <Application>Microsoft Office PowerPoint</Application>
  <PresentationFormat>Předvádění na obrazovce (4:3)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Výslovnost a psaní souhlásek na konci a uvnitř slova</vt:lpstr>
      <vt:lpstr>Jinak píšeme než vyslovujeme</vt:lpstr>
      <vt:lpstr>Na konci slov nebo uprostřed</vt:lpstr>
      <vt:lpstr>Snímek 5</vt:lpstr>
      <vt:lpstr>Spodoba na konci slova   odůvodňování</vt:lpstr>
      <vt:lpstr>Spodoba uprostřed slova  odůvodňování</vt:lpstr>
      <vt:lpstr>Spodoba rozkazy</vt:lpstr>
      <vt:lpstr>Spodoba – přídavná jména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Vaše jméno</cp:lastModifiedBy>
  <cp:revision>34</cp:revision>
  <dcterms:created xsi:type="dcterms:W3CDTF">2011-06-20T10:40:08Z</dcterms:created>
  <dcterms:modified xsi:type="dcterms:W3CDTF">2012-05-20T18:41:24Z</dcterms:modified>
</cp:coreProperties>
</file>