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6" r:id="rId4"/>
    <p:sldId id="277" r:id="rId5"/>
    <p:sldId id="283" r:id="rId6"/>
    <p:sldId id="271" r:id="rId7"/>
    <p:sldId id="279" r:id="rId8"/>
    <p:sldId id="26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378A"/>
    <a:srgbClr val="1DDBEF"/>
    <a:srgbClr val="59E527"/>
    <a:srgbClr val="C448A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03_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DRUHY VĚT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202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ScaleY="71230" custLinFactY="17718" custLinFactNeighborX="359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714488"/>
          <a:ext cx="8001056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86116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DRUHY   VĚT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23.9.2011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věta oznamovací, rozkazovací, tázací, přací; znaménka na konci vět, intonace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ježka.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ze 2.ročníku. Procvičuje odlišování druhů vět podle postoje mluvčího i psaní znamének na jejich konci.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5715008" y="2000240"/>
            <a:ext cx="2536825" cy="3278187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1214414" y="928670"/>
            <a:ext cx="4000528" cy="1357322"/>
          </a:xfrm>
          <a:prstGeom prst="wedgeEllipseCallout">
            <a:avLst>
              <a:gd name="adj1" fmla="val 62711"/>
              <a:gd name="adj2" fmla="val 129779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Ahoj děti!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Dnes si zopakujeme druhy vět.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571472" y="4643446"/>
            <a:ext cx="4000528" cy="1357322"/>
          </a:xfrm>
          <a:prstGeom prst="wedgeEllipseCallout">
            <a:avLst>
              <a:gd name="adj1" fmla="val 75371"/>
              <a:gd name="adj2" fmla="val -12311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Pamatujete si jejich názvy z loňského ročníku?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286512" y="285728"/>
            <a:ext cx="2244725" cy="2900363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285720" y="214290"/>
            <a:ext cx="5357850" cy="1643074"/>
          </a:xfrm>
          <a:prstGeom prst="wedgeEllipseCallout">
            <a:avLst>
              <a:gd name="adj1" fmla="val 64194"/>
              <a:gd name="adj2" fmla="val 2785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Větou </a:t>
            </a:r>
            <a:r>
              <a:rPr lang="cs-CZ" sz="2400" b="1" dirty="0" smtClean="0">
                <a:solidFill>
                  <a:srgbClr val="FF0000"/>
                </a:solidFill>
              </a:rPr>
              <a:t>OZNAMOVACÍ</a:t>
            </a:r>
            <a:r>
              <a:rPr lang="cs-CZ" sz="2400" b="1" dirty="0" smtClean="0">
                <a:solidFill>
                  <a:schemeClr val="tx1"/>
                </a:solidFill>
              </a:rPr>
              <a:t> něco oznamujeme. Sestav ji  a přečti se správnou intonací.</a:t>
            </a:r>
            <a:endParaRPr lang="cs-CZ" sz="2400" b="1" dirty="0" smtClean="0">
              <a:solidFill>
                <a:sysClr val="windowText" lastClr="000000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000760" y="4572008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AŤ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785786" y="4500570"/>
            <a:ext cx="1490674" cy="1062046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ALENKA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2214546" y="5572140"/>
            <a:ext cx="1195398" cy="981084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KOLIK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3571868" y="4572008"/>
            <a:ext cx="1214446" cy="900122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JE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857224" y="5500702"/>
            <a:ext cx="1357322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SAMA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3286116" y="5500702"/>
            <a:ext cx="1357322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HODIN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4786314" y="4572008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MÁ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4714876" y="5500702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MLČ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2285984" y="4500570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TO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Zkosené hrany 27"/>
          <p:cNvSpPr/>
          <p:nvPr/>
        </p:nvSpPr>
        <p:spPr>
          <a:xfrm>
            <a:off x="5929322" y="5500702"/>
            <a:ext cx="157163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ZDRAVÁ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kosené hrany 28"/>
          <p:cNvSpPr/>
          <p:nvPr/>
        </p:nvSpPr>
        <p:spPr>
          <a:xfrm>
            <a:off x="7215206" y="4500570"/>
            <a:ext cx="1285884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PŘIJĎ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7500958" y="5500702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PĚT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500826" y="357166"/>
            <a:ext cx="2244725" cy="2900363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285720" y="285728"/>
            <a:ext cx="5286412" cy="1500198"/>
          </a:xfrm>
          <a:prstGeom prst="wedgeEllipseCallout">
            <a:avLst>
              <a:gd name="adj1" fmla="val 68622"/>
              <a:gd name="adj2" fmla="val 2365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Najdeš zde i jiné druhy vět? Jak se jmenují?</a:t>
            </a:r>
          </a:p>
        </p:txBody>
      </p:sp>
      <p:sp>
        <p:nvSpPr>
          <p:cNvPr id="19" name="Zkosené hrany 18"/>
          <p:cNvSpPr/>
          <p:nvPr/>
        </p:nvSpPr>
        <p:spPr>
          <a:xfrm>
            <a:off x="6000760" y="4572008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AŤ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785786" y="4500570"/>
            <a:ext cx="1490674" cy="1062046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ALENKA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2214546" y="5572140"/>
            <a:ext cx="1195398" cy="981084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KOLIK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3571868" y="4572008"/>
            <a:ext cx="1214446" cy="900122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JE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857224" y="5500702"/>
            <a:ext cx="1357322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SAMA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3286116" y="5500702"/>
            <a:ext cx="1357322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HODIN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4786314" y="4572008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MÁ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4714876" y="5500702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MLČ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2285984" y="4500570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TO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Zkosené hrany 27"/>
          <p:cNvSpPr/>
          <p:nvPr/>
        </p:nvSpPr>
        <p:spPr>
          <a:xfrm>
            <a:off x="5929322" y="5500702"/>
            <a:ext cx="157163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ZDRAVÁ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kosené hrany 28"/>
          <p:cNvSpPr/>
          <p:nvPr/>
        </p:nvSpPr>
        <p:spPr>
          <a:xfrm>
            <a:off x="7215206" y="4500570"/>
            <a:ext cx="1285884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PŘIJĎ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7500958" y="5500702"/>
            <a:ext cx="1214446" cy="1071570"/>
          </a:xfrm>
          <a:prstGeom prst="bevel">
            <a:avLst/>
          </a:prstGeom>
          <a:solidFill>
            <a:srgbClr val="59E52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PĚT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214282" y="214290"/>
            <a:ext cx="8643998" cy="6143668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chemeClr val="tx1"/>
              </a:solidFill>
            </a:endParaRPr>
          </a:p>
          <a:p>
            <a:pPr algn="ctr"/>
            <a:endParaRPr lang="cs-CZ" sz="2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Děti, poznáte mého kamaráda ___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Jeho hřbet je posetý bodlinami ___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Hlavu a břicho má porostlé dlouhými chlupy _____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Při úleku se umí stočit do klubíčka___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Víte, čím se živí___ Má rád housenky  i  žížaly 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Zimu přečkává v hnízdě z listí a z trávy 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3786190"/>
            <a:ext cx="1948859" cy="2518534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1357290" y="357166"/>
            <a:ext cx="5929354" cy="8572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Věty oznamovací podtrhni. 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1357290" y="5357826"/>
            <a:ext cx="4643470" cy="1285884"/>
          </a:xfrm>
          <a:prstGeom prst="wedgeEllipseCallout">
            <a:avLst>
              <a:gd name="adj1" fmla="val 75270"/>
              <a:gd name="adj2" fmla="val -45494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Umíš doplnit správná znaménka na konci vět?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5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215206" y="285728"/>
            <a:ext cx="1643062" cy="2124075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3357554" y="357166"/>
            <a:ext cx="3786214" cy="1000132"/>
          </a:xfrm>
          <a:prstGeom prst="wedgeEllipseCallout">
            <a:avLst>
              <a:gd name="adj1" fmla="val 56382"/>
              <a:gd name="adj2" fmla="val 2471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Co k sobě patří? Doplň znaménka.</a:t>
            </a:r>
          </a:p>
        </p:txBody>
      </p:sp>
      <p:sp>
        <p:nvSpPr>
          <p:cNvPr id="11" name="Vodorovný svitek 10"/>
          <p:cNvSpPr/>
          <p:nvPr/>
        </p:nvSpPr>
        <p:spPr>
          <a:xfrm>
            <a:off x="714348" y="1857364"/>
            <a:ext cx="2786082" cy="1071570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VĚTOU TÁZACÍ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714348" y="3000372"/>
            <a:ext cx="2786082" cy="1071570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VĚTOU PŘACÍ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642910" y="5357826"/>
            <a:ext cx="2857520" cy="1071570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VĚTOU OZNAMOVACÍ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714348" y="4143380"/>
            <a:ext cx="2786082" cy="1071570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VĚTOU ROZKAZOVACÍ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43372" y="2000240"/>
            <a:ext cx="2714644" cy="928694"/>
          </a:xfrm>
          <a:prstGeom prst="roundRect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něco oznamujeme.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43372" y="4214818"/>
            <a:ext cx="2714644" cy="928694"/>
          </a:xfrm>
          <a:prstGeom prst="roundRect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se na něco ptáme.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143372" y="3071810"/>
            <a:ext cx="2714644" cy="928694"/>
          </a:xfrm>
          <a:prstGeom prst="roundRect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něco rozkazujeme.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43372" y="5429264"/>
            <a:ext cx="2714644" cy="928694"/>
          </a:xfrm>
          <a:prstGeom prst="roundRect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vyjadřujeme přání.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500958" y="3357562"/>
            <a:ext cx="928694" cy="857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500958" y="4357694"/>
            <a:ext cx="928694" cy="857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429520" y="2428868"/>
            <a:ext cx="928694" cy="857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929586" y="2928934"/>
            <a:ext cx="928694" cy="857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8001024" y="4071942"/>
            <a:ext cx="928694" cy="857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7786710" y="5214950"/>
            <a:ext cx="928694" cy="857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6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DRUHY VĚT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VĚTA OZNAMOVACÍ </a:t>
            </a:r>
            <a:r>
              <a:rPr lang="cs-CZ" b="1" dirty="0" smtClean="0"/>
              <a:t>oznamuje nějakou skutečnost. Na konci píšeme tečku.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VĚTA TÁZACÍ </a:t>
            </a:r>
            <a:r>
              <a:rPr lang="cs-CZ" b="1" dirty="0" smtClean="0"/>
              <a:t>vyjadřuje nějakou otázku. Na konci píšeme otazník. 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VĚTA ROZKAZOVACÍ</a:t>
            </a:r>
            <a:r>
              <a:rPr lang="cs-CZ" b="1" dirty="0" smtClean="0"/>
              <a:t> vyjadřuje nějaký pokyn nebo rozkaz. Na konci píšeme tečku, při důrazu vykřičník.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VĚTA PŘACÍ </a:t>
            </a:r>
            <a:r>
              <a:rPr lang="cs-CZ" b="1" dirty="0" smtClean="0"/>
              <a:t> vyjadřuje naše přání. Na konci píšeme tečku, nebo vykřičník.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</a:t>
            </a:r>
            <a:r>
              <a:rPr lang="cs-CZ" smtClean="0"/>
              <a:t>MC900192205 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785</TotalTime>
  <Words>330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DRUHY   VĚT</vt:lpstr>
      <vt:lpstr>Snímek 3</vt:lpstr>
      <vt:lpstr>Snímek 4</vt:lpstr>
      <vt:lpstr>Snímek 5</vt:lpstr>
      <vt:lpstr>Snímek 6</vt:lpstr>
      <vt:lpstr>Snímek 7</vt:lpstr>
      <vt:lpstr>DRUHY VĚT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30</cp:revision>
  <dcterms:created xsi:type="dcterms:W3CDTF">2011-07-24T08:19:55Z</dcterms:created>
  <dcterms:modified xsi:type="dcterms:W3CDTF">2012-01-25T20:14:22Z</dcterms:modified>
</cp:coreProperties>
</file>