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60" r:id="rId5"/>
    <p:sldId id="259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9" autoAdjust="0"/>
    <p:restoredTop sz="94640" autoAdjust="0"/>
  </p:normalViewPr>
  <p:slideViewPr>
    <p:cSldViewPr>
      <p:cViewPr varScale="1">
        <p:scale>
          <a:sx n="67" d="100"/>
          <a:sy n="67" d="100"/>
        </p:scale>
        <p:origin x="-6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D6649-7BC1-4074-A69C-DD45EF30F28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8736D-A02F-463C-AD2F-E8DD64C67B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65291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D6649-7BC1-4074-A69C-DD45EF30F28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8736D-A02F-463C-AD2F-E8DD64C67B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15770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D6649-7BC1-4074-A69C-DD45EF30F28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8736D-A02F-463C-AD2F-E8DD64C67B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344515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D6649-7BC1-4074-A69C-DD45EF30F28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8736D-A02F-463C-AD2F-E8DD64C67B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6425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D6649-7BC1-4074-A69C-DD45EF30F28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8736D-A02F-463C-AD2F-E8DD64C67B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4871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D6649-7BC1-4074-A69C-DD45EF30F28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8736D-A02F-463C-AD2F-E8DD64C67B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69967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D6649-7BC1-4074-A69C-DD45EF30F28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8736D-A02F-463C-AD2F-E8DD64C67B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863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D6649-7BC1-4074-A69C-DD45EF30F28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8736D-A02F-463C-AD2F-E8DD64C67B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91032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D6649-7BC1-4074-A69C-DD45EF30F28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8736D-A02F-463C-AD2F-E8DD64C67B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66763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D6649-7BC1-4074-A69C-DD45EF30F28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8736D-A02F-463C-AD2F-E8DD64C67B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7502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D6649-7BC1-4074-A69C-DD45EF30F28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8736D-A02F-463C-AD2F-E8DD64C67B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57543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D6649-7BC1-4074-A69C-DD45EF30F28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38736D-A02F-463C-AD2F-E8DD64C67B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3329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eldhase.jpg" TargetMode="External"/><Relationship Id="rId13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12" Type="http://schemas.openxmlformats.org/officeDocument/2006/relationships/hyperlink" Target="http://cs.wikipedia.org/wiki/Soubor:Eichh%C3%B6rnchen_D%C3%BCsseldorf_Hofgarten_edit.jpg" TargetMode="External"/><Relationship Id="rId2" Type="http://schemas.openxmlformats.org/officeDocument/2006/relationships/hyperlink" Target="http://cs.wikipedia.org/wiki/Soubor:Erinaceus_europaeus_LC0119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Capreolus_capreolus_(Marek_Szczepanek).jpg" TargetMode="External"/><Relationship Id="rId11" Type="http://schemas.openxmlformats.org/officeDocument/2006/relationships/image" Target="../media/image6.jpeg"/><Relationship Id="rId5" Type="http://schemas.openxmlformats.org/officeDocument/2006/relationships/image" Target="../media/image3.jpeg"/><Relationship Id="rId15" Type="http://schemas.openxmlformats.org/officeDocument/2006/relationships/image" Target="../media/image8.jpeg"/><Relationship Id="rId10" Type="http://schemas.openxmlformats.org/officeDocument/2006/relationships/hyperlink" Target="http://cs.wikipedia.org/wiki/Soubor:Redwolf.jpg" TargetMode="External"/><Relationship Id="rId4" Type="http://schemas.openxmlformats.org/officeDocument/2006/relationships/hyperlink" Target="http://cs.wikipedia.org/wiki/Soubor:Vulpes_vulpes_standing_in_snow.jpg" TargetMode="External"/><Relationship Id="rId9" Type="http://schemas.openxmlformats.org/officeDocument/2006/relationships/image" Target="../media/image5.jpeg"/><Relationship Id="rId14" Type="http://schemas.openxmlformats.org/officeDocument/2006/relationships/hyperlink" Target="http://cs.wikipedia.org/wiki/Soubor:House_mouse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Soubor:Silz_cerf22.jp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urdus_merula_050529.jpg" TargetMode="External"/><Relationship Id="rId13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12" Type="http://schemas.openxmlformats.org/officeDocument/2006/relationships/hyperlink" Target="http://cs.wikipedia.org/wiki/Soubor:White_Stork_(Ciconia_ciconia).jpg" TargetMode="External"/><Relationship Id="rId17" Type="http://schemas.openxmlformats.org/officeDocument/2006/relationships/image" Target="../media/image17.jpeg"/><Relationship Id="rId2" Type="http://schemas.openxmlformats.org/officeDocument/2006/relationships/hyperlink" Target="http://cs.wikipedia.org/wiki/Soubor:Tree_Sparrow_August_2007_Osaka_Japan.jpg" TargetMode="External"/><Relationship Id="rId16" Type="http://schemas.openxmlformats.org/officeDocument/2006/relationships/hyperlink" Target="http://cs.wikipedia.org/wiki/Soubor:Kuckuck_(Cuculus_canorus)_by_Tim_Peukert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Corvus_corone_Rabenkr%C3%A4he_1.jpg" TargetMode="External"/><Relationship Id="rId11" Type="http://schemas.openxmlformats.org/officeDocument/2006/relationships/image" Target="../media/image14.jpeg"/><Relationship Id="rId5" Type="http://schemas.openxmlformats.org/officeDocument/2006/relationships/image" Target="../media/image11.jpeg"/><Relationship Id="rId15" Type="http://schemas.openxmlformats.org/officeDocument/2006/relationships/image" Target="../media/image16.jpeg"/><Relationship Id="rId10" Type="http://schemas.openxmlformats.org/officeDocument/2006/relationships/hyperlink" Target="http://cs.wikipedia.org/wiki/Soubor:Phasianus_colchicus_2_tom_(Lukasz_Lukasik).jpg" TargetMode="External"/><Relationship Id="rId4" Type="http://schemas.openxmlformats.org/officeDocument/2006/relationships/hyperlink" Target="http://cs.wikipedia.org/wiki/Soubor:Sykora_konadra1.jpg" TargetMode="External"/><Relationship Id="rId9" Type="http://schemas.openxmlformats.org/officeDocument/2006/relationships/image" Target="../media/image13.jpeg"/><Relationship Id="rId14" Type="http://schemas.openxmlformats.org/officeDocument/2006/relationships/hyperlink" Target="http://cs.wikipedia.org/wiki/Soubor:Landsvale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cs.wikipedia.org/wiki/Soubor:Landsval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hyperlink" Target="http://cs.wikipedia.org/wiki/Soubor:Sykora_konadra1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cs.wikipedia.org/wiki/Soubor:Pica_pica.jpg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f/Kuckuck_(Cuculus_canorus)_by_Tim_Peukert.jpg" TargetMode="External"/><Relationship Id="rId13" Type="http://schemas.openxmlformats.org/officeDocument/2006/relationships/hyperlink" Target="http://upload.wikimedia.org/wikipedia/commons/5/5d/Capreolus_capreolus_(Marek_Szczepanek).jpg" TargetMode="External"/><Relationship Id="rId18" Type="http://schemas.openxmlformats.org/officeDocument/2006/relationships/hyperlink" Target="http://upload.wikimedia.org/wikipedia/commons/a/ab/House_mouse.jpg" TargetMode="External"/><Relationship Id="rId3" Type="http://schemas.openxmlformats.org/officeDocument/2006/relationships/hyperlink" Target="http://upload.wikimedia.org/wikipedia/commons/2/2d/Parus_major_m.jpg" TargetMode="External"/><Relationship Id="rId7" Type="http://schemas.openxmlformats.org/officeDocument/2006/relationships/hyperlink" Target="http://upload.wikimedia.org/wikipedia/commons/d/d7/Phasianus_colchicus_2_tom_(Lukasz_Lukasik).jpg" TargetMode="External"/><Relationship Id="rId12" Type="http://schemas.openxmlformats.org/officeDocument/2006/relationships/hyperlink" Target="http://upload.wikimedia.org/wikipedia/commons/2/2d/Feldhase.jpg" TargetMode="External"/><Relationship Id="rId17" Type="http://schemas.openxmlformats.org/officeDocument/2006/relationships/hyperlink" Target="http://upload.wikimedia.org/wikipedia/commons/d/d0/Vulpes_vulpes_standing_in_snow.jpg" TargetMode="External"/><Relationship Id="rId2" Type="http://schemas.openxmlformats.org/officeDocument/2006/relationships/hyperlink" Target="http://upload.wikimedia.org/wikipedia/commons/3/33/Pica_pica.jpg" TargetMode="External"/><Relationship Id="rId16" Type="http://schemas.openxmlformats.org/officeDocument/2006/relationships/hyperlink" Target="http://upload.wikimedia.org/wikipedia/commons/0/02/Eichh%C3%B6rnchen_D%C3%BCsseldorf_Hofgarten_edi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d/d5/White_Stork_(Ciconia_ciconia).jpg" TargetMode="External"/><Relationship Id="rId11" Type="http://schemas.openxmlformats.org/officeDocument/2006/relationships/hyperlink" Target="http://upload.wikimedia.org/wikipedia/commons/a/a6/Corvus_corone_Rabenkr%C3%A4he_1.jpg" TargetMode="External"/><Relationship Id="rId5" Type="http://schemas.openxmlformats.org/officeDocument/2006/relationships/hyperlink" Target="http://upload.wikimedia.org/wikipedia/commons/2/24/Landsvale.jpg" TargetMode="External"/><Relationship Id="rId15" Type="http://schemas.openxmlformats.org/officeDocument/2006/relationships/hyperlink" Target="http://upload.wikimedia.org/wikipedia/commons/e/e1/Erinaceus_europaeus_LC0119.jpg" TargetMode="External"/><Relationship Id="rId10" Type="http://schemas.openxmlformats.org/officeDocument/2006/relationships/hyperlink" Target="http://upload.wikimedia.org/wikipedia/commons/9/98/Tree_Sparrow_August_2007_Osaka_Japan.jpg" TargetMode="External"/><Relationship Id="rId19" Type="http://schemas.openxmlformats.org/officeDocument/2006/relationships/image" Target="../media/image1.png"/><Relationship Id="rId4" Type="http://schemas.openxmlformats.org/officeDocument/2006/relationships/hyperlink" Target="http://cs.wikipedia.org/wiki/Vla%C5%A1tovka_obecn%C3%A1" TargetMode="External"/><Relationship Id="rId9" Type="http://schemas.openxmlformats.org/officeDocument/2006/relationships/hyperlink" Target="http://upload.wikimedia.org/wikipedia/commons/c/c0/Turdus_merula_050529.jpg" TargetMode="External"/><Relationship Id="rId14" Type="http://schemas.openxmlformats.org/officeDocument/2006/relationships/hyperlink" Target="http://upload.wikimedia.org/wikipedia/commons/1/12/Redwolf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908720"/>
            <a:ext cx="777686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Název školy: ZŠ Varnsdorf, Edisonova 2821, okres Děčín, příspěvková organizace</a:t>
            </a:r>
          </a:p>
          <a:p>
            <a:r>
              <a:rPr lang="cs-CZ" sz="2200" dirty="0" smtClean="0"/>
              <a:t>Člověk a jeho svět, Prvouka, Živočichové ve volné přírodě</a:t>
            </a:r>
          </a:p>
          <a:p>
            <a:r>
              <a:rPr lang="cs-CZ" sz="2200" dirty="0" smtClean="0"/>
              <a:t>Autor: Mgr. Vendula </a:t>
            </a:r>
            <a:r>
              <a:rPr lang="cs-CZ" sz="2200" dirty="0" err="1" smtClean="0"/>
              <a:t>Janešová</a:t>
            </a:r>
            <a:endParaRPr lang="cs-CZ" sz="2200" dirty="0" smtClean="0"/>
          </a:p>
          <a:p>
            <a:r>
              <a:rPr lang="cs-CZ" sz="2200" dirty="0" smtClean="0"/>
              <a:t>Název materiálu: </a:t>
            </a:r>
            <a:r>
              <a:rPr lang="cs-CZ" sz="2200" b="1" dirty="0" smtClean="0"/>
              <a:t>VY_52_INOVACE_36/I.SADA</a:t>
            </a:r>
            <a:endParaRPr lang="cs-CZ" sz="2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573016"/>
            <a:ext cx="77768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Anotace:</a:t>
            </a:r>
            <a:r>
              <a:rPr lang="cs-CZ" sz="2200" dirty="0" smtClean="0"/>
              <a:t> Prezentace je určena pro žáky 2. ročníku, slouží k výkladu učiva Živočichové ve volné přírodě</a:t>
            </a:r>
          </a:p>
          <a:p>
            <a:r>
              <a:rPr lang="cs-CZ" sz="2200" dirty="0" smtClean="0"/>
              <a:t>Období: září-prosinec 2011</a:t>
            </a:r>
            <a:endParaRPr lang="cs-CZ" sz="22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55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4F81BD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71072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Živočichové ve volné přírodě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21563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zvířata</a:t>
            </a:r>
            <a:endParaRPr lang="cs-CZ" dirty="0"/>
          </a:p>
        </p:txBody>
      </p:sp>
      <p:pic>
        <p:nvPicPr>
          <p:cNvPr id="1032" name="Picture 8" descr="http://upload.wikimedia.org/wikipedia/commons/thumb/e/e1/Erinaceus_europaeus_LC0119.jpg/220px-Erinaceus_europaeus_LC011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630" y="2922219"/>
            <a:ext cx="2095500" cy="15716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opis obrázku chybí">
            <a:hlinkClick r:id="rId4" tooltip="Popis obrázku chybí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556792"/>
            <a:ext cx="2545540" cy="17309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Srnec obecný">
            <a:hlinkClick r:id="rId6" tooltip="Srnec obecný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4" y="4328382"/>
            <a:ext cx="2371725" cy="15515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Zajíc polní (Lepus europeus)">
            <a:hlinkClick r:id="rId8" tooltip="Zajíc polní (Lepus europeus)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811" y="1556792"/>
            <a:ext cx="2457450" cy="16383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Vlk">
            <a:hlinkClick r:id="rId10" tooltip="Vlk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630" y="1339347"/>
            <a:ext cx="2095500" cy="137255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Veverka obecná">
            <a:hlinkClick r:id="rId12" tooltip="Veverka obecná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630" y="4876835"/>
            <a:ext cx="2095500" cy="14192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myš domácí">
            <a:hlinkClick r:id="rId14" tooltip="myš domácí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221088"/>
            <a:ext cx="2545540" cy="17660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4097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tělo savce:</a:t>
            </a:r>
            <a:endParaRPr lang="cs-CZ" dirty="0"/>
          </a:p>
        </p:txBody>
      </p:sp>
      <p:pic>
        <p:nvPicPr>
          <p:cNvPr id="3074" name="Picture 2" descr="Jelen lesní">
            <a:hlinkClick r:id="rId2" tooltip="Jelen lesní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457" y="1916832"/>
            <a:ext cx="5400600" cy="3600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5940152" y="4077072"/>
            <a:ext cx="23762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148064" y="4797152"/>
            <a:ext cx="25202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67544" y="4509120"/>
            <a:ext cx="25202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506914" y="2348880"/>
            <a:ext cx="25202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07504" y="2708920"/>
            <a:ext cx="25202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436096" y="3356992"/>
            <a:ext cx="25202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012160" y="3717032"/>
            <a:ext cx="25202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730889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ptáky:</a:t>
            </a:r>
            <a:endParaRPr lang="cs-CZ" dirty="0"/>
          </a:p>
        </p:txBody>
      </p:sp>
      <p:pic>
        <p:nvPicPr>
          <p:cNvPr id="2050" name="Picture 2" descr="Tree Sparrow August 2007 Osaka Japa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14013"/>
            <a:ext cx="2381250" cy="15906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ýkora koňadra">
            <a:hlinkClick r:id="rId4" tooltip="Sýkora koňadra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245" y="618438"/>
            <a:ext cx="2286000" cy="15906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Vrána obecná (Corvus corone),poddruh Vrána obecná černá">
            <a:hlinkClick r:id="rId6" tooltip="Vrána obecná (Corvus corone),poddruh Vrána obecná černá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8304" y="4635267"/>
            <a:ext cx="2811877" cy="156942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kos černý (Turdus merula)">
            <a:hlinkClick r:id="rId8" tooltip="kos černý (Turdus merula)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927" y="2560707"/>
            <a:ext cx="2428875" cy="182165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bažant obecný, samec, Polsko">
            <a:hlinkClick r:id="rId10" tooltip="bažant obecný, samec, Polsko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573" y="2524988"/>
            <a:ext cx="2457450" cy="18430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čáp bílý">
            <a:hlinkClick r:id="rId12" tooltip="čáp bílý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056" y="620688"/>
            <a:ext cx="2143125" cy="16097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Vlaštovka obecná">
            <a:hlinkClick r:id="rId14" tooltip="Vlaštovka obecná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7032" y="4653838"/>
            <a:ext cx="2376001" cy="1584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Kukačka obecná">
            <a:hlinkClick r:id="rId16" tooltip="Kukačka obecná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1316" y="2553007"/>
            <a:ext cx="2701054" cy="18041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1037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9"/>
            <a:ext cx="626469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Ptáci</a:t>
            </a:r>
            <a:r>
              <a:rPr lang="cs-CZ" sz="4000" dirty="0" smtClean="0"/>
              <a:t> - stěhovaví (tažní)</a:t>
            </a:r>
          </a:p>
          <a:p>
            <a:r>
              <a:rPr lang="cs-CZ" sz="4000" dirty="0"/>
              <a:t>	 </a:t>
            </a:r>
            <a:r>
              <a:rPr lang="cs-CZ" sz="4000" dirty="0" smtClean="0"/>
              <a:t> - stálí</a:t>
            </a:r>
          </a:p>
          <a:p>
            <a:endParaRPr lang="cs-CZ" sz="4000" dirty="0" smtClean="0"/>
          </a:p>
          <a:p>
            <a:endParaRPr lang="cs-CZ" sz="4000" dirty="0"/>
          </a:p>
          <a:p>
            <a:endParaRPr lang="cs-CZ" sz="4000" dirty="0" smtClean="0"/>
          </a:p>
        </p:txBody>
      </p:sp>
      <p:pic>
        <p:nvPicPr>
          <p:cNvPr id="3" name="Picture 14" descr="Vlaštovka obecná">
            <a:hlinkClick r:id="rId2" tooltip="Vlaštovka obecná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034" y="2818793"/>
            <a:ext cx="3623536" cy="24156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Sýkora koňadra">
            <a:hlinkClick r:id="rId4" tooltip="Sýkora koňadra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2818793"/>
            <a:ext cx="3527815" cy="24547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82204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tělo ptáka:</a:t>
            </a:r>
            <a:endParaRPr lang="cs-CZ" dirty="0"/>
          </a:p>
        </p:txBody>
      </p:sp>
      <p:pic>
        <p:nvPicPr>
          <p:cNvPr id="4100" name="Picture 4" descr="Popis obrázku chybí">
            <a:hlinkClick r:id="rId2" tooltip="Popis obrázku chybí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660025"/>
            <a:ext cx="6336704" cy="42981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3779912" y="2060848"/>
            <a:ext cx="2520280" cy="0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156176" y="4221088"/>
            <a:ext cx="2520280" cy="0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79512" y="1772816"/>
            <a:ext cx="2520280" cy="0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11560" y="4365104"/>
            <a:ext cx="2520280" cy="0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175956" y="3284984"/>
            <a:ext cx="2520280" cy="0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4239410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556" y="2217638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u="sng" dirty="0" smtClean="0">
                <a:solidFill>
                  <a:schemeClr val="accent2">
                    <a:lumMod val="75000"/>
                  </a:schemeClr>
                </a:solidFill>
              </a:rPr>
              <a:t>Ptáci:</a:t>
            </a:r>
            <a:endParaRPr lang="cs-CZ" sz="5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36096" y="2276872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u="sng" dirty="0" smtClean="0">
                <a:solidFill>
                  <a:schemeClr val="accent2">
                    <a:lumMod val="75000"/>
                  </a:schemeClr>
                </a:solidFill>
              </a:rPr>
              <a:t>Savci:</a:t>
            </a:r>
            <a:endParaRPr lang="cs-CZ" sz="5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620688"/>
            <a:ext cx="730881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Přiřaď vhodnou potravu pro zvěř v zimě: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5423" y="255357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7944" y="5430415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Sušené plody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49989" y="34713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lůj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10747" y="3711062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seno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12705" y="411130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žaludy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566124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kaštany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6732240" y="4941168"/>
            <a:ext cx="12181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semínka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0" y="2060848"/>
            <a:ext cx="9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104781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3" y="404664"/>
            <a:ext cx="8856984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/>
              <a:t>Použitá literatura</a:t>
            </a:r>
            <a:r>
              <a:rPr lang="cs-CZ" sz="2200" dirty="0" smtClean="0"/>
              <a:t>:</a:t>
            </a:r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Obrázky:</a:t>
            </a:r>
            <a:endParaRPr lang="cs-CZ" sz="1100" dirty="0" smtClean="0"/>
          </a:p>
          <a:p>
            <a:r>
              <a:rPr lang="cs-CZ" sz="1100" dirty="0">
                <a:hlinkClick r:id="rId2"/>
              </a:rPr>
              <a:t>http://upload.wikimedia.org/wikipedia/commons/3/33/Pica_pica.jpg</a:t>
            </a:r>
            <a:endParaRPr lang="cs-CZ" sz="1100" dirty="0" smtClean="0"/>
          </a:p>
          <a:p>
            <a:r>
              <a:rPr lang="cs-CZ" sz="1100" dirty="0">
                <a:hlinkClick r:id="rId3"/>
              </a:rPr>
              <a:t>http://upload.wikimedia.org/wikipedia/commons/2/2d/Parus_major_m.jpg</a:t>
            </a:r>
            <a:endParaRPr lang="cs-CZ" sz="1100" dirty="0" smtClean="0">
              <a:hlinkClick r:id="rId4"/>
            </a:endParaRPr>
          </a:p>
          <a:p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upload.wikimedia.org/wikipedia/commons/2/24/Landsvale.jpg</a:t>
            </a:r>
            <a:endParaRPr lang="cs-CZ" sz="1100" dirty="0" smtClean="0"/>
          </a:p>
          <a:p>
            <a:r>
              <a:rPr lang="cs-CZ" sz="1100" dirty="0">
                <a:hlinkClick r:id="rId6"/>
              </a:rPr>
              <a:t>http://upload.wikimedia.org/wikipedia/commons/d/d5/White_Stork_%</a:t>
            </a:r>
            <a:r>
              <a:rPr lang="cs-CZ" sz="1100" dirty="0" smtClean="0">
                <a:hlinkClick r:id="rId6"/>
              </a:rPr>
              <a:t>28Ciconia_ciconia%29.jpg</a:t>
            </a:r>
            <a:endParaRPr lang="cs-CZ" sz="1100" dirty="0" smtClean="0"/>
          </a:p>
          <a:p>
            <a:r>
              <a:rPr lang="cs-CZ" sz="1100" dirty="0">
                <a:hlinkClick r:id="rId7"/>
              </a:rPr>
              <a:t>http://upload.wikimedia.org/wikipedia/commons/d/d7/Phasianus_colchicus_2_tom_%</a:t>
            </a:r>
            <a:r>
              <a:rPr lang="cs-CZ" sz="1100" dirty="0" smtClean="0">
                <a:hlinkClick r:id="rId7"/>
              </a:rPr>
              <a:t>28Lukasz_Lukasik%29.jpg</a:t>
            </a:r>
            <a:endParaRPr lang="cs-CZ" sz="1100" dirty="0" smtClean="0"/>
          </a:p>
          <a:p>
            <a:r>
              <a:rPr lang="cs-CZ" sz="1100" dirty="0">
                <a:hlinkClick r:id="rId8"/>
              </a:rPr>
              <a:t>http://upload.wikimedia.org/wikipedia/commons/4/4f/Kuckuck_%</a:t>
            </a:r>
            <a:r>
              <a:rPr lang="cs-CZ" sz="1100" dirty="0" smtClean="0">
                <a:hlinkClick r:id="rId8"/>
              </a:rPr>
              <a:t>28Cuculus_canorus%29_by_Tim_Peukert.jpg</a:t>
            </a:r>
            <a:endParaRPr lang="cs-CZ" sz="1100" dirty="0" smtClean="0"/>
          </a:p>
          <a:p>
            <a:r>
              <a:rPr lang="cs-CZ" sz="1100" dirty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upload.wikimedia.org/wikipedia/commons/c/c0/Turdus_merula_050529.jpg</a:t>
            </a:r>
            <a:endParaRPr lang="cs-CZ" sz="1100" dirty="0" smtClean="0"/>
          </a:p>
          <a:p>
            <a:r>
              <a:rPr lang="cs-CZ" sz="1100" dirty="0">
                <a:hlinkClick r:id="rId10"/>
              </a:rPr>
              <a:t>http://</a:t>
            </a:r>
            <a:r>
              <a:rPr lang="cs-CZ" sz="1100" dirty="0" smtClean="0">
                <a:hlinkClick r:id="rId10"/>
              </a:rPr>
              <a:t>upload.wikimedia.org/wikipedia/commons/9/98/Tree_Sparrow_August_2007_Osaka_Japan.jpg</a:t>
            </a:r>
            <a:endParaRPr lang="cs-CZ" sz="1100" dirty="0" smtClean="0"/>
          </a:p>
          <a:p>
            <a:r>
              <a:rPr lang="cs-CZ" sz="1100" dirty="0">
                <a:hlinkClick r:id="rId11"/>
              </a:rPr>
              <a:t>http://</a:t>
            </a:r>
            <a:r>
              <a:rPr lang="cs-CZ" sz="1100" dirty="0" smtClean="0">
                <a:hlinkClick r:id="rId11"/>
              </a:rPr>
              <a:t>upload.wikimedia.org/wikipedia/commons/a/a6/Corvus_corone_Rabenkr%C3%A4he_1.jpg</a:t>
            </a:r>
            <a:endParaRPr lang="cs-CZ" sz="1100" dirty="0" smtClean="0"/>
          </a:p>
          <a:p>
            <a:r>
              <a:rPr lang="cs-CZ" sz="1100" dirty="0">
                <a:hlinkClick r:id="rId12"/>
              </a:rPr>
              <a:t>http://</a:t>
            </a:r>
            <a:r>
              <a:rPr lang="cs-CZ" sz="1100" dirty="0" smtClean="0">
                <a:hlinkClick r:id="rId12"/>
              </a:rPr>
              <a:t>upload.wikimedia.org/wikipedia/commons/2/2d/Feldhase.jpg</a:t>
            </a:r>
            <a:endParaRPr lang="cs-CZ" sz="1100" dirty="0" smtClean="0"/>
          </a:p>
          <a:p>
            <a:r>
              <a:rPr lang="cs-CZ" sz="1100" dirty="0">
                <a:hlinkClick r:id="rId13"/>
              </a:rPr>
              <a:t>http://upload.wikimedia.org/wikipedia/commons/5/5d/Capreolus_capreolus_%</a:t>
            </a:r>
            <a:r>
              <a:rPr lang="cs-CZ" sz="1100" dirty="0" smtClean="0">
                <a:hlinkClick r:id="rId13"/>
              </a:rPr>
              <a:t>28Marek_Szczepanek%29.jpg</a:t>
            </a:r>
            <a:endParaRPr lang="cs-CZ" sz="1100" dirty="0" smtClean="0"/>
          </a:p>
          <a:p>
            <a:r>
              <a:rPr lang="cs-CZ" sz="1100" dirty="0">
                <a:hlinkClick r:id="rId14"/>
              </a:rPr>
              <a:t>http://</a:t>
            </a:r>
            <a:r>
              <a:rPr lang="cs-CZ" sz="1100" dirty="0" smtClean="0">
                <a:hlinkClick r:id="rId14"/>
              </a:rPr>
              <a:t>upload.wikimedia.org/wikipedia/commons/1/12/Redwolf.jpg</a:t>
            </a:r>
            <a:endParaRPr lang="cs-CZ" sz="1100" dirty="0" smtClean="0"/>
          </a:p>
          <a:p>
            <a:r>
              <a:rPr lang="cs-CZ" sz="1100" dirty="0">
                <a:hlinkClick r:id="rId15"/>
              </a:rPr>
              <a:t>http://</a:t>
            </a:r>
            <a:r>
              <a:rPr lang="cs-CZ" sz="1100" dirty="0" smtClean="0">
                <a:hlinkClick r:id="rId15"/>
              </a:rPr>
              <a:t>upload.wikimedia.org/wikipedia/commons/e/e1/Erinaceus_europaeus_LC0119.jpg</a:t>
            </a:r>
            <a:endParaRPr lang="cs-CZ" sz="1100" dirty="0" smtClean="0"/>
          </a:p>
          <a:p>
            <a:r>
              <a:rPr lang="cs-CZ" sz="1100" dirty="0">
                <a:hlinkClick r:id="rId16"/>
              </a:rPr>
              <a:t>http://</a:t>
            </a:r>
            <a:r>
              <a:rPr lang="cs-CZ" sz="1100" dirty="0" smtClean="0">
                <a:hlinkClick r:id="rId16"/>
              </a:rPr>
              <a:t>upload.wikimedia.org/wikipedia/commons/0/02/Eichh%C3%B6rnchen_D%C3%BCsseldorf_Hofgarten_edit.jpg</a:t>
            </a:r>
            <a:endParaRPr lang="cs-CZ" sz="1100" dirty="0" smtClean="0"/>
          </a:p>
          <a:p>
            <a:r>
              <a:rPr lang="cs-CZ" sz="1100" dirty="0">
                <a:hlinkClick r:id="rId17"/>
              </a:rPr>
              <a:t>http://</a:t>
            </a:r>
            <a:r>
              <a:rPr lang="cs-CZ" sz="1100" dirty="0" smtClean="0">
                <a:hlinkClick r:id="rId17"/>
              </a:rPr>
              <a:t>upload.wikimedia.org/wikipedia/commons/d/d0/Vulpes_vulpes_standing_in_snow.jpg</a:t>
            </a:r>
            <a:endParaRPr lang="cs-CZ" sz="1100" dirty="0" smtClean="0"/>
          </a:p>
          <a:p>
            <a:r>
              <a:rPr lang="cs-CZ" sz="1100" dirty="0" smtClean="0">
                <a:hlinkClick r:id="rId18"/>
              </a:rPr>
              <a:t>http</a:t>
            </a:r>
            <a:r>
              <a:rPr lang="cs-CZ" sz="1100" dirty="0">
                <a:hlinkClick r:id="rId18"/>
              </a:rPr>
              <a:t>://upload.wikimedia.org/wikipedia/commons/a/ab/House_mouse.jpg</a:t>
            </a:r>
            <a:endParaRPr lang="cs-CZ" sz="11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/>
              <a:t>Citace 28.9.2011 </a:t>
            </a:r>
            <a:endParaRPr lang="cs-CZ" sz="22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dirty="0" err="1" smtClean="0"/>
              <a:t>Mülhauserová</a:t>
            </a:r>
            <a:r>
              <a:rPr lang="cs-CZ" sz="2200" dirty="0"/>
              <a:t>, H., Svobodová, J. </a:t>
            </a:r>
            <a:r>
              <a:rPr lang="cs-CZ" sz="2200" i="1" dirty="0"/>
              <a:t>Prvouka 2 pro 2. ročník základní školy</a:t>
            </a:r>
            <a:r>
              <a:rPr lang="cs-CZ" sz="2200" dirty="0"/>
              <a:t>, Brno: Nová škola, 2003. ISBN 80-7289-035-2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455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67362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189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Živočichové ve volné přírodě</vt:lpstr>
      <vt:lpstr>Pojmenuj zvířata</vt:lpstr>
      <vt:lpstr>Popiš tělo savce:</vt:lpstr>
      <vt:lpstr>Pojmenuj ptáky:</vt:lpstr>
      <vt:lpstr>Snímek 6</vt:lpstr>
      <vt:lpstr>Popiš tělo ptáka: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 ve volné přírodě</dc:title>
  <dc:creator>Prvni4</dc:creator>
  <cp:lastModifiedBy>Rumcajs</cp:lastModifiedBy>
  <cp:revision>17</cp:revision>
  <dcterms:created xsi:type="dcterms:W3CDTF">2012-01-04T17:17:13Z</dcterms:created>
  <dcterms:modified xsi:type="dcterms:W3CDTF">2012-05-21T04:28:19Z</dcterms:modified>
</cp:coreProperties>
</file>