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6" r:id="rId4"/>
    <p:sldId id="258" r:id="rId5"/>
    <p:sldId id="259" r:id="rId6"/>
    <p:sldId id="262" r:id="rId7"/>
    <p:sldId id="265" r:id="rId8"/>
    <p:sldId id="266" r:id="rId9"/>
    <p:sldId id="261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800" baseline="0" dirty="0" smtClean="0"/>
            <a:t>VY_32_INOVACE_02_ČESKÝ_JAZYK_A_LITERATURA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Osoblaha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</a:t>
          </a:r>
          <a:r>
            <a:rPr lang="cs-CZ" sz="2000" dirty="0" err="1" smtClean="0"/>
            <a:t>Kolbeová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Česká literatura 2. poloviny 20. století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1.07/1.4.00/21.0816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3104C37-4538-46E8-BD49-04B76BFE5CD2}" type="presOf" srcId="{B651F6E3-6281-48DB-9319-2AEAFDAE7572}" destId="{6BB5E863-4638-4E1D-BFDE-399D028AC4ED}" srcOrd="1" destOrd="0" presId="urn:microsoft.com/office/officeart/2005/8/layout/target3"/>
    <dgm:cxn modelId="{000F12FD-18DD-4BD8-810C-6B3F2EDB6CE5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C036E48-11D7-4014-B34F-3B82DF4A1C98}" type="presOf" srcId="{B651F6E3-6281-48DB-9319-2AEAFDAE7572}" destId="{619D679B-A015-4ECF-8348-D1034C574F40}" srcOrd="0" destOrd="0" presId="urn:microsoft.com/office/officeart/2005/8/layout/target3"/>
    <dgm:cxn modelId="{D1E33C2E-788C-4639-A6E9-B068C8069DD6}" type="presOf" srcId="{D8197B8C-B260-4A16-BDF4-0947B075E274}" destId="{25B08C86-7E15-44DC-BE7F-FFB55DD49D12}" srcOrd="0" destOrd="0" presId="urn:microsoft.com/office/officeart/2005/8/layout/target3"/>
    <dgm:cxn modelId="{7BE9E74A-B5A5-4275-8D92-8B7016176CFE}" type="presOf" srcId="{4C35D32F-0EAB-4CD7-82EE-45574DC2A586}" destId="{890E4F0B-2866-4A3F-A3C7-2A14B1797930}" srcOrd="1" destOrd="0" presId="urn:microsoft.com/office/officeart/2005/8/layout/target3"/>
    <dgm:cxn modelId="{16CA3B59-E879-4856-A5B6-9029653468A5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02681C1-B6E7-4D77-9486-17221690AF64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2D9224D-D66D-4D04-8CAC-28A4218C5833}" type="presOf" srcId="{D1B46980-6531-4606-95E6-44980827E919}" destId="{6140AFEC-043D-4C43-A2F9-D0F5331DF3A3}" srcOrd="0" destOrd="0" presId="urn:microsoft.com/office/officeart/2005/8/layout/target3"/>
    <dgm:cxn modelId="{4BBDA003-0BB1-4E9F-AADA-AD89EC2E4D13}" type="presOf" srcId="{D1B46980-6531-4606-95E6-44980827E919}" destId="{2BE915AB-18AA-4053-B92C-3BFC9ED204BB}" srcOrd="1" destOrd="0" presId="urn:microsoft.com/office/officeart/2005/8/layout/target3"/>
    <dgm:cxn modelId="{6D9BC8DF-3494-46B7-B56F-CAB2E86FB673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23720DC-F2BC-4B2A-936E-951422FD864E}" type="presOf" srcId="{D8197B8C-B260-4A16-BDF4-0947B075E274}" destId="{5A5FFA88-C948-4069-8E93-59FA12366E83}" srcOrd="1" destOrd="0" presId="urn:microsoft.com/office/officeart/2005/8/layout/target3"/>
    <dgm:cxn modelId="{74E7441A-65DA-4771-BC9A-E8CABD5E3A87}" type="presParOf" srcId="{333A1088-737F-45CB-B68E-254E46348037}" destId="{F5ABB229-8D3B-4694-996A-96F23CF14429}" srcOrd="0" destOrd="0" presId="urn:microsoft.com/office/officeart/2005/8/layout/target3"/>
    <dgm:cxn modelId="{811B0D6A-ECA4-4483-815F-9C902E824123}" type="presParOf" srcId="{333A1088-737F-45CB-B68E-254E46348037}" destId="{F41139FD-01EE-4571-8B17-4FB00FC51163}" srcOrd="1" destOrd="0" presId="urn:microsoft.com/office/officeart/2005/8/layout/target3"/>
    <dgm:cxn modelId="{F0F0B1E1-A9F7-4C43-BE6D-88080BF5B22A}" type="presParOf" srcId="{333A1088-737F-45CB-B68E-254E46348037}" destId="{D005CE8C-CC26-4C3E-AC11-E15060ECD759}" srcOrd="2" destOrd="0" presId="urn:microsoft.com/office/officeart/2005/8/layout/target3"/>
    <dgm:cxn modelId="{D6C2D8C1-CCD3-474A-BF73-4660D1F16B03}" type="presParOf" srcId="{333A1088-737F-45CB-B68E-254E46348037}" destId="{2C702D82-9B77-49B7-9568-BB8EB47C3372}" srcOrd="3" destOrd="0" presId="urn:microsoft.com/office/officeart/2005/8/layout/target3"/>
    <dgm:cxn modelId="{00838AB3-1AC0-45DA-BB1B-8AA96F41E22F}" type="presParOf" srcId="{333A1088-737F-45CB-B68E-254E46348037}" destId="{A52A0455-90FF-4808-ABD0-F02540D31D5A}" srcOrd="4" destOrd="0" presId="urn:microsoft.com/office/officeart/2005/8/layout/target3"/>
    <dgm:cxn modelId="{2FA998C3-D1FC-40D4-81E3-85B567C98A23}" type="presParOf" srcId="{333A1088-737F-45CB-B68E-254E46348037}" destId="{6140AFEC-043D-4C43-A2F9-D0F5331DF3A3}" srcOrd="5" destOrd="0" presId="urn:microsoft.com/office/officeart/2005/8/layout/target3"/>
    <dgm:cxn modelId="{8DED4B0D-5E56-48E8-B93B-942AA1126C95}" type="presParOf" srcId="{333A1088-737F-45CB-B68E-254E46348037}" destId="{9358AC05-5D7D-4327-9F80-1AD486AEA664}" srcOrd="6" destOrd="0" presId="urn:microsoft.com/office/officeart/2005/8/layout/target3"/>
    <dgm:cxn modelId="{8AD8AFF0-6844-4CF2-941E-A78B90FE0F1D}" type="presParOf" srcId="{333A1088-737F-45CB-B68E-254E46348037}" destId="{313FC574-E1CD-4FB4-B054-0B805CE0447D}" srcOrd="7" destOrd="0" presId="urn:microsoft.com/office/officeart/2005/8/layout/target3"/>
    <dgm:cxn modelId="{06513488-83BA-4DF1-94BF-8FE5A94914C8}" type="presParOf" srcId="{333A1088-737F-45CB-B68E-254E46348037}" destId="{619D679B-A015-4ECF-8348-D1034C574F40}" srcOrd="8" destOrd="0" presId="urn:microsoft.com/office/officeart/2005/8/layout/target3"/>
    <dgm:cxn modelId="{32708AE9-B7F1-4F7D-9BED-6E3BC274DEB6}" type="presParOf" srcId="{333A1088-737F-45CB-B68E-254E46348037}" destId="{322283A8-4A27-4CDA-BAE3-F381106A9174}" srcOrd="9" destOrd="0" presId="urn:microsoft.com/office/officeart/2005/8/layout/target3"/>
    <dgm:cxn modelId="{85286BE4-D011-49D7-9A99-484D53416B56}" type="presParOf" srcId="{333A1088-737F-45CB-B68E-254E46348037}" destId="{FFC9F71D-1B4F-4AD9-A4A6-86ADEFC8AF5C}" srcOrd="10" destOrd="0" presId="urn:microsoft.com/office/officeart/2005/8/layout/target3"/>
    <dgm:cxn modelId="{A6560FA9-8725-4B13-9427-2EE852612436}" type="presParOf" srcId="{333A1088-737F-45CB-B68E-254E46348037}" destId="{25B08C86-7E15-44DC-BE7F-FFB55DD49D12}" srcOrd="11" destOrd="0" presId="urn:microsoft.com/office/officeart/2005/8/layout/target3"/>
    <dgm:cxn modelId="{890B3CC8-F107-4370-9B23-3C3AF31CFC7D}" type="presParOf" srcId="{333A1088-737F-45CB-B68E-254E46348037}" destId="{76644BE8-9D7C-4C09-B250-3D10AF48CBB7}" srcOrd="12" destOrd="0" presId="urn:microsoft.com/office/officeart/2005/8/layout/target3"/>
    <dgm:cxn modelId="{09416632-B401-4B2C-91FB-AD987D162893}" type="presParOf" srcId="{333A1088-737F-45CB-B68E-254E46348037}" destId="{EE85B701-7295-41C0-BA7A-34D3756A2AE6}" srcOrd="13" destOrd="0" presId="urn:microsoft.com/office/officeart/2005/8/layout/target3"/>
    <dgm:cxn modelId="{E15BDD1E-A190-4A76-8CBA-6C5A386D782B}" type="presParOf" srcId="{333A1088-737F-45CB-B68E-254E46348037}" destId="{8BEBB6EC-1DAA-4CAC-8A25-BC0FCBD5DBD5}" srcOrd="14" destOrd="0" presId="urn:microsoft.com/office/officeart/2005/8/layout/target3"/>
    <dgm:cxn modelId="{1AA22FE4-FC2F-4600-A4DC-0840FD7448BA}" type="presParOf" srcId="{333A1088-737F-45CB-B68E-254E46348037}" destId="{AED2198E-93D5-4001-81B4-73124B309672}" srcOrd="15" destOrd="0" presId="urn:microsoft.com/office/officeart/2005/8/layout/target3"/>
    <dgm:cxn modelId="{9380B10D-81C5-4283-94F4-48B3D1181F01}" type="presParOf" srcId="{333A1088-737F-45CB-B68E-254E46348037}" destId="{2BE915AB-18AA-4053-B92C-3BFC9ED204BB}" srcOrd="16" destOrd="0" presId="urn:microsoft.com/office/officeart/2005/8/layout/target3"/>
    <dgm:cxn modelId="{7921896C-B114-4FB3-ADC1-7B7E0C6EB9D7}" type="presParOf" srcId="{333A1088-737F-45CB-B68E-254E46348037}" destId="{6BB5E863-4638-4E1D-BFDE-399D028AC4ED}" srcOrd="17" destOrd="0" presId="urn:microsoft.com/office/officeart/2005/8/layout/target3"/>
    <dgm:cxn modelId="{32D1354D-22A8-4286-9A53-8BAF9795A8B0}" type="presParOf" srcId="{333A1088-737F-45CB-B68E-254E46348037}" destId="{5A5FFA88-C948-4069-8E93-59FA12366E83}" srcOrd="18" destOrd="0" presId="urn:microsoft.com/office/officeart/2005/8/layout/target3"/>
    <dgm:cxn modelId="{A13EBB8F-B516-42F9-B23D-4B5118123FA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Osoblaha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</a:t>
          </a:r>
          <a:r>
            <a:rPr lang="cs-CZ" sz="2000" kern="1200" dirty="0" err="1" smtClean="0"/>
            <a:t>Kolbeová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800" kern="1200" baseline="0" dirty="0" smtClean="0"/>
            <a:t>VY_32_INOVACE_02_ČESKÝ_JAZYK_A_LITERATURA</a:t>
          </a:r>
          <a:endParaRPr lang="cs-CZ" sz="18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Česká literatura 2. poloviny 20. století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1.07/1.4.00/21.0816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9EC8B-7D1F-43F8-A227-FF6227749220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E4A3F-5D98-4133-A2FE-1B55B48280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2700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9EC8B-7D1F-43F8-A227-FF6227749220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E4A3F-5D98-4133-A2FE-1B55B48280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175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9EC8B-7D1F-43F8-A227-FF6227749220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E4A3F-5D98-4133-A2FE-1B55B48280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19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9EC8B-7D1F-43F8-A227-FF6227749220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E4A3F-5D98-4133-A2FE-1B55B48280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0338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9EC8B-7D1F-43F8-A227-FF6227749220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E4A3F-5D98-4133-A2FE-1B55B48280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0464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9EC8B-7D1F-43F8-A227-FF6227749220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E4A3F-5D98-4133-A2FE-1B55B48280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7129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9EC8B-7D1F-43F8-A227-FF6227749220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E4A3F-5D98-4133-A2FE-1B55B48280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8240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9EC8B-7D1F-43F8-A227-FF6227749220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E4A3F-5D98-4133-A2FE-1B55B48280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088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9EC8B-7D1F-43F8-A227-FF6227749220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E4A3F-5D98-4133-A2FE-1B55B48280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595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9EC8B-7D1F-43F8-A227-FF6227749220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E4A3F-5D98-4133-A2FE-1B55B48280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358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9EC8B-7D1F-43F8-A227-FF6227749220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E4A3F-5D98-4133-A2FE-1B55B48280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9941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D9EC8B-7D1F-43F8-A227-FF6227749220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E4A3F-5D98-4133-A2FE-1B55B48280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3961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kultura.idnes.cz/pavel-kohout-je-ve-svych-memoaromanech-zodpovedny-jen-sam-za-sebe-py5-/literatura.aspx?c=A110701_113234_literatura_ob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17000">
              <a:schemeClr val="accent1">
                <a:lumMod val="32000"/>
                <a:lumOff val="68000"/>
                <a:alpha val="83000"/>
              </a:schemeClr>
            </a:gs>
            <a:gs pos="79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5045324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1" y="4149080"/>
            <a:ext cx="5779164" cy="178558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Pavel Kohout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331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97152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774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17000">
              <a:schemeClr val="accent1">
                <a:lumMod val="32000"/>
                <a:lumOff val="68000"/>
                <a:alpha val="83000"/>
              </a:schemeClr>
            </a:gs>
            <a:gs pos="79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225005"/>
              </p:ext>
            </p:extLst>
          </p:nvPr>
        </p:nvGraphicFramePr>
        <p:xfrm>
          <a:off x="1547813" y="1412875"/>
          <a:ext cx="6096000" cy="165737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září 2011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9.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Žáci budou seznámeni </a:t>
                      </a:r>
                      <a:b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</a:b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 životem a tvorbou Pavla Kohouta.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751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17000">
              <a:schemeClr val="accent1">
                <a:lumMod val="32000"/>
                <a:lumOff val="68000"/>
                <a:alpha val="83000"/>
              </a:schemeClr>
            </a:gs>
            <a:gs pos="79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FFFF"/>
              </a:gs>
              <a:gs pos="7001">
                <a:srgbClr val="E6E6E6"/>
              </a:gs>
              <a:gs pos="17000">
                <a:schemeClr val="accent1">
                  <a:lumMod val="32000"/>
                  <a:lumOff val="68000"/>
                  <a:alpha val="83000"/>
                </a:schemeClr>
              </a:gs>
              <a:gs pos="7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cs-CZ" dirty="0" smtClean="0"/>
              <a:t>Pavel Kohout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127" y="3752610"/>
            <a:ext cx="3888432" cy="2592288"/>
          </a:xfrm>
          <a:prstGeom prst="rect">
            <a:avLst/>
          </a:prstGeom>
          <a:noFill/>
          <a:ln>
            <a:noFill/>
          </a:ln>
          <a:effectLst/>
          <a:scene3d>
            <a:camera prst="isometricOffAxis2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60848"/>
            <a:ext cx="4260034" cy="275050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isometricOffAxis1Right"/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882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17000">
              <a:schemeClr val="accent1">
                <a:lumMod val="32000"/>
                <a:lumOff val="68000"/>
                <a:alpha val="83000"/>
              </a:schemeClr>
            </a:gs>
            <a:gs pos="79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>
            <a:gsLst>
              <a:gs pos="0">
                <a:srgbClr val="FFFFFF"/>
              </a:gs>
              <a:gs pos="7001">
                <a:srgbClr val="E6E6E6"/>
              </a:gs>
              <a:gs pos="17000">
                <a:schemeClr val="accent1">
                  <a:lumMod val="32000"/>
                  <a:lumOff val="68000"/>
                  <a:alpha val="83000"/>
                </a:schemeClr>
              </a:gs>
              <a:gs pos="7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0000"/>
          </a:bodyPr>
          <a:lstStyle/>
          <a:p>
            <a:r>
              <a:rPr lang="cs-CZ" dirty="0" smtClean="0"/>
              <a:t>Pavel Kohout</a:t>
            </a:r>
            <a:br>
              <a:rPr lang="cs-CZ" dirty="0" smtClean="0"/>
            </a:br>
            <a:r>
              <a:rPr lang="cs-CZ" sz="3600" dirty="0" smtClean="0"/>
              <a:t>(1928 Praha)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cs-CZ" dirty="0"/>
              <a:t>Už během studií pracoval jako redaktor </a:t>
            </a:r>
            <a:r>
              <a:rPr lang="cs-CZ" dirty="0" smtClean="0"/>
              <a:t>Čs. rozhlasu</a:t>
            </a:r>
            <a:r>
              <a:rPr lang="cs-CZ" dirty="0"/>
              <a:t>, šéfredaktor, </a:t>
            </a:r>
            <a:r>
              <a:rPr lang="cs-CZ" dirty="0" smtClean="0"/>
              <a:t>a </a:t>
            </a:r>
            <a:r>
              <a:rPr lang="cs-CZ" dirty="0"/>
              <a:t>dokonce jako kulturní velvyslanec v Moskvě. </a:t>
            </a:r>
            <a:endParaRPr lang="cs-CZ" dirty="0" smtClean="0"/>
          </a:p>
          <a:p>
            <a:pPr algn="just"/>
            <a:r>
              <a:rPr lang="cs-CZ" dirty="0" smtClean="0"/>
              <a:t>Jako </a:t>
            </a:r>
            <a:r>
              <a:rPr lang="cs-CZ" dirty="0"/>
              <a:t>redaktor působil až do roku 1957, kdy se stal spisovatelem na volné noze. </a:t>
            </a:r>
            <a:endParaRPr lang="cs-CZ" dirty="0" smtClean="0"/>
          </a:p>
          <a:p>
            <a:pPr algn="just"/>
            <a:r>
              <a:rPr lang="cs-CZ" dirty="0" smtClean="0"/>
              <a:t>Psal </a:t>
            </a:r>
            <a:r>
              <a:rPr lang="cs-CZ" dirty="0"/>
              <a:t>básně, divadelní hry, filmové scénáře i rozsáhlé romány. </a:t>
            </a:r>
            <a:endParaRPr lang="cs-CZ" dirty="0" smtClean="0"/>
          </a:p>
          <a:p>
            <a:pPr algn="just"/>
            <a:r>
              <a:rPr lang="cs-CZ" dirty="0" smtClean="0"/>
              <a:t>Po </a:t>
            </a:r>
            <a:r>
              <a:rPr lang="cs-CZ" dirty="0"/>
              <a:t>roce 1968 patřil mezi největší odpůrce totalitní moci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současně byl jedním z nejúspěšnějších našich samizdatových autorů v zahraničí. </a:t>
            </a:r>
            <a:endParaRPr lang="cs-CZ" dirty="0" smtClean="0"/>
          </a:p>
          <a:p>
            <a:pPr algn="just"/>
            <a:r>
              <a:rPr lang="cs-CZ" dirty="0" smtClean="0"/>
              <a:t>U </a:t>
            </a:r>
            <a:r>
              <a:rPr lang="cs-CZ" dirty="0"/>
              <a:t>nás publikovat nemohl, stále byl sledován tajnou policií. </a:t>
            </a:r>
            <a:endParaRPr lang="cs-CZ" dirty="0" smtClean="0"/>
          </a:p>
          <a:p>
            <a:pPr algn="just"/>
            <a:r>
              <a:rPr lang="cs-CZ" dirty="0" smtClean="0"/>
              <a:t>Roku </a:t>
            </a:r>
            <a:r>
              <a:rPr lang="cs-CZ" dirty="0"/>
              <a:t>1978 byl zbaven českého občanství a nebyl mu dovolen návrat do vlasti. </a:t>
            </a:r>
            <a:endParaRPr lang="cs-CZ" dirty="0" smtClean="0"/>
          </a:p>
          <a:p>
            <a:pPr algn="just"/>
            <a:r>
              <a:rPr lang="cs-CZ" dirty="0" smtClean="0"/>
              <a:t>Nyní </a:t>
            </a:r>
            <a:r>
              <a:rPr lang="cs-CZ" dirty="0"/>
              <a:t>žije trvale ve Vídni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734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17000">
              <a:schemeClr val="accent1">
                <a:lumMod val="32000"/>
                <a:lumOff val="68000"/>
                <a:alpha val="83000"/>
              </a:schemeClr>
            </a:gs>
            <a:gs pos="79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>
            <a:gsLst>
              <a:gs pos="0">
                <a:srgbClr val="FFFFFF"/>
              </a:gs>
              <a:gs pos="7001">
                <a:srgbClr val="E6E6E6"/>
              </a:gs>
              <a:gs pos="17000">
                <a:schemeClr val="accent1">
                  <a:lumMod val="32000"/>
                  <a:lumOff val="68000"/>
                  <a:alpha val="83000"/>
                </a:schemeClr>
              </a:gs>
              <a:gs pos="7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dirty="0" smtClean="0"/>
              <a:t>Tvorba: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Taková láska				</a:t>
            </a:r>
            <a:endParaRPr lang="cs-CZ" dirty="0" smtClean="0"/>
          </a:p>
          <a:p>
            <a:r>
              <a:rPr lang="cs-CZ" dirty="0" smtClean="0"/>
              <a:t>Kde </a:t>
            </a:r>
            <a:r>
              <a:rPr lang="cs-CZ" dirty="0"/>
              <a:t>je zakopán pes		</a:t>
            </a:r>
            <a:endParaRPr lang="cs-CZ" dirty="0" smtClean="0"/>
          </a:p>
          <a:p>
            <a:r>
              <a:rPr lang="cs-CZ" dirty="0" smtClean="0"/>
              <a:t>Bílá </a:t>
            </a:r>
            <a:r>
              <a:rPr lang="cs-CZ" dirty="0"/>
              <a:t>kniha o kauze Adam Juráček</a:t>
            </a:r>
          </a:p>
          <a:p>
            <a:r>
              <a:rPr lang="cs-CZ" dirty="0" smtClean="0"/>
              <a:t>August</a:t>
            </a:r>
            <a:r>
              <a:rPr lang="cs-CZ" dirty="0"/>
              <a:t>, august, august			</a:t>
            </a:r>
            <a:endParaRPr lang="cs-CZ" dirty="0" smtClean="0"/>
          </a:p>
          <a:p>
            <a:r>
              <a:rPr lang="cs-CZ" dirty="0" smtClean="0"/>
              <a:t>Nápady </a:t>
            </a:r>
            <a:r>
              <a:rPr lang="cs-CZ" dirty="0"/>
              <a:t>svaté Kláry		</a:t>
            </a:r>
            <a:endParaRPr lang="cs-CZ" dirty="0" smtClean="0"/>
          </a:p>
          <a:p>
            <a:r>
              <a:rPr lang="cs-CZ" dirty="0" smtClean="0"/>
              <a:t>To </a:t>
            </a:r>
            <a:r>
              <a:rPr lang="cs-CZ" dirty="0"/>
              <a:t>byl můj život (2 díly</a:t>
            </a:r>
            <a:r>
              <a:rPr lang="cs-CZ" dirty="0" smtClean="0"/>
              <a:t>)</a:t>
            </a:r>
          </a:p>
          <a:p>
            <a:r>
              <a:rPr lang="cs-CZ" dirty="0" smtClean="0"/>
              <a:t>Cizinec a krásná paní</a:t>
            </a:r>
            <a:endParaRPr lang="cs-CZ" dirty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882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17000">
              <a:schemeClr val="accent1">
                <a:lumMod val="32000"/>
                <a:lumOff val="68000"/>
                <a:alpha val="83000"/>
              </a:schemeClr>
            </a:gs>
            <a:gs pos="79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>
            <a:gsLst>
              <a:gs pos="0">
                <a:srgbClr val="FFFFFF"/>
              </a:gs>
              <a:gs pos="7001">
                <a:srgbClr val="E6E6E6"/>
              </a:gs>
              <a:gs pos="17000">
                <a:schemeClr val="accent1">
                  <a:lumMod val="32000"/>
                  <a:lumOff val="68000"/>
                  <a:alpha val="83000"/>
                </a:schemeClr>
              </a:gs>
              <a:gs pos="7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dirty="0" smtClean="0"/>
              <a:t>Ukázky z knih: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cs-CZ" dirty="0"/>
              <a:t>Mrákotná noc zavinila, že ležím v posteli ještě v půl deváté, zdá se mi, že slyším výkřik, hmatám rukou a přicházím k sobě, jsem na gauči sám, v žlutých plachtách záclon šikmé ranní slunce, vítá mě vlídný den, ale na schodech dupot a ve dveřích Jolana, pod vraní hřívou rudá vzrušením. - </a:t>
            </a:r>
            <a:r>
              <a:rPr lang="cs-CZ" dirty="0" err="1"/>
              <a:t>Edíček</a:t>
            </a:r>
            <a:r>
              <a:rPr lang="cs-CZ" dirty="0"/>
              <a:t>!!</a:t>
            </a:r>
          </a:p>
          <a:p>
            <a:pPr marL="0" indent="0" algn="just">
              <a:buNone/>
            </a:pPr>
            <a:r>
              <a:rPr lang="cs-CZ" dirty="0"/>
              <a:t>Nevím co, ale vím vše, letím dolů a vidím jen tebe, pět kro­ků ode dveří u první jabloně se třaslavě pokoušíš vstát, </a:t>
            </a:r>
            <a:r>
              <a:rPr lang="cs-CZ" dirty="0" smtClean="0"/>
              <a:t>teprve </a:t>
            </a:r>
            <a:r>
              <a:rPr lang="cs-CZ" dirty="0"/>
              <a:t>teď vnímám i čtyři ženy, v jejich očích čtu naději, že já! kdo už jiný? ale mohu tě jen, polonahý, zvednout a přitisknout k hru­di, tvůj jazyk snad poprvé spočívá na mé tváři, jak jsem ti v tom vždycky úspěšně bránil, háklivý na každou nečekanou něž­nost, ale neolízneš mne, jak ses o </a:t>
            </a:r>
            <a:r>
              <a:rPr lang="cs-CZ"/>
              <a:t>to </a:t>
            </a:r>
            <a:r>
              <a:rPr lang="cs-CZ" smtClean="0"/>
              <a:t>vždycky </a:t>
            </a:r>
            <a:r>
              <a:rPr lang="cs-CZ" dirty="0"/>
              <a:t>znovu snažil, z hrdla vychází vysoký tenounký zvuk, jako by ses právě </a:t>
            </a:r>
            <a:r>
              <a:rPr lang="cs-CZ"/>
              <a:t>nau­čil </a:t>
            </a:r>
            <a:r>
              <a:rPr lang="cs-CZ" smtClean="0"/>
              <a:t>Valtrův </a:t>
            </a:r>
            <a:r>
              <a:rPr lang="cs-CZ" dirty="0"/>
              <a:t>zpěv, abys měl trochu blíž k jeho letu, tvé oči jsou těsně u mých, ale mlží se, jako bych zblízka dýchal na zrcadlo, tvým malým tělem v sílících vlnách projíždí křeč, zdá se v něm rodit jiné, větší, Zet má zuby zahryznuté do kloubů sevřených pěstí, jimiž si zakrývá ústa, její matka je bledá, paní Máří už plá­če, Jolana zatím hltá všechno s krutou zvědavostí mláďat, jsme i u všichni, hotovi ke všemu, a nemůžeme nic, nic, hladím tě, šeptám ti do ucha jakási dávno zasutá mazlivá slova, jaká bych se styděl říkat lidem, až tě z toho trápení konečně vysvobodí bůh jezevčíků, Edo, </a:t>
            </a:r>
            <a:r>
              <a:rPr lang="cs-CZ" dirty="0" err="1"/>
              <a:t>Edisonku</a:t>
            </a:r>
            <a:r>
              <a:rPr lang="cs-CZ" dirty="0"/>
              <a:t>, </a:t>
            </a:r>
            <a:r>
              <a:rPr lang="cs-CZ" dirty="0" err="1"/>
              <a:t>Edisynku</a:t>
            </a:r>
            <a:r>
              <a:rPr lang="cs-CZ" dirty="0"/>
              <a:t>.</a:t>
            </a:r>
          </a:p>
          <a:p>
            <a:pPr marL="0" indent="0" algn="just">
              <a:buNone/>
            </a:pPr>
            <a:r>
              <a:rPr lang="cs-CZ" dirty="0"/>
              <a:t>Brečící Jolana i mezi slzami zahlédne a zvedá půlku buřtu, na níž nevinně jak sníh svítí bílé krystaly.</a:t>
            </a:r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256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17000">
              <a:schemeClr val="accent1">
                <a:lumMod val="32000"/>
                <a:lumOff val="68000"/>
                <a:alpha val="83000"/>
              </a:schemeClr>
            </a:gs>
            <a:gs pos="79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>
            <a:gsLst>
              <a:gs pos="0">
                <a:srgbClr val="FFFFFF"/>
              </a:gs>
              <a:gs pos="7001">
                <a:srgbClr val="E6E6E6"/>
              </a:gs>
              <a:gs pos="17000">
                <a:schemeClr val="accent1">
                  <a:lumMod val="32000"/>
                  <a:lumOff val="68000"/>
                  <a:alpha val="83000"/>
                </a:schemeClr>
              </a:gs>
              <a:gs pos="7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dirty="0" smtClean="0"/>
              <a:t>Ukázky z knih: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cs-CZ" sz="1600" dirty="0" smtClean="0"/>
              <a:t>13:50 – překračuje dvojice Kohout – Mašínová československou hranici v úseku Grametten – Nová </a:t>
            </a:r>
            <a:r>
              <a:rPr lang="cs-CZ" sz="1600" dirty="0" smtClean="0"/>
              <a:t>Bystřice</a:t>
            </a:r>
            <a:endParaRPr lang="cs-CZ" sz="1600" dirty="0" smtClean="0"/>
          </a:p>
          <a:p>
            <a:pPr algn="just">
              <a:spcBef>
                <a:spcPts val="0"/>
              </a:spcBef>
            </a:pPr>
            <a:r>
              <a:rPr lang="cs-CZ" sz="1600" dirty="0" smtClean="0"/>
              <a:t>14:30 – poté co je zcela normálně pasově i celně odbavena, neděje se náhle vůbec nic; všechny uniformy zmizely i s jejich </a:t>
            </a:r>
            <a:r>
              <a:rPr lang="cs-CZ" sz="1600" dirty="0" smtClean="0"/>
              <a:t>dokumenty</a:t>
            </a:r>
            <a:endParaRPr lang="cs-CZ" sz="1600" dirty="0" smtClean="0"/>
          </a:p>
          <a:p>
            <a:pPr algn="just">
              <a:spcBef>
                <a:spcPts val="0"/>
              </a:spcBef>
            </a:pPr>
            <a:r>
              <a:rPr lang="cs-CZ" sz="1600" dirty="0" smtClean="0"/>
              <a:t>15:30 – jsou oba rozčileným zástupcem náčelníka vyzváni, aby se vrátili do Vídně, kde je </a:t>
            </a:r>
            <a:br>
              <a:rPr lang="cs-CZ" sz="1600" dirty="0" smtClean="0"/>
            </a:br>
            <a:r>
              <a:rPr lang="cs-CZ" sz="1600" dirty="0" smtClean="0"/>
              <a:t>na československé ambasádě čeká údajně důležitý </a:t>
            </a:r>
            <a:r>
              <a:rPr lang="cs-CZ" sz="1600" dirty="0" smtClean="0"/>
              <a:t>dopis</a:t>
            </a:r>
            <a:endParaRPr lang="cs-CZ" sz="1600" dirty="0" smtClean="0"/>
          </a:p>
          <a:p>
            <a:pPr algn="just">
              <a:spcBef>
                <a:spcPts val="0"/>
              </a:spcBef>
            </a:pPr>
            <a:r>
              <a:rPr lang="cs-CZ" sz="1600" dirty="0" smtClean="0"/>
              <a:t>16:00 – když neuposlechnou s odůvodněním, že jejich pobyt v zahraničí skončil, jsou zamčeni v místnosti v prvním poschodí a čas od času opakovaně vyzváni k odjezdu do Rakouska, což znovu a znovu odmítají s tím, že jsou v této zemi </a:t>
            </a:r>
            <a:r>
              <a:rPr lang="cs-CZ" sz="1600" dirty="0" smtClean="0"/>
              <a:t>doma</a:t>
            </a:r>
            <a:endParaRPr lang="cs-CZ" sz="1600" dirty="0" smtClean="0"/>
          </a:p>
          <a:p>
            <a:pPr algn="just">
              <a:spcBef>
                <a:spcPts val="0"/>
              </a:spcBef>
            </a:pPr>
            <a:r>
              <a:rPr lang="cs-CZ" sz="1600" dirty="0" smtClean="0"/>
              <a:t>18:00 – náčelník vyhrožuje dramatikově ženě chystaným procesem, ta přesto návrat do Vídně vyloučí a trvá na cestě </a:t>
            </a:r>
            <a:r>
              <a:rPr lang="cs-CZ" sz="1600" dirty="0" smtClean="0"/>
              <a:t>domů </a:t>
            </a:r>
            <a:endParaRPr lang="cs-CZ" sz="1600" dirty="0" smtClean="0"/>
          </a:p>
          <a:p>
            <a:pPr algn="just">
              <a:spcBef>
                <a:spcPts val="0"/>
              </a:spcBef>
            </a:pPr>
            <a:r>
              <a:rPr lang="cs-CZ" sz="1600" dirty="0" smtClean="0"/>
              <a:t>20:00 – po dvouhodinové pauze dává náčelník oběma </a:t>
            </a:r>
            <a:r>
              <a:rPr lang="cs-CZ" sz="1600" dirty="0" smtClean="0"/>
              <a:t>ultimátum, </a:t>
            </a:r>
            <a:r>
              <a:rPr lang="cs-CZ" sz="1600" dirty="0" smtClean="0"/>
              <a:t>aby okamžitě opustili území ČSSR, jinak budou proti nim uplatněny blíže neuvedené </a:t>
            </a:r>
            <a:r>
              <a:rPr lang="cs-CZ" sz="1600" dirty="0" smtClean="0"/>
              <a:t>sankce</a:t>
            </a:r>
            <a:endParaRPr lang="cs-CZ" sz="1600" dirty="0" smtClean="0"/>
          </a:p>
          <a:p>
            <a:pPr algn="just">
              <a:spcBef>
                <a:spcPts val="0"/>
              </a:spcBef>
            </a:pPr>
            <a:r>
              <a:rPr lang="cs-CZ" sz="1600" dirty="0" smtClean="0"/>
              <a:t>21:00 – přichází svou výzvu zopakovat a dostane se mu znovu vysvětlení, že zadržení směřují do Sázavy, kde na ně čekají rodiče, přátelé, jezevčice Fína a neshrabané listí; z okna pak pozorují, jak příslušníci přehrazují osobními auty silnici vedoucí do </a:t>
            </a:r>
            <a:r>
              <a:rPr lang="cs-CZ" sz="1600" dirty="0" smtClean="0"/>
              <a:t>vnitrozemí</a:t>
            </a:r>
            <a:endParaRPr lang="cs-CZ" sz="1600" dirty="0" smtClean="0"/>
          </a:p>
          <a:p>
            <a:pPr algn="just">
              <a:spcBef>
                <a:spcPts val="0"/>
              </a:spcBef>
            </a:pPr>
            <a:r>
              <a:rPr lang="cs-CZ" sz="1600" dirty="0" smtClean="0"/>
              <a:t>21:30 – vstupuje náčelník naposled už s nasazenou čepicí a především s tuctem mladičkých </a:t>
            </a:r>
            <a:br>
              <a:rPr lang="cs-CZ" sz="1600" dirty="0" smtClean="0"/>
            </a:br>
            <a:r>
              <a:rPr lang="cs-CZ" sz="1600" dirty="0" smtClean="0"/>
              <a:t>a viditelně vyjevených vojáků; mají za úkol dramatika a jeho ženu vlastnoručně vynést ze země. 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677528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17000">
              <a:schemeClr val="accent1">
                <a:lumMod val="32000"/>
                <a:lumOff val="68000"/>
                <a:alpha val="83000"/>
              </a:schemeClr>
            </a:gs>
            <a:gs pos="79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>
            <a:gsLst>
              <a:gs pos="0">
                <a:srgbClr val="FFFFFF"/>
              </a:gs>
              <a:gs pos="7001">
                <a:srgbClr val="E6E6E6"/>
              </a:gs>
              <a:gs pos="17000">
                <a:schemeClr val="accent1">
                  <a:lumMod val="32000"/>
                  <a:lumOff val="68000"/>
                  <a:alpha val="83000"/>
                </a:schemeClr>
              </a:gs>
              <a:gs pos="7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dirty="0" smtClean="0"/>
              <a:t>Ukázky z knih: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Autofit/>
          </a:bodyPr>
          <a:lstStyle/>
          <a:p>
            <a:pPr algn="just"/>
            <a:r>
              <a:rPr lang="cs-CZ" sz="1800" dirty="0"/>
              <a:t>Když strážci hranic splnili poslední už </a:t>
            </a:r>
            <a:r>
              <a:rPr lang="cs-CZ" sz="1800" dirty="0" smtClean="0"/>
              <a:t>hysterický </a:t>
            </a:r>
            <a:r>
              <a:rPr lang="cs-CZ" sz="1800" dirty="0"/>
              <a:t>rozkaz náčelníka, </a:t>
            </a:r>
            <a:r>
              <a:rPr lang="cs-CZ" sz="1800" dirty="0" err="1"/>
              <a:t>Doprdele</a:t>
            </a:r>
            <a:r>
              <a:rPr lang="cs-CZ" sz="1800" dirty="0"/>
              <a:t>, kopněte jim tam </a:t>
            </a:r>
            <a:r>
              <a:rPr lang="cs-CZ" sz="1800" dirty="0" smtClean="0"/>
              <a:t>neutrál a </a:t>
            </a:r>
            <a:r>
              <a:rPr lang="cs-CZ" sz="1800" dirty="0"/>
              <a:t>vyšoupněte je! a dopravili obě auta za </a:t>
            </a:r>
            <a:r>
              <a:rPr lang="cs-CZ" sz="1800" dirty="0" smtClean="0"/>
              <a:t>otevřenou závoru</a:t>
            </a:r>
            <a:r>
              <a:rPr lang="cs-CZ" sz="1800" dirty="0"/>
              <a:t>, </a:t>
            </a:r>
            <a:r>
              <a:rPr lang="cs-CZ" sz="1800" dirty="0" smtClean="0"/>
              <a:t>doběhl </a:t>
            </a:r>
            <a:r>
              <a:rPr lang="cs-CZ" sz="1800" dirty="0"/>
              <a:t>jeden až do Rakouska, aby vhodil do </a:t>
            </a:r>
            <a:r>
              <a:rPr lang="cs-CZ" sz="1800" dirty="0" smtClean="0"/>
              <a:t>okénka </a:t>
            </a:r>
            <a:r>
              <a:rPr lang="cs-CZ" sz="1800" dirty="0"/>
              <a:t>zapomenutý švýcarský pas. Pak rychle závoru zavřeli a </a:t>
            </a:r>
            <a:r>
              <a:rPr lang="cs-CZ" sz="1800" dirty="0" smtClean="0"/>
              <a:t>zhasli. </a:t>
            </a:r>
          </a:p>
          <a:p>
            <a:pPr algn="just"/>
            <a:r>
              <a:rPr lang="cs-CZ" sz="1800" dirty="0" smtClean="0"/>
              <a:t>Podle </a:t>
            </a:r>
            <a:r>
              <a:rPr lang="cs-CZ" sz="1800" dirty="0"/>
              <a:t>tvrzení své ženy ohlásil </a:t>
            </a:r>
            <a:r>
              <a:rPr lang="cs-CZ" sz="1800" dirty="0" smtClean="0"/>
              <a:t>optimista </a:t>
            </a:r>
            <a:r>
              <a:rPr lang="cs-CZ" sz="1800" dirty="0"/>
              <a:t>vzápě­tí první výhodu nové situace, </a:t>
            </a:r>
            <a:r>
              <a:rPr lang="cs-CZ" sz="1800" dirty="0" smtClean="0"/>
              <a:t>aspoň </a:t>
            </a:r>
            <a:r>
              <a:rPr lang="cs-CZ" sz="1800" dirty="0"/>
              <a:t>nemusím letos na Sázavě hrabat to zasraný listí! Oba si </a:t>
            </a:r>
            <a:r>
              <a:rPr lang="cs-CZ" sz="1800" dirty="0" smtClean="0"/>
              <a:t>ale po </a:t>
            </a:r>
            <a:r>
              <a:rPr lang="cs-CZ" sz="1800" dirty="0"/>
              <a:t>osmihodinovém vyčerpá­vajícím zápase uvědomili především, že mizí Damoklův meč jejího kriminálu. </a:t>
            </a:r>
          </a:p>
          <a:p>
            <a:pPr algn="just"/>
            <a:r>
              <a:rPr lang="cs-CZ" sz="1800" dirty="0"/>
              <a:t>V oné chvíli, v </a:t>
            </a:r>
            <a:r>
              <a:rPr lang="cs-CZ" sz="1800" dirty="0" smtClean="0"/>
              <a:t>22:10, 4. 10. 1979</a:t>
            </a:r>
            <a:r>
              <a:rPr lang="cs-CZ" sz="1800" dirty="0"/>
              <a:t>, byli oba </a:t>
            </a:r>
            <a:r>
              <a:rPr lang="cs-CZ" sz="1800" dirty="0" smtClean="0"/>
              <a:t>poprvé v </a:t>
            </a:r>
            <a:r>
              <a:rPr lang="cs-CZ" sz="1800" dirty="0"/>
              <a:t>životě naprosto volní. Přitom jim mělo navždycky chybět, co činí exulanta exulantem: vlastní </a:t>
            </a:r>
            <a:r>
              <a:rPr lang="cs-CZ" sz="1800" dirty="0" smtClean="0"/>
              <a:t>rozhodnutí</a:t>
            </a:r>
            <a:r>
              <a:rPr lang="cs-CZ" sz="1800" dirty="0"/>
              <a:t>.</a:t>
            </a:r>
            <a:r>
              <a:rPr lang="cs-CZ" sz="1800" dirty="0" smtClean="0"/>
              <a:t> </a:t>
            </a:r>
            <a:br>
              <a:rPr lang="cs-CZ" sz="1800" dirty="0" smtClean="0"/>
            </a:br>
            <a:r>
              <a:rPr lang="cs-CZ" sz="1800" dirty="0" smtClean="0"/>
              <a:t>Na </a:t>
            </a:r>
            <a:r>
              <a:rPr lang="cs-CZ" sz="1800" dirty="0"/>
              <a:t>druhé straně byli i pro­vždycky ušetřeni sentimentality: za ně rozhodli jiní 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a </a:t>
            </a:r>
            <a:r>
              <a:rPr lang="cs-CZ" sz="1800" dirty="0"/>
              <a:t>v něm vyvolali místo smutků a nejistot zdravý dravý vztek, jeho od­jakživa nejlepší pohonnou hmotu.</a:t>
            </a:r>
          </a:p>
          <a:p>
            <a:pPr algn="just"/>
            <a:r>
              <a:rPr lang="cs-CZ" sz="1800" dirty="0"/>
              <a:t>K absurditám stále ještě trvajícího dne patřilo, že se ocitli v Rakousku ilegálně, když jejich sice roční, ale jednorázové po­bytové vízum výjezdem do Československa vypršelo. Zdejší celnice byla už zavřená a hranici z téhle strany nikdo nehlídal.</a:t>
            </a:r>
          </a:p>
          <a:p>
            <a:pPr algn="just">
              <a:spcBef>
                <a:spcPts val="0"/>
              </a:spcBef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42767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17000">
              <a:schemeClr val="accent1">
                <a:lumMod val="32000"/>
                <a:lumOff val="68000"/>
                <a:alpha val="83000"/>
              </a:schemeClr>
            </a:gs>
            <a:gs pos="79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>
            <a:gsLst>
              <a:gs pos="0">
                <a:srgbClr val="FFFFFF"/>
              </a:gs>
              <a:gs pos="7001">
                <a:srgbClr val="E6E6E6"/>
              </a:gs>
              <a:gs pos="17000">
                <a:schemeClr val="accent1">
                  <a:lumMod val="32000"/>
                  <a:lumOff val="68000"/>
                  <a:alpha val="83000"/>
                </a:schemeClr>
              </a:gs>
              <a:gs pos="7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dirty="0" smtClean="0"/>
              <a:t>Práce s internetem: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Autofit/>
          </a:bodyPr>
          <a:lstStyle/>
          <a:p>
            <a:r>
              <a:rPr lang="cs-CZ" sz="2000" u="sng" dirty="0" smtClean="0"/>
              <a:t>„Pavel </a:t>
            </a:r>
            <a:r>
              <a:rPr lang="cs-CZ" sz="2000" u="sng" dirty="0"/>
              <a:t>Kohout je ve svých </a:t>
            </a:r>
            <a:r>
              <a:rPr lang="cs-CZ" sz="2000" u="sng" dirty="0" err="1"/>
              <a:t>memoárománech</a:t>
            </a:r>
            <a:r>
              <a:rPr lang="cs-CZ" sz="2000" u="sng" dirty="0"/>
              <a:t> zodpovědný jen sám za sebe“:</a:t>
            </a:r>
            <a:endParaRPr lang="cs-CZ" sz="2000" dirty="0"/>
          </a:p>
          <a:p>
            <a:pPr marL="0" indent="0">
              <a:buNone/>
            </a:pPr>
            <a:r>
              <a:rPr lang="cs-CZ" sz="2000" u="sng" dirty="0" smtClean="0">
                <a:hlinkClick r:id="rId2"/>
              </a:rPr>
              <a:t>http</a:t>
            </a:r>
            <a:r>
              <a:rPr lang="cs-CZ" sz="2000" u="sng" dirty="0">
                <a:hlinkClick r:id="rId2"/>
              </a:rPr>
              <a:t>://kultura.idnes.cz/pavel-kohout-je-ve-svych-memoaromanech-zodpovedny-jen-sam-za-sebe-py5-/</a:t>
            </a:r>
            <a:r>
              <a:rPr lang="cs-CZ" sz="2000" u="sng" dirty="0" smtClean="0">
                <a:hlinkClick r:id="rId2"/>
              </a:rPr>
              <a:t>literatura.aspx?c=A110701_113234_literatura_ob</a:t>
            </a:r>
            <a:endParaRPr lang="cs-CZ" sz="2000" u="sng" dirty="0" smtClean="0"/>
          </a:p>
          <a:p>
            <a:pPr lvl="0"/>
            <a:r>
              <a:rPr lang="cs-CZ" sz="2000" dirty="0" smtClean="0"/>
              <a:t>Co </a:t>
            </a:r>
            <a:r>
              <a:rPr lang="cs-CZ" sz="2000" dirty="0"/>
              <a:t>je to </a:t>
            </a:r>
            <a:r>
              <a:rPr lang="cs-CZ" sz="2000" dirty="0" err="1"/>
              <a:t>memoáromán</a:t>
            </a:r>
            <a:r>
              <a:rPr lang="cs-CZ" sz="2000" dirty="0"/>
              <a:t>?</a:t>
            </a:r>
          </a:p>
          <a:p>
            <a:pPr lvl="0"/>
            <a:r>
              <a:rPr lang="cs-CZ" sz="2000" dirty="0"/>
              <a:t>Jak se jmenuje životopis, který o něm napsal literární historik a publicista Pavel Kosatík?</a:t>
            </a:r>
          </a:p>
          <a:p>
            <a:pPr lvl="0"/>
            <a:r>
              <a:rPr lang="cs-CZ" sz="2000" dirty="0"/>
              <a:t>Vyjmenujte všechny jeho </a:t>
            </a:r>
            <a:r>
              <a:rPr lang="cs-CZ" sz="2000" dirty="0" err="1"/>
              <a:t>memoáromány</a:t>
            </a:r>
            <a:r>
              <a:rPr lang="cs-CZ" sz="2000" dirty="0"/>
              <a:t> a popište, o čem </a:t>
            </a:r>
            <a:r>
              <a:rPr lang="cs-CZ" sz="2000" dirty="0" smtClean="0"/>
              <a:t>pojednávají:</a:t>
            </a:r>
          </a:p>
          <a:p>
            <a:pPr lvl="1"/>
            <a:r>
              <a:rPr lang="cs-CZ" sz="2000" dirty="0"/>
              <a:t>Z deníku kontrarevolucionáře</a:t>
            </a:r>
          </a:p>
          <a:p>
            <a:pPr lvl="1"/>
            <a:r>
              <a:rPr lang="cs-CZ" sz="2000" dirty="0" smtClean="0"/>
              <a:t>…………………………………</a:t>
            </a:r>
            <a:endParaRPr lang="cs-CZ" sz="2000" dirty="0"/>
          </a:p>
          <a:p>
            <a:pPr lvl="1"/>
            <a:r>
              <a:rPr lang="cs-CZ" sz="2000" dirty="0"/>
              <a:t>…………………………………</a:t>
            </a:r>
          </a:p>
          <a:p>
            <a:pPr lvl="1"/>
            <a:r>
              <a:rPr lang="cs-CZ" sz="2000" dirty="0" smtClean="0"/>
              <a:t>…………………………………</a:t>
            </a:r>
            <a:endParaRPr lang="cs-CZ" sz="2000" dirty="0"/>
          </a:p>
          <a:p>
            <a:pPr lvl="0"/>
            <a:r>
              <a:rPr lang="cs-CZ" sz="2000" dirty="0"/>
              <a:t>Co je to Charta </a:t>
            </a:r>
            <a:r>
              <a:rPr lang="cs-CZ" sz="2000" dirty="0" smtClean="0"/>
              <a:t>77?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51175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17000">
              <a:schemeClr val="accent1">
                <a:lumMod val="32000"/>
                <a:lumOff val="68000"/>
                <a:alpha val="83000"/>
              </a:schemeClr>
            </a:gs>
            <a:gs pos="79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>
            <a:gsLst>
              <a:gs pos="0">
                <a:srgbClr val="FFFFFF"/>
              </a:gs>
              <a:gs pos="7001">
                <a:srgbClr val="E6E6E6"/>
              </a:gs>
              <a:gs pos="17000">
                <a:schemeClr val="accent1">
                  <a:lumMod val="32000"/>
                  <a:lumOff val="68000"/>
                  <a:alpha val="83000"/>
                </a:schemeClr>
              </a:gs>
              <a:gs pos="7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dirty="0" smtClean="0"/>
              <a:t>Použité zdroje: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http://zpravy.idnes.cz/polemika-spisovateli-kohoute-zadny-pomnik-marsala-radetzkeho-praha-nepotrebuje-gpw-/kavarna.aspx?c=A110208_170100_kavarna_chu </a:t>
            </a:r>
          </a:p>
          <a:p>
            <a:r>
              <a:rPr lang="cs-CZ" dirty="0" smtClean="0"/>
              <a:t>http://www.artmagazin.eu/aktualne/img:foto-oldrich-kacha.osmdesatiny-pavla-kohouta.htm</a:t>
            </a:r>
          </a:p>
          <a:p>
            <a:pPr lvl="0"/>
            <a:r>
              <a:rPr lang="cs-CZ" dirty="0" smtClean="0"/>
              <a:t>KOHOUT, P. </a:t>
            </a:r>
            <a:r>
              <a:rPr lang="cs-CZ" i="1" dirty="0" smtClean="0"/>
              <a:t>Kde je zakopán pes. </a:t>
            </a:r>
            <a:r>
              <a:rPr lang="cs-CZ" dirty="0" smtClean="0"/>
              <a:t>Praha: PASEKA, 2002.</a:t>
            </a:r>
          </a:p>
          <a:p>
            <a:r>
              <a:rPr lang="cs-CZ" dirty="0"/>
              <a:t>KOHOUT, P. </a:t>
            </a:r>
            <a:r>
              <a:rPr lang="cs-CZ" i="1" dirty="0" smtClean="0"/>
              <a:t>To byl můj život?? </a:t>
            </a:r>
            <a:r>
              <a:rPr lang="cs-CZ" dirty="0"/>
              <a:t>Praha: PASEKA, </a:t>
            </a:r>
            <a:r>
              <a:rPr lang="cs-CZ" dirty="0" smtClean="0"/>
              <a:t>2005.</a:t>
            </a:r>
            <a:endParaRPr lang="cs-CZ" dirty="0"/>
          </a:p>
          <a:p>
            <a:r>
              <a:rPr lang="cs-CZ" dirty="0" smtClean="0"/>
              <a:t>KOSATÍK, </a:t>
            </a:r>
            <a:r>
              <a:rPr lang="cs-CZ" dirty="0"/>
              <a:t>P. </a:t>
            </a:r>
            <a:r>
              <a:rPr lang="cs-CZ" i="1" dirty="0" smtClean="0"/>
              <a:t>Fenomén Kohout. </a:t>
            </a:r>
            <a:r>
              <a:rPr lang="cs-CZ" dirty="0"/>
              <a:t>Praha: PASEKA, </a:t>
            </a:r>
            <a:r>
              <a:rPr lang="cs-CZ" dirty="0" smtClean="0"/>
              <a:t>2001.</a:t>
            </a:r>
            <a:endParaRPr lang="cs-CZ" dirty="0"/>
          </a:p>
          <a:p>
            <a:r>
              <a:rPr lang="cs-CZ" u="sng" dirty="0"/>
              <a:t>http://kultura.idnes.cz/pavel-kohout-je-ve-svych-memoaromanech-zodpovedny-jen-sam-za-sebe-py5-/literatura.aspx?c=A110701_113234_literatura_ob</a:t>
            </a:r>
          </a:p>
          <a:p>
            <a:pPr lvl="0"/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402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739</Words>
  <Application>Microsoft Office PowerPoint</Application>
  <PresentationFormat>On-screen Show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Motiv systému Office</vt:lpstr>
      <vt:lpstr>PowerPoint Presentation</vt:lpstr>
      <vt:lpstr>PowerPoint Presentation</vt:lpstr>
      <vt:lpstr>Pavel Kohout</vt:lpstr>
      <vt:lpstr>Pavel Kohout (1928 Praha)</vt:lpstr>
      <vt:lpstr>Tvorba:</vt:lpstr>
      <vt:lpstr>Ukázky z knih:</vt:lpstr>
      <vt:lpstr>Ukázky z knih:</vt:lpstr>
      <vt:lpstr>Ukázky z knih:</vt:lpstr>
      <vt:lpstr>Práce s internetem:</vt:lpstr>
      <vt:lpstr>Použité zdroje: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Pavel Kohout</dc:title>
  <dc:creator>Jajinka</dc:creator>
  <cp:lastModifiedBy>Valued Acer Customer</cp:lastModifiedBy>
  <cp:revision>15</cp:revision>
  <dcterms:created xsi:type="dcterms:W3CDTF">2011-12-27T10:57:36Z</dcterms:created>
  <dcterms:modified xsi:type="dcterms:W3CDTF">2012-05-23T18:31:54Z</dcterms:modified>
</cp:coreProperties>
</file>