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VY_32_INOVACE_03_ČESKÝ_JAZYK_A_LITERATURA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literatura 2. poloviny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104C37-4538-46E8-BD49-04B76BFE5CD2}" type="presOf" srcId="{B651F6E3-6281-48DB-9319-2AEAFDAE7572}" destId="{6BB5E863-4638-4E1D-BFDE-399D028AC4ED}" srcOrd="1" destOrd="0" presId="urn:microsoft.com/office/officeart/2005/8/layout/target3"/>
    <dgm:cxn modelId="{000F12FD-18DD-4BD8-810C-6B3F2EDB6CE5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C036E48-11D7-4014-B34F-3B82DF4A1C98}" type="presOf" srcId="{B651F6E3-6281-48DB-9319-2AEAFDAE7572}" destId="{619D679B-A015-4ECF-8348-D1034C574F40}" srcOrd="0" destOrd="0" presId="urn:microsoft.com/office/officeart/2005/8/layout/target3"/>
    <dgm:cxn modelId="{D1E33C2E-788C-4639-A6E9-B068C8069DD6}" type="presOf" srcId="{D8197B8C-B260-4A16-BDF4-0947B075E274}" destId="{25B08C86-7E15-44DC-BE7F-FFB55DD49D12}" srcOrd="0" destOrd="0" presId="urn:microsoft.com/office/officeart/2005/8/layout/target3"/>
    <dgm:cxn modelId="{7BE9E74A-B5A5-4275-8D92-8B7016176CFE}" type="presOf" srcId="{4C35D32F-0EAB-4CD7-82EE-45574DC2A586}" destId="{890E4F0B-2866-4A3F-A3C7-2A14B1797930}" srcOrd="1" destOrd="0" presId="urn:microsoft.com/office/officeart/2005/8/layout/target3"/>
    <dgm:cxn modelId="{16CA3B59-E879-4856-A5B6-9029653468A5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02681C1-B6E7-4D77-9486-17221690AF6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2D9224D-D66D-4D04-8CAC-28A4218C5833}" type="presOf" srcId="{D1B46980-6531-4606-95E6-44980827E919}" destId="{6140AFEC-043D-4C43-A2F9-D0F5331DF3A3}" srcOrd="0" destOrd="0" presId="urn:microsoft.com/office/officeart/2005/8/layout/target3"/>
    <dgm:cxn modelId="{4BBDA003-0BB1-4E9F-AADA-AD89EC2E4D13}" type="presOf" srcId="{D1B46980-6531-4606-95E6-44980827E919}" destId="{2BE915AB-18AA-4053-B92C-3BFC9ED204BB}" srcOrd="1" destOrd="0" presId="urn:microsoft.com/office/officeart/2005/8/layout/target3"/>
    <dgm:cxn modelId="{6D9BC8DF-3494-46B7-B56F-CAB2E86FB67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3720DC-F2BC-4B2A-936E-951422FD864E}" type="presOf" srcId="{D8197B8C-B260-4A16-BDF4-0947B075E274}" destId="{5A5FFA88-C948-4069-8E93-59FA12366E83}" srcOrd="1" destOrd="0" presId="urn:microsoft.com/office/officeart/2005/8/layout/target3"/>
    <dgm:cxn modelId="{74E7441A-65DA-4771-BC9A-E8CABD5E3A87}" type="presParOf" srcId="{333A1088-737F-45CB-B68E-254E46348037}" destId="{F5ABB229-8D3B-4694-996A-96F23CF14429}" srcOrd="0" destOrd="0" presId="urn:microsoft.com/office/officeart/2005/8/layout/target3"/>
    <dgm:cxn modelId="{811B0D6A-ECA4-4483-815F-9C902E824123}" type="presParOf" srcId="{333A1088-737F-45CB-B68E-254E46348037}" destId="{F41139FD-01EE-4571-8B17-4FB00FC51163}" srcOrd="1" destOrd="0" presId="urn:microsoft.com/office/officeart/2005/8/layout/target3"/>
    <dgm:cxn modelId="{F0F0B1E1-A9F7-4C43-BE6D-88080BF5B22A}" type="presParOf" srcId="{333A1088-737F-45CB-B68E-254E46348037}" destId="{D005CE8C-CC26-4C3E-AC11-E15060ECD759}" srcOrd="2" destOrd="0" presId="urn:microsoft.com/office/officeart/2005/8/layout/target3"/>
    <dgm:cxn modelId="{D6C2D8C1-CCD3-474A-BF73-4660D1F16B03}" type="presParOf" srcId="{333A1088-737F-45CB-B68E-254E46348037}" destId="{2C702D82-9B77-49B7-9568-BB8EB47C3372}" srcOrd="3" destOrd="0" presId="urn:microsoft.com/office/officeart/2005/8/layout/target3"/>
    <dgm:cxn modelId="{00838AB3-1AC0-45DA-BB1B-8AA96F41E22F}" type="presParOf" srcId="{333A1088-737F-45CB-B68E-254E46348037}" destId="{A52A0455-90FF-4808-ABD0-F02540D31D5A}" srcOrd="4" destOrd="0" presId="urn:microsoft.com/office/officeart/2005/8/layout/target3"/>
    <dgm:cxn modelId="{2FA998C3-D1FC-40D4-81E3-85B567C98A23}" type="presParOf" srcId="{333A1088-737F-45CB-B68E-254E46348037}" destId="{6140AFEC-043D-4C43-A2F9-D0F5331DF3A3}" srcOrd="5" destOrd="0" presId="urn:microsoft.com/office/officeart/2005/8/layout/target3"/>
    <dgm:cxn modelId="{8DED4B0D-5E56-48E8-B93B-942AA1126C95}" type="presParOf" srcId="{333A1088-737F-45CB-B68E-254E46348037}" destId="{9358AC05-5D7D-4327-9F80-1AD486AEA664}" srcOrd="6" destOrd="0" presId="urn:microsoft.com/office/officeart/2005/8/layout/target3"/>
    <dgm:cxn modelId="{8AD8AFF0-6844-4CF2-941E-A78B90FE0F1D}" type="presParOf" srcId="{333A1088-737F-45CB-B68E-254E46348037}" destId="{313FC574-E1CD-4FB4-B054-0B805CE0447D}" srcOrd="7" destOrd="0" presId="urn:microsoft.com/office/officeart/2005/8/layout/target3"/>
    <dgm:cxn modelId="{06513488-83BA-4DF1-94BF-8FE5A94914C8}" type="presParOf" srcId="{333A1088-737F-45CB-B68E-254E46348037}" destId="{619D679B-A015-4ECF-8348-D1034C574F40}" srcOrd="8" destOrd="0" presId="urn:microsoft.com/office/officeart/2005/8/layout/target3"/>
    <dgm:cxn modelId="{32708AE9-B7F1-4F7D-9BED-6E3BC274DEB6}" type="presParOf" srcId="{333A1088-737F-45CB-B68E-254E46348037}" destId="{322283A8-4A27-4CDA-BAE3-F381106A9174}" srcOrd="9" destOrd="0" presId="urn:microsoft.com/office/officeart/2005/8/layout/target3"/>
    <dgm:cxn modelId="{85286BE4-D011-49D7-9A99-484D53416B56}" type="presParOf" srcId="{333A1088-737F-45CB-B68E-254E46348037}" destId="{FFC9F71D-1B4F-4AD9-A4A6-86ADEFC8AF5C}" srcOrd="10" destOrd="0" presId="urn:microsoft.com/office/officeart/2005/8/layout/target3"/>
    <dgm:cxn modelId="{A6560FA9-8725-4B13-9427-2EE852612436}" type="presParOf" srcId="{333A1088-737F-45CB-B68E-254E46348037}" destId="{25B08C86-7E15-44DC-BE7F-FFB55DD49D12}" srcOrd="11" destOrd="0" presId="urn:microsoft.com/office/officeart/2005/8/layout/target3"/>
    <dgm:cxn modelId="{890B3CC8-F107-4370-9B23-3C3AF31CFC7D}" type="presParOf" srcId="{333A1088-737F-45CB-B68E-254E46348037}" destId="{76644BE8-9D7C-4C09-B250-3D10AF48CBB7}" srcOrd="12" destOrd="0" presId="urn:microsoft.com/office/officeart/2005/8/layout/target3"/>
    <dgm:cxn modelId="{09416632-B401-4B2C-91FB-AD987D162893}" type="presParOf" srcId="{333A1088-737F-45CB-B68E-254E46348037}" destId="{EE85B701-7295-41C0-BA7A-34D3756A2AE6}" srcOrd="13" destOrd="0" presId="urn:microsoft.com/office/officeart/2005/8/layout/target3"/>
    <dgm:cxn modelId="{E15BDD1E-A190-4A76-8CBA-6C5A386D782B}" type="presParOf" srcId="{333A1088-737F-45CB-B68E-254E46348037}" destId="{8BEBB6EC-1DAA-4CAC-8A25-BC0FCBD5DBD5}" srcOrd="14" destOrd="0" presId="urn:microsoft.com/office/officeart/2005/8/layout/target3"/>
    <dgm:cxn modelId="{1AA22FE4-FC2F-4600-A4DC-0840FD7448BA}" type="presParOf" srcId="{333A1088-737F-45CB-B68E-254E46348037}" destId="{AED2198E-93D5-4001-81B4-73124B309672}" srcOrd="15" destOrd="0" presId="urn:microsoft.com/office/officeart/2005/8/layout/target3"/>
    <dgm:cxn modelId="{9380B10D-81C5-4283-94F4-48B3D1181F01}" type="presParOf" srcId="{333A1088-737F-45CB-B68E-254E46348037}" destId="{2BE915AB-18AA-4053-B92C-3BFC9ED204BB}" srcOrd="16" destOrd="0" presId="urn:microsoft.com/office/officeart/2005/8/layout/target3"/>
    <dgm:cxn modelId="{7921896C-B114-4FB3-ADC1-7B7E0C6EB9D7}" type="presParOf" srcId="{333A1088-737F-45CB-B68E-254E46348037}" destId="{6BB5E863-4638-4E1D-BFDE-399D028AC4ED}" srcOrd="17" destOrd="0" presId="urn:microsoft.com/office/officeart/2005/8/layout/target3"/>
    <dgm:cxn modelId="{32D1354D-22A8-4286-9A53-8BAF9795A8B0}" type="presParOf" srcId="{333A1088-737F-45CB-B68E-254E46348037}" destId="{5A5FFA88-C948-4069-8E93-59FA12366E83}" srcOrd="18" destOrd="0" presId="urn:microsoft.com/office/officeart/2005/8/layout/target3"/>
    <dgm:cxn modelId="{A13EBB8F-B516-42F9-B23D-4B5118123FA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VY_32_INOVACE_03_ČESKÝ_JAZYK_A_LITERATURA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literatura 2. poloviny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EC8B-7D1F-43F8-A227-FF6227749220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E4A3F-5D98-4133-A2FE-1B55B4828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700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EC8B-7D1F-43F8-A227-FF6227749220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E4A3F-5D98-4133-A2FE-1B55B4828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75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EC8B-7D1F-43F8-A227-FF6227749220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E4A3F-5D98-4133-A2FE-1B55B4828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9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EC8B-7D1F-43F8-A227-FF6227749220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E4A3F-5D98-4133-A2FE-1B55B4828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338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EC8B-7D1F-43F8-A227-FF6227749220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E4A3F-5D98-4133-A2FE-1B55B4828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464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EC8B-7D1F-43F8-A227-FF6227749220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E4A3F-5D98-4133-A2FE-1B55B4828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129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EC8B-7D1F-43F8-A227-FF6227749220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E4A3F-5D98-4133-A2FE-1B55B4828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240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EC8B-7D1F-43F8-A227-FF6227749220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E4A3F-5D98-4133-A2FE-1B55B4828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088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EC8B-7D1F-43F8-A227-FF6227749220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E4A3F-5D98-4133-A2FE-1B55B4828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959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EC8B-7D1F-43F8-A227-FF6227749220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E4A3F-5D98-4133-A2FE-1B55B4828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358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EC8B-7D1F-43F8-A227-FF6227749220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E4A3F-5D98-4133-A2FE-1B55B4828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941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32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D9EC8B-7D1F-43F8-A227-FF6227749220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5E4A3F-5D98-4133-A2FE-1B55B4828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96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5264695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Milan</a:t>
            </a: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Kundera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7745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8927294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září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životem a tvorbou Milana Kundery.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7513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FFF"/>
              </a:gs>
              <a:gs pos="7001">
                <a:srgbClr val="E6E6E6"/>
              </a:gs>
              <a:gs pos="17000">
                <a:schemeClr val="accent1">
                  <a:lumMod val="32000"/>
                  <a:lumOff val="68000"/>
                  <a:alpha val="83000"/>
                </a:schemeClr>
              </a:gs>
              <a:gs pos="79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r>
              <a:rPr lang="cs-CZ" dirty="0" smtClean="0"/>
              <a:t>Milan Kundera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916832"/>
            <a:ext cx="3641293" cy="3456384"/>
          </a:xfrm>
          <a:scene3d>
            <a:camera prst="isometricOffAxis2Left"/>
            <a:lightRig rig="threePt" dir="t"/>
          </a:scene3d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844824"/>
            <a:ext cx="3436853" cy="3486844"/>
          </a:xfrm>
          <a:scene3d>
            <a:camera prst="isometricOffAxis1Righ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228822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gradFill>
            <a:gsLst>
              <a:gs pos="0">
                <a:srgbClr val="FFFFFF"/>
              </a:gs>
              <a:gs pos="7001">
                <a:srgbClr val="E6E6E6"/>
              </a:gs>
              <a:gs pos="17000">
                <a:schemeClr val="accent1">
                  <a:lumMod val="32000"/>
                  <a:lumOff val="68000"/>
                  <a:alpha val="83000"/>
                </a:schemeClr>
              </a:gs>
              <a:gs pos="79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r>
              <a:rPr lang="cs-CZ" dirty="0" smtClean="0"/>
              <a:t>Milan Kundera</a:t>
            </a:r>
            <a:br>
              <a:rPr lang="cs-CZ" dirty="0" smtClean="0"/>
            </a:br>
            <a:r>
              <a:rPr lang="cs-CZ" sz="3600" dirty="0" smtClean="0"/>
              <a:t>(1929 Brno)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Básník</a:t>
            </a:r>
            <a:r>
              <a:rPr lang="cs-CZ" dirty="0"/>
              <a:t>, dramatik, prozaik, esejista a překladatel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Jeho </a:t>
            </a:r>
            <a:r>
              <a:rPr lang="cs-CZ" dirty="0"/>
              <a:t>otec byl významný hudební pedagog, klavírista a rektor JAMU. 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bratrancem básníka, překladatele, dramatika a kritika Ludvíka Kundery, který ovlivnil jeho básnické počátky. </a:t>
            </a:r>
            <a:endParaRPr lang="cs-CZ" dirty="0" smtClean="0"/>
          </a:p>
          <a:p>
            <a:r>
              <a:rPr lang="cs-CZ" dirty="0" smtClean="0"/>
              <a:t>Vyučoval </a:t>
            </a:r>
            <a:r>
              <a:rPr lang="cs-CZ" dirty="0"/>
              <a:t>jako docent světovou literaturu na vysoké škole. </a:t>
            </a:r>
          </a:p>
          <a:p>
            <a:r>
              <a:rPr lang="cs-CZ" dirty="0"/>
              <a:t>V roce 1948 vstoupil do KSČ, odkud byl v roce 1950 vyloučen pro „protistranickou činnost“.  </a:t>
            </a:r>
            <a:endParaRPr lang="cs-CZ" dirty="0" smtClean="0"/>
          </a:p>
          <a:p>
            <a:r>
              <a:rPr lang="cs-CZ" dirty="0" smtClean="0"/>
              <a:t>Od </a:t>
            </a:r>
            <a:r>
              <a:rPr lang="cs-CZ" dirty="0"/>
              <a:t>roku 1975 žije v emigraci ve Francii, kde nejprve vyučoval na universitě v </a:t>
            </a:r>
            <a:r>
              <a:rPr lang="cs-CZ" dirty="0" err="1"/>
              <a:t>Rennes</a:t>
            </a:r>
            <a:r>
              <a:rPr lang="cs-CZ" dirty="0"/>
              <a:t>, pak v Paříži. </a:t>
            </a:r>
            <a:endParaRPr lang="cs-CZ" dirty="0" smtClean="0"/>
          </a:p>
          <a:p>
            <a:r>
              <a:rPr lang="cs-CZ" dirty="0" smtClean="0"/>
              <a:t>Po </a:t>
            </a:r>
            <a:r>
              <a:rPr lang="cs-CZ" dirty="0"/>
              <a:t>vydání románu Kniha smíchu a zapomnění v roce 1979 byl zbaven státního občanství, dva roky poté získal občanství francouzské.</a:t>
            </a:r>
          </a:p>
        </p:txBody>
      </p:sp>
    </p:spTree>
    <p:extLst>
      <p:ext uri="{BB962C8B-B14F-4D97-AF65-F5344CB8AC3E}">
        <p14:creationId xmlns:p14="http://schemas.microsoft.com/office/powerpoint/2010/main" val="4287349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gradFill>
            <a:gsLst>
              <a:gs pos="0">
                <a:srgbClr val="FFFFFF"/>
              </a:gs>
              <a:gs pos="7001">
                <a:srgbClr val="E6E6E6"/>
              </a:gs>
              <a:gs pos="17000">
                <a:schemeClr val="accent1">
                  <a:lumMod val="32000"/>
                  <a:lumOff val="68000"/>
                  <a:alpha val="83000"/>
                </a:schemeClr>
              </a:gs>
              <a:gs pos="79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dirty="0" smtClean="0"/>
              <a:t>Tvorba: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u="sng" dirty="0" smtClean="0"/>
              <a:t>Povídky</a:t>
            </a:r>
            <a:r>
              <a:rPr lang="cs-CZ" dirty="0"/>
              <a:t>:	Směšné lásky </a:t>
            </a:r>
          </a:p>
          <a:p>
            <a:pPr marL="457200" lvl="1" indent="0">
              <a:buNone/>
            </a:pPr>
            <a:r>
              <a:rPr lang="cs-CZ" sz="2600" dirty="0" smtClean="0"/>
              <a:t>První, druhý a třetí sešit </a:t>
            </a:r>
            <a:r>
              <a:rPr lang="cs-CZ" sz="2600" dirty="0"/>
              <a:t>směšných lásek, </a:t>
            </a:r>
            <a:r>
              <a:rPr lang="cs-CZ" sz="2600" dirty="0" smtClean="0"/>
              <a:t>1963, 1965, 1968</a:t>
            </a:r>
            <a:endParaRPr lang="cs-CZ" sz="2600" dirty="0"/>
          </a:p>
          <a:p>
            <a:r>
              <a:rPr lang="cs-CZ" u="sng" dirty="0"/>
              <a:t>Romány</a:t>
            </a:r>
            <a:r>
              <a:rPr lang="cs-CZ" dirty="0"/>
              <a:t>:	Kniha smíchu a zapomnění, 1978 </a:t>
            </a:r>
          </a:p>
          <a:p>
            <a:pPr marL="0" indent="0">
              <a:buNone/>
            </a:pPr>
            <a:r>
              <a:rPr lang="cs-CZ" dirty="0"/>
              <a:t>		Nesmrtelnost, 1990 </a:t>
            </a:r>
          </a:p>
          <a:p>
            <a:pPr marL="0" indent="0">
              <a:buNone/>
            </a:pPr>
            <a:r>
              <a:rPr lang="cs-CZ" dirty="0" smtClean="0"/>
              <a:t>		Žert</a:t>
            </a:r>
            <a:r>
              <a:rPr lang="cs-CZ" dirty="0"/>
              <a:t>, 1965 </a:t>
            </a:r>
          </a:p>
          <a:p>
            <a:pPr marL="0" indent="0">
              <a:buNone/>
            </a:pPr>
            <a:r>
              <a:rPr lang="cs-CZ" dirty="0" smtClean="0"/>
              <a:t>		Valčík </a:t>
            </a:r>
            <a:r>
              <a:rPr lang="cs-CZ" dirty="0"/>
              <a:t>na rozloučenou, 1975 </a:t>
            </a:r>
          </a:p>
          <a:p>
            <a:pPr marL="0" indent="0">
              <a:buNone/>
            </a:pPr>
            <a:r>
              <a:rPr lang="cs-CZ" dirty="0" smtClean="0"/>
              <a:t>		Nesnesitelná </a:t>
            </a:r>
            <a:r>
              <a:rPr lang="cs-CZ" dirty="0"/>
              <a:t>lehkost bytí, 1984 </a:t>
            </a:r>
          </a:p>
          <a:p>
            <a:pPr marL="0" indent="0">
              <a:buNone/>
            </a:pPr>
            <a:r>
              <a:rPr lang="cs-CZ" dirty="0" smtClean="0"/>
              <a:t>		Pomalost</a:t>
            </a:r>
            <a:r>
              <a:rPr lang="cs-CZ" dirty="0"/>
              <a:t>, 1995 </a:t>
            </a:r>
            <a:endParaRPr lang="cs-CZ" dirty="0" smtClean="0"/>
          </a:p>
          <a:p>
            <a:pPr marL="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882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gradFill>
            <a:gsLst>
              <a:gs pos="0">
                <a:srgbClr val="FFFFFF"/>
              </a:gs>
              <a:gs pos="7001">
                <a:srgbClr val="E6E6E6"/>
              </a:gs>
              <a:gs pos="17000">
                <a:schemeClr val="accent1">
                  <a:lumMod val="32000"/>
                  <a:lumOff val="68000"/>
                  <a:alpha val="83000"/>
                </a:schemeClr>
              </a:gs>
              <a:gs pos="79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5400000" scaled="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dirty="0" smtClean="0"/>
              <a:t>Použité zdroje: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http://www.tyden.cz/rubriky/domaci/kundera-v-mladi-udal-znameho-dokazuje-zaznam-snb_84887.html</a:t>
            </a:r>
          </a:p>
          <a:p>
            <a:pPr algn="just"/>
            <a:r>
              <a:rPr lang="cs-CZ" dirty="0" smtClean="0"/>
              <a:t>http://halmasonberg.wordpress.com/2008/09/09/milan-kundera-totalitarian-kitsch/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4029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359</TotalTime>
  <Words>174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Milan Kundera </vt:lpstr>
      <vt:lpstr>Milan Kundera (1929 Brno)</vt:lpstr>
      <vt:lpstr>Tvorba: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Pavel Kohout</dc:title>
  <dc:creator>Jajinka</dc:creator>
  <cp:lastModifiedBy>Jajinka</cp:lastModifiedBy>
  <cp:revision>13</cp:revision>
  <dcterms:created xsi:type="dcterms:W3CDTF">2011-12-27T10:57:36Z</dcterms:created>
  <dcterms:modified xsi:type="dcterms:W3CDTF">2012-01-08T19:06:16Z</dcterms:modified>
</cp:coreProperties>
</file>