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7" r:id="rId3"/>
    <p:sldId id="257" r:id="rId4"/>
    <p:sldId id="259" r:id="rId5"/>
    <p:sldId id="258" r:id="rId6"/>
    <p:sldId id="265" r:id="rId7"/>
    <p:sldId id="260" r:id="rId8"/>
    <p:sldId id="261" r:id="rId9"/>
    <p:sldId id="262" r:id="rId10"/>
    <p:sldId id="263" r:id="rId11"/>
    <p:sldId id="264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1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1800" baseline="0" dirty="0" smtClean="0"/>
            <a:t>VY_32_INOVACE_06_ČESKÝ_JAZYK_A_LITERATURA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Osoblaha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Jana </a:t>
          </a:r>
          <a:r>
            <a:rPr lang="cs-CZ" sz="2000" dirty="0" err="1" smtClean="0"/>
            <a:t>Kolbeová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Česká literatura 2. poloviny 20. století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1.07/1.4.00/21.0816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3A5300A-5242-44B5-A835-75C81ED9D006}" type="presOf" srcId="{D8197B8C-B260-4A16-BDF4-0947B075E274}" destId="{25B08C86-7E15-44DC-BE7F-FFB55DD49D12}" srcOrd="0" destOrd="0" presId="urn:microsoft.com/office/officeart/2005/8/layout/target3"/>
    <dgm:cxn modelId="{3AB188B9-99D6-4BCC-9654-6A5716E7E6EE}" type="presOf" srcId="{D1D4F407-5343-4D3F-B5B9-D407B03CAEB4}" destId="{D005CE8C-CC26-4C3E-AC11-E15060ECD759}" srcOrd="0" destOrd="0" presId="urn:microsoft.com/office/officeart/2005/8/layout/target3"/>
    <dgm:cxn modelId="{6020B4E6-EEA8-4EFD-80DB-182B5F9660F6}" type="presOf" srcId="{D1B46980-6531-4606-95E6-44980827E919}" destId="{2BE915AB-18AA-4053-B92C-3BFC9ED204BB}" srcOrd="1" destOrd="0" presId="urn:microsoft.com/office/officeart/2005/8/layout/target3"/>
    <dgm:cxn modelId="{6FABED75-5B71-4186-B619-C81B207ACCE8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23D8C8D-C440-4EE6-90C0-5ECA93D33E96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D9ECA0F-58B3-41F4-B01C-724AF755FD66}" type="presOf" srcId="{D1B46980-6531-4606-95E6-44980827E919}" destId="{6140AFEC-043D-4C43-A2F9-D0F5331DF3A3}" srcOrd="0" destOrd="0" presId="urn:microsoft.com/office/officeart/2005/8/layout/target3"/>
    <dgm:cxn modelId="{81DC88FF-87FB-412D-A8E2-314357127529}" type="presOf" srcId="{4C35D32F-0EAB-4CD7-82EE-45574DC2A586}" destId="{890E4F0B-2866-4A3F-A3C7-2A14B1797930}" srcOrd="1" destOrd="0" presId="urn:microsoft.com/office/officeart/2005/8/layout/target3"/>
    <dgm:cxn modelId="{BBC0C4D7-3332-4A4D-AF9B-30B289E6A2E8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83AE26E-6B02-4B1D-BFAF-2C91B1EEBDDD}" type="presOf" srcId="{4C35D32F-0EAB-4CD7-82EE-45574DC2A586}" destId="{8BEBB6EC-1DAA-4CAC-8A25-BC0FCBD5DBD5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E036990-C5DE-47D5-9A4C-FC6F7E64C523}" type="presOf" srcId="{B651F6E3-6281-48DB-9319-2AEAFDAE7572}" destId="{619D679B-A015-4ECF-8348-D1034C574F40}" srcOrd="0" destOrd="0" presId="urn:microsoft.com/office/officeart/2005/8/layout/target3"/>
    <dgm:cxn modelId="{778AC82E-0CC4-433F-BF53-C3520E828CBA}" type="presOf" srcId="{D8197B8C-B260-4A16-BDF4-0947B075E274}" destId="{5A5FFA88-C948-4069-8E93-59FA12366E83}" srcOrd="1" destOrd="0" presId="urn:microsoft.com/office/officeart/2005/8/layout/target3"/>
    <dgm:cxn modelId="{97E2CBCC-7FB0-45F3-95C9-797F8CC65C17}" type="presParOf" srcId="{333A1088-737F-45CB-B68E-254E46348037}" destId="{F5ABB229-8D3B-4694-996A-96F23CF14429}" srcOrd="0" destOrd="0" presId="urn:microsoft.com/office/officeart/2005/8/layout/target3"/>
    <dgm:cxn modelId="{F3129CE3-2D89-4242-A466-29A9539F34BF}" type="presParOf" srcId="{333A1088-737F-45CB-B68E-254E46348037}" destId="{F41139FD-01EE-4571-8B17-4FB00FC51163}" srcOrd="1" destOrd="0" presId="urn:microsoft.com/office/officeart/2005/8/layout/target3"/>
    <dgm:cxn modelId="{0FAEF581-9CB4-4500-B5EB-4EE04ABD953D}" type="presParOf" srcId="{333A1088-737F-45CB-B68E-254E46348037}" destId="{D005CE8C-CC26-4C3E-AC11-E15060ECD759}" srcOrd="2" destOrd="0" presId="urn:microsoft.com/office/officeart/2005/8/layout/target3"/>
    <dgm:cxn modelId="{3951ECE6-AC19-44F1-9BDF-FF327358F74F}" type="presParOf" srcId="{333A1088-737F-45CB-B68E-254E46348037}" destId="{2C702D82-9B77-49B7-9568-BB8EB47C3372}" srcOrd="3" destOrd="0" presId="urn:microsoft.com/office/officeart/2005/8/layout/target3"/>
    <dgm:cxn modelId="{7398F2CC-4A9F-4E57-BBA7-18A185054751}" type="presParOf" srcId="{333A1088-737F-45CB-B68E-254E46348037}" destId="{A52A0455-90FF-4808-ABD0-F02540D31D5A}" srcOrd="4" destOrd="0" presId="urn:microsoft.com/office/officeart/2005/8/layout/target3"/>
    <dgm:cxn modelId="{F5CE14A6-C31E-4883-92A5-8FC3A1B3741C}" type="presParOf" srcId="{333A1088-737F-45CB-B68E-254E46348037}" destId="{6140AFEC-043D-4C43-A2F9-D0F5331DF3A3}" srcOrd="5" destOrd="0" presId="urn:microsoft.com/office/officeart/2005/8/layout/target3"/>
    <dgm:cxn modelId="{16CF1A80-1DA7-4DC7-AA2E-9292D4472940}" type="presParOf" srcId="{333A1088-737F-45CB-B68E-254E46348037}" destId="{9358AC05-5D7D-4327-9F80-1AD486AEA664}" srcOrd="6" destOrd="0" presId="urn:microsoft.com/office/officeart/2005/8/layout/target3"/>
    <dgm:cxn modelId="{572ABD71-6E38-4C4F-AE5F-BBD89F5899FE}" type="presParOf" srcId="{333A1088-737F-45CB-B68E-254E46348037}" destId="{313FC574-E1CD-4FB4-B054-0B805CE0447D}" srcOrd="7" destOrd="0" presId="urn:microsoft.com/office/officeart/2005/8/layout/target3"/>
    <dgm:cxn modelId="{376610AF-C915-43AD-A425-D2E18C0ADA6C}" type="presParOf" srcId="{333A1088-737F-45CB-B68E-254E46348037}" destId="{619D679B-A015-4ECF-8348-D1034C574F40}" srcOrd="8" destOrd="0" presId="urn:microsoft.com/office/officeart/2005/8/layout/target3"/>
    <dgm:cxn modelId="{56E33B6C-7B04-409A-ADCE-88D57376217E}" type="presParOf" srcId="{333A1088-737F-45CB-B68E-254E46348037}" destId="{322283A8-4A27-4CDA-BAE3-F381106A9174}" srcOrd="9" destOrd="0" presId="urn:microsoft.com/office/officeart/2005/8/layout/target3"/>
    <dgm:cxn modelId="{AC845C32-6A6E-44B1-AB87-5A747E027E1B}" type="presParOf" srcId="{333A1088-737F-45CB-B68E-254E46348037}" destId="{FFC9F71D-1B4F-4AD9-A4A6-86ADEFC8AF5C}" srcOrd="10" destOrd="0" presId="urn:microsoft.com/office/officeart/2005/8/layout/target3"/>
    <dgm:cxn modelId="{DD58C10E-FFBE-4FDE-9511-034392415A9E}" type="presParOf" srcId="{333A1088-737F-45CB-B68E-254E46348037}" destId="{25B08C86-7E15-44DC-BE7F-FFB55DD49D12}" srcOrd="11" destOrd="0" presId="urn:microsoft.com/office/officeart/2005/8/layout/target3"/>
    <dgm:cxn modelId="{A5BE6DED-4686-488D-BED0-BB91E32C8CEC}" type="presParOf" srcId="{333A1088-737F-45CB-B68E-254E46348037}" destId="{76644BE8-9D7C-4C09-B250-3D10AF48CBB7}" srcOrd="12" destOrd="0" presId="urn:microsoft.com/office/officeart/2005/8/layout/target3"/>
    <dgm:cxn modelId="{F2A51F9F-AE62-4343-8919-1BCE9EB38759}" type="presParOf" srcId="{333A1088-737F-45CB-B68E-254E46348037}" destId="{EE85B701-7295-41C0-BA7A-34D3756A2AE6}" srcOrd="13" destOrd="0" presId="urn:microsoft.com/office/officeart/2005/8/layout/target3"/>
    <dgm:cxn modelId="{FB33C604-BE66-417C-B82B-658FBFDF6AEF}" type="presParOf" srcId="{333A1088-737F-45CB-B68E-254E46348037}" destId="{8BEBB6EC-1DAA-4CAC-8A25-BC0FCBD5DBD5}" srcOrd="14" destOrd="0" presId="urn:microsoft.com/office/officeart/2005/8/layout/target3"/>
    <dgm:cxn modelId="{5DCF845D-2DF0-4A66-A88E-73F87496FDF8}" type="presParOf" srcId="{333A1088-737F-45CB-B68E-254E46348037}" destId="{AED2198E-93D5-4001-81B4-73124B309672}" srcOrd="15" destOrd="0" presId="urn:microsoft.com/office/officeart/2005/8/layout/target3"/>
    <dgm:cxn modelId="{10B807F4-FBD6-4A95-98AF-ACD2CBDC8FF2}" type="presParOf" srcId="{333A1088-737F-45CB-B68E-254E46348037}" destId="{2BE915AB-18AA-4053-B92C-3BFC9ED204BB}" srcOrd="16" destOrd="0" presId="urn:microsoft.com/office/officeart/2005/8/layout/target3"/>
    <dgm:cxn modelId="{C8F5B181-D14E-4323-83F5-403B606E7828}" type="presParOf" srcId="{333A1088-737F-45CB-B68E-254E46348037}" destId="{6BB5E863-4638-4E1D-BFDE-399D028AC4ED}" srcOrd="17" destOrd="0" presId="urn:microsoft.com/office/officeart/2005/8/layout/target3"/>
    <dgm:cxn modelId="{0560076F-C655-4642-BACF-4FAFA490A123}" type="presParOf" srcId="{333A1088-737F-45CB-B68E-254E46348037}" destId="{5A5FFA88-C948-4069-8E93-59FA12366E83}" srcOrd="18" destOrd="0" presId="urn:microsoft.com/office/officeart/2005/8/layout/target3"/>
    <dgm:cxn modelId="{471F0487-0FAF-4D9F-BD21-8C6C8B0FC8F7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Osoblaha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Jana </a:t>
          </a:r>
          <a:r>
            <a:rPr lang="cs-CZ" sz="2000" kern="1200" dirty="0" err="1" smtClean="0"/>
            <a:t>Kolbeová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1800" kern="1200" baseline="0" dirty="0" smtClean="0"/>
            <a:t>VY_32_INOVACE_06_ČESKÝ_JAZYK_A_LITERATURA</a:t>
          </a:r>
          <a:endParaRPr lang="cs-CZ" sz="18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Česká literatura 2. poloviny 20. století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1.07/1.4.00/21.0816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E32BE-1FF4-44CF-86DE-C2FA7514BCC0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FD286-4D3B-405E-9C7C-435F8D9D94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E32BE-1FF4-44CF-86DE-C2FA7514BCC0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FD286-4D3B-405E-9C7C-435F8D9D94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E32BE-1FF4-44CF-86DE-C2FA7514BCC0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FD286-4D3B-405E-9C7C-435F8D9D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E32BE-1FF4-44CF-86DE-C2FA7514BCC0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FD286-4D3B-405E-9C7C-435F8D9D94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E32BE-1FF4-44CF-86DE-C2FA7514BCC0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FD286-4D3B-405E-9C7C-435F8D9D94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E32BE-1FF4-44CF-86DE-C2FA7514BCC0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FD286-4D3B-405E-9C7C-435F8D9D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E32BE-1FF4-44CF-86DE-C2FA7514BCC0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FD286-4D3B-405E-9C7C-435F8D9D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E32BE-1FF4-44CF-86DE-C2FA7514BCC0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FD286-4D3B-405E-9C7C-435F8D9D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E32BE-1FF4-44CF-86DE-C2FA7514BCC0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FD286-4D3B-405E-9C7C-435F8D9D94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E32BE-1FF4-44CF-86DE-C2FA7514BCC0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FD286-4D3B-405E-9C7C-435F8D9D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DE32BE-1FF4-44CF-86DE-C2FA7514BCC0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5FD286-4D3B-405E-9C7C-435F8D9D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ADE32BE-1FF4-44CF-86DE-C2FA7514BCC0}" type="datetimeFigureOut">
              <a:rPr lang="cs-CZ" smtClean="0"/>
              <a:pPr/>
              <a:t>26.5.2012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25FD286-4D3B-405E-9C7C-435F8D9D94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tream.cz/slavnedny/617651-neuveritelny-zivotni-pribeh-vaclava-havla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892573873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1" y="4149080"/>
            <a:ext cx="5779164" cy="1785585"/>
          </a:xfrm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200" dirty="0" smtClean="0"/>
              <a:t>Václav Havel</a:t>
            </a:r>
            <a:endParaRPr lang="cs-CZ" sz="3200" dirty="0"/>
          </a:p>
        </p:txBody>
      </p:sp>
      <p:pic>
        <p:nvPicPr>
          <p:cNvPr id="1331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797152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0619420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167589578"/>
              </p:ext>
            </p:extLst>
          </p:nvPr>
        </p:nvGraphicFramePr>
        <p:xfrm>
          <a:off x="1547813" y="1412875"/>
          <a:ext cx="6096000" cy="1657376"/>
        </p:xfrm>
        <a:graphic>
          <a:graphicData uri="http://schemas.openxmlformats.org/drawingml/2006/table">
            <a:tbl>
              <a:tblPr/>
              <a:tblGrid>
                <a:gridCol w="3048000"/>
                <a:gridCol w="3048000"/>
              </a:tblGrid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Datum vytvoření projektu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</a:rPr>
                        <a:t> říjen 2011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Ročník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9.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BECDE"/>
                    </a:solidFill>
                  </a:tcPr>
                </a:tc>
              </a:tr>
              <a:tr h="3714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Popis prezentace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Žáci budou seznámeni </a:t>
                      </a:r>
                      <a:b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</a:b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</a:rPr>
                        <a:t>s životem a tvorbou Václava Havla.</a:t>
                      </a:r>
                    </a:p>
                  </a:txBody>
                  <a:tcPr marT="45733" marB="45733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7F6EF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819068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3887" b="23887"/>
          <a:stretch>
            <a:fillRect/>
          </a:stretch>
        </p:blipFill>
        <p:spPr/>
      </p:pic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332656"/>
            <a:ext cx="3694114" cy="2840850"/>
          </a:xfrm>
        </p:spPr>
        <p:txBody>
          <a:bodyPr>
            <a:noAutofit/>
          </a:bodyPr>
          <a:lstStyle/>
          <a:p>
            <a:r>
              <a:rPr lang="cs-CZ" sz="2000" dirty="0" smtClean="0"/>
              <a:t>Český spisovatel a dramatik.</a:t>
            </a:r>
          </a:p>
          <a:p>
            <a:r>
              <a:rPr lang="cs-CZ" sz="2000" dirty="0" smtClean="0"/>
              <a:t>Jeden z prvních mluvčí Charty 77.</a:t>
            </a:r>
          </a:p>
          <a:p>
            <a:r>
              <a:rPr lang="cs-CZ" sz="2000" dirty="0" smtClean="0"/>
              <a:t>Vůdčí osobnost politických změn v listopadu 1989.</a:t>
            </a:r>
          </a:p>
          <a:p>
            <a:r>
              <a:rPr lang="cs-CZ" sz="2000" dirty="0" smtClean="0"/>
              <a:t>Poslední prezident Československa a první prezident České republiky.</a:t>
            </a:r>
            <a:endParaRPr lang="cs-CZ" sz="2000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Václav Havel</a:t>
            </a:r>
            <a:br>
              <a:rPr lang="cs-CZ" dirty="0" smtClean="0"/>
            </a:br>
            <a:r>
              <a:rPr lang="cs-CZ" sz="3200" dirty="0" smtClean="0"/>
              <a:t>(5. 10. 1936 – 18. 12. 2011)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18045954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764704"/>
            <a:ext cx="763284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Arial" pitchFamily="34" charset="0"/>
              <a:buChar char="•"/>
            </a:pPr>
            <a:r>
              <a:rPr lang="cs-CZ" sz="2800" dirty="0" smtClean="0"/>
              <a:t>Český spisovatel a dramatik, jeden </a:t>
            </a:r>
            <a:br>
              <a:rPr lang="cs-CZ" sz="2800" dirty="0" smtClean="0"/>
            </a:br>
            <a:r>
              <a:rPr lang="cs-CZ" sz="2800" dirty="0" smtClean="0"/>
              <a:t>z prvních mluvčí Charty 77. Vůdčí osobnost politických změn v listopadu 1989. Poslední prezident Československa a první prezident České republiky.</a:t>
            </a:r>
          </a:p>
          <a:p>
            <a:pPr marL="457200" indent="-457200" algn="just">
              <a:buFont typeface="Arial" pitchFamily="34" charset="0"/>
              <a:buChar char="•"/>
            </a:pPr>
            <a:r>
              <a:rPr lang="cs-CZ" sz="2800" dirty="0" smtClean="0"/>
              <a:t>Vyrůstal ve známé pražské podnikatelské rodině,  což bylo důvodem, proč mu komunistická moc po ukončení povinné školní docházky nedovolila dále studovat.</a:t>
            </a:r>
          </a:p>
          <a:p>
            <a:pPr marL="457200" indent="-457200" algn="just">
              <a:buFont typeface="Arial" pitchFamily="34" charset="0"/>
              <a:buChar char="•"/>
            </a:pPr>
            <a:r>
              <a:rPr lang="cs-CZ" sz="2800" dirty="0" smtClean="0"/>
              <a:t>Musel tedy večerně vystudovat gymnázium. Nebyl přijat na žádnou z vysokých škol humanitního směru. </a:t>
            </a:r>
            <a:endParaRPr lang="cs-CZ" sz="28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548442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764704"/>
            <a:ext cx="763284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Arial" pitchFamily="34" charset="0"/>
              <a:buChar char="•"/>
            </a:pPr>
            <a:r>
              <a:rPr lang="cs-CZ" sz="2800" dirty="0" smtClean="0"/>
              <a:t>Po návratu z dvouleté vojenské základní služby pracoval jako jevištní technik. Dálkově studoval dramaturgii na Divadelní fakultě Akademie múzických umění.</a:t>
            </a:r>
          </a:p>
          <a:p>
            <a:pPr marL="457200" indent="-457200" algn="just">
              <a:buFont typeface="Arial" pitchFamily="34" charset="0"/>
              <a:buChar char="•"/>
            </a:pPr>
            <a:r>
              <a:rPr lang="cs-CZ" sz="2800" dirty="0" smtClean="0"/>
              <a:t>V roce 1975 založil samizdatové nakladatelství pro nezávislou literaturu Edice Expedice. Tyto politické aktivity jej stály 5 let života strávených ve vězení.</a:t>
            </a:r>
          </a:p>
          <a:p>
            <a:pPr marL="457200" indent="-457200" algn="just">
              <a:buFont typeface="Arial" pitchFamily="34" charset="0"/>
              <a:buChar char="•"/>
            </a:pPr>
            <a:r>
              <a:rPr lang="cs-CZ" sz="2800" dirty="0" smtClean="0"/>
              <a:t>Jeho první manželka Olga stála po jeho boku v nejtěžších životních chvílích. Václav Havel o ní později často hovořil jako o své nepostradatelné životní opoře.</a:t>
            </a:r>
            <a:endParaRPr lang="cs-CZ" sz="28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338907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971600" y="764704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algn="just">
              <a:buFont typeface="Arial" pitchFamily="34" charset="0"/>
              <a:buChar char="•"/>
            </a:pPr>
            <a:r>
              <a:rPr lang="cs-CZ" sz="2800" dirty="0" smtClean="0"/>
              <a:t>Rok po smrti Olgy se znovu oženil. Vzal </a:t>
            </a:r>
            <a:br>
              <a:rPr lang="cs-CZ" sz="2800" dirty="0" smtClean="0"/>
            </a:br>
            <a:r>
              <a:rPr lang="cs-CZ" sz="2800" dirty="0" smtClean="0"/>
              <a:t>si herečku Dagmar Veškrnovou, s níž žil do </a:t>
            </a:r>
            <a:r>
              <a:rPr lang="cs-CZ" sz="2800" smtClean="0"/>
              <a:t>své smrti.</a:t>
            </a:r>
            <a:endParaRPr lang="cs-CZ" sz="2800" dirty="0" smtClean="0"/>
          </a:p>
          <a:p>
            <a:pPr marL="457200" indent="-457200" algn="just">
              <a:buFont typeface="Arial" pitchFamily="34" charset="0"/>
              <a:buChar char="•"/>
            </a:pPr>
            <a:r>
              <a:rPr lang="cs-CZ" sz="2800" dirty="0" smtClean="0"/>
              <a:t>Opakovaně byl navržen na Nobelovu cenu míru.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121478654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33195" y="620688"/>
            <a:ext cx="5966666" cy="1224136"/>
          </a:xfrm>
        </p:spPr>
        <p:txBody>
          <a:bodyPr/>
          <a:lstStyle/>
          <a:p>
            <a:r>
              <a:rPr lang="cs-CZ" dirty="0" smtClean="0"/>
              <a:t>Díla:	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022438" y="1916832"/>
            <a:ext cx="5970494" cy="3526139"/>
          </a:xfrm>
        </p:spPr>
        <p:txBody>
          <a:bodyPr>
            <a:normAutofit/>
          </a:bodyPr>
          <a:lstStyle/>
          <a:p>
            <a:r>
              <a:rPr lang="cs-CZ" sz="2400" dirty="0" smtClean="0"/>
              <a:t>Zahradní slavnost</a:t>
            </a:r>
          </a:p>
          <a:p>
            <a:r>
              <a:rPr lang="cs-CZ" sz="2400" dirty="0" smtClean="0"/>
              <a:t>Audience</a:t>
            </a:r>
          </a:p>
          <a:p>
            <a:r>
              <a:rPr lang="cs-CZ" sz="2400" dirty="0" smtClean="0"/>
              <a:t>Vernisáž</a:t>
            </a:r>
          </a:p>
          <a:p>
            <a:r>
              <a:rPr lang="cs-CZ" sz="2400" dirty="0" smtClean="0"/>
              <a:t>Chyba</a:t>
            </a:r>
          </a:p>
          <a:p>
            <a:r>
              <a:rPr lang="cs-CZ" sz="2400" dirty="0" smtClean="0"/>
              <a:t>Protest</a:t>
            </a:r>
          </a:p>
          <a:p>
            <a:r>
              <a:rPr lang="cs-CZ" sz="2400" dirty="0" smtClean="0"/>
              <a:t>Dopisy Olze</a:t>
            </a:r>
          </a:p>
          <a:p>
            <a:r>
              <a:rPr lang="cs-CZ" sz="2400" dirty="0" smtClean="0"/>
              <a:t>Odcházení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92784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013176"/>
            <a:ext cx="6512511" cy="1368152"/>
          </a:xfrm>
        </p:spPr>
        <p:txBody>
          <a:bodyPr/>
          <a:lstStyle/>
          <a:p>
            <a:r>
              <a:rPr lang="cs-CZ" sz="4400" dirty="0" smtClean="0"/>
              <a:t>Václav Havel – Dopisy Olze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539552" y="731520"/>
            <a:ext cx="7992888" cy="4137640"/>
          </a:xfrm>
        </p:spPr>
        <p:txBody>
          <a:bodyPr>
            <a:normAutofit fontScale="92500"/>
          </a:bodyPr>
          <a:lstStyle/>
          <a:p>
            <a:pPr algn="just"/>
            <a:r>
              <a:rPr lang="cs-CZ" i="1" dirty="0"/>
              <a:t>Milá Olgo,</a:t>
            </a:r>
            <a:endParaRPr lang="cs-CZ" dirty="0"/>
          </a:p>
          <a:p>
            <a:pPr algn="just"/>
            <a:r>
              <a:rPr lang="cs-CZ" i="1" dirty="0"/>
              <a:t>…A teď o něčem jiném: zjistil jsem, že při delším pobytu ve vězení hrozí citlivějším lidem nebezpečí, že zatrpknou, zanevřou na celý svět, otupí, rezignují a stanou se dost sobeckými. Jedním z mých hlavních cílů je, abych – ať už tu budu jakkoli dlouho – takovému nebezpečí ani trochu nepodlehl. Chci zůstat otevřený světu, neuzavírat se před ním sám do sebe, a uchovat si zájem o ostatní lidi a lásku k nim. O různých lidech mám různé mínění, ale nemohu říct, že bych kohokoliv na světě nenáviděl. V tomhle ohledu se nemíním změnit. Kdybych se změnil, znamenalo by to, že jsem prohrál. Nenávist nikdy nebyla ani mým programem, ani východiskem mého konání. A to se nesmí změnit.…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491757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textu: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pPr lvl="0" algn="just"/>
            <a:r>
              <a:rPr lang="cs-CZ" dirty="0" smtClean="0"/>
              <a:t>Povězte</a:t>
            </a:r>
            <a:r>
              <a:rPr lang="cs-CZ" dirty="0"/>
              <a:t>, co víte o autorovi </a:t>
            </a:r>
            <a:r>
              <a:rPr lang="cs-CZ" dirty="0" smtClean="0"/>
              <a:t>textu:</a:t>
            </a:r>
          </a:p>
          <a:p>
            <a:pPr lvl="0" algn="just"/>
            <a:r>
              <a:rPr lang="cs-CZ" dirty="0"/>
              <a:t>O jaký slohový útvar jde? </a:t>
            </a:r>
          </a:p>
          <a:p>
            <a:pPr lvl="0" algn="just"/>
            <a:r>
              <a:rPr lang="cs-CZ" dirty="0"/>
              <a:t>K jakému funkčnímu stylu byste jej přiřadili?	</a:t>
            </a:r>
          </a:p>
          <a:p>
            <a:pPr lvl="0" algn="just"/>
            <a:r>
              <a:rPr lang="cs-CZ" dirty="0"/>
              <a:t>Komu je adresován?		</a:t>
            </a:r>
          </a:p>
          <a:p>
            <a:pPr lvl="0" algn="just"/>
            <a:r>
              <a:rPr lang="cs-CZ" dirty="0"/>
              <a:t>Z informací o autorovi vyvoďte, zda jde o dopis autentický, nebo smyšlený. Odkud své ženě píše?</a:t>
            </a:r>
          </a:p>
          <a:p>
            <a:pPr lvl="0" algn="just"/>
            <a:r>
              <a:rPr lang="cs-CZ" dirty="0" smtClean="0"/>
              <a:t>Která </a:t>
            </a:r>
            <a:r>
              <a:rPr lang="cs-CZ" dirty="0"/>
              <a:t>pisatelova myšlenka je ústředním tématem jeho dopisu? Pozorujte, jak se rozvíjí.</a:t>
            </a:r>
          </a:p>
          <a:p>
            <a:pPr algn="just"/>
            <a:endParaRPr lang="cs-CZ" dirty="0"/>
          </a:p>
          <a:p>
            <a:pPr lvl="0"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05173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289" y="5301208"/>
            <a:ext cx="6512511" cy="1008112"/>
          </a:xfrm>
        </p:spPr>
        <p:txBody>
          <a:bodyPr/>
          <a:lstStyle/>
          <a:p>
            <a:r>
              <a:rPr lang="cs-CZ" dirty="0" smtClean="0"/>
              <a:t>Otázky k textu: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7101408" cy="4209648"/>
          </a:xfrm>
        </p:spPr>
        <p:txBody>
          <a:bodyPr>
            <a:normAutofit fontScale="92500" lnSpcReduction="10000"/>
          </a:bodyPr>
          <a:lstStyle/>
          <a:p>
            <a:pPr lvl="0" algn="just"/>
            <a:r>
              <a:rPr lang="cs-CZ" dirty="0"/>
              <a:t>Srovnejte tehdejší situaci s naší současností. Trestá demokratická společnost osoby s politickými názory, které nejsou v rozporu s ústavou, ale liší se od názorů právě vládnoucí strany?</a:t>
            </a:r>
          </a:p>
          <a:p>
            <a:pPr lvl="0" algn="just"/>
            <a:r>
              <a:rPr lang="cs-CZ" dirty="0"/>
              <a:t>Uveďte příklady chování, jehož příčinou je nenávist. </a:t>
            </a:r>
          </a:p>
          <a:p>
            <a:pPr lvl="0" algn="just"/>
            <a:r>
              <a:rPr lang="cs-CZ" dirty="0"/>
              <a:t>Domníváte se, že může křivda člověka poznamenat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 </a:t>
            </a:r>
            <a:r>
              <a:rPr lang="cs-CZ" dirty="0"/>
              <a:t>celý zbytek života?</a:t>
            </a:r>
          </a:p>
          <a:p>
            <a:pPr lvl="0" algn="just"/>
            <a:r>
              <a:rPr lang="cs-CZ" dirty="0"/>
              <a:t>Proč bychom neměli dopustit, aby nenávist poznamenala náš život? Jak se člověk plný nenávisti a zatrpklosti chová? Povídejte o tom.</a:t>
            </a:r>
          </a:p>
          <a:p>
            <a:pPr lvl="0" algn="just"/>
            <a:r>
              <a:rPr lang="cs-CZ" dirty="0"/>
              <a:t>Doplňte synonyma k následujícím slovům a užijte je vhodně ve větách: </a:t>
            </a:r>
            <a:r>
              <a:rPr lang="cs-CZ" i="1" dirty="0"/>
              <a:t>rezignovat, sobecký, zatrpknout, cíl</a:t>
            </a:r>
            <a:r>
              <a:rPr lang="cs-CZ" i="1" dirty="0" smtClean="0"/>
              <a:t>.</a:t>
            </a:r>
          </a:p>
          <a:p>
            <a:pPr lvl="0" algn="just"/>
            <a:r>
              <a:rPr lang="cs-CZ" dirty="0" smtClean="0"/>
              <a:t>Jaké bylo heslo Václava Havla?</a:t>
            </a:r>
            <a:endParaRPr lang="cs-CZ" dirty="0"/>
          </a:p>
          <a:p>
            <a:endParaRPr lang="cs-CZ" dirty="0"/>
          </a:p>
          <a:p>
            <a:pPr lvl="0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43154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Den, kdy se narodil Václav Havel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www.stream.cz/slavnedny/617651-neuveritelny-zivotni-pribeh-vaclava-havla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2174752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/>
              <a:t/>
            </a:r>
            <a:br>
              <a:rPr lang="cs-CZ" sz="2000" dirty="0"/>
            </a:br>
            <a:r>
              <a:rPr lang="cs-CZ" sz="3600" dirty="0" smtClean="0"/>
              <a:t>Použité zdroje: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/>
              <a:t>http://www.philatelia.net/beer/plots/?</a:t>
            </a:r>
            <a:r>
              <a:rPr lang="cs-CZ" dirty="0" smtClean="0"/>
              <a:t>id=1280</a:t>
            </a:r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www.vaclavhavel.cz/index.php?sec=1&amp;id=1</a:t>
            </a:r>
          </a:p>
          <a:p>
            <a:r>
              <a:rPr lang="cs-CZ" dirty="0"/>
              <a:t>http://www.stream.cz/slavnedny/617651-neuveritelny-zivotni-pribeh-vaclava-havla</a:t>
            </a:r>
            <a:endParaRPr lang="cs-CZ" dirty="0" smtClean="0"/>
          </a:p>
          <a:p>
            <a:r>
              <a:rPr lang="cs-CZ" dirty="0"/>
              <a:t>BRADÁČOVÁ, L. et. al. </a:t>
            </a:r>
            <a:r>
              <a:rPr lang="cs-CZ" i="1" dirty="0"/>
              <a:t>Čítanka pro 9. ročník. </a:t>
            </a:r>
            <a:r>
              <a:rPr lang="cs-CZ" dirty="0"/>
              <a:t>Všeň: ALTER, 2003.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7888136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136</TotalTime>
  <Words>292</Words>
  <Application>Microsoft Office PowerPoint</Application>
  <PresentationFormat>Předvádění na obrazovce (4:3)</PresentationFormat>
  <Paragraphs>57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Aerodynamika</vt:lpstr>
      <vt:lpstr>Snímek 1</vt:lpstr>
      <vt:lpstr>Snímek 2</vt:lpstr>
      <vt:lpstr>Václav Havel (5. 10. 1936 – 18. 12. 2011)</vt:lpstr>
      <vt:lpstr>Snímek 4</vt:lpstr>
      <vt:lpstr>Snímek 5</vt:lpstr>
      <vt:lpstr>Snímek 6</vt:lpstr>
      <vt:lpstr>Díla: </vt:lpstr>
      <vt:lpstr>Václav Havel – Dopisy Olze</vt:lpstr>
      <vt:lpstr>Otázky k textu:</vt:lpstr>
      <vt:lpstr>Otázky k textu:</vt:lpstr>
      <vt:lpstr>  Den, kdy se narodil Václav Havel</vt:lpstr>
      <vt:lpstr>  Použité zdroje: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Václav Havel (5. 10. 1936)</dc:title>
  <dc:creator>Jajinka</dc:creator>
  <cp:lastModifiedBy>HP</cp:lastModifiedBy>
  <cp:revision>20</cp:revision>
  <dcterms:created xsi:type="dcterms:W3CDTF">2011-10-09T10:16:35Z</dcterms:created>
  <dcterms:modified xsi:type="dcterms:W3CDTF">2012-05-26T18:24:43Z</dcterms:modified>
</cp:coreProperties>
</file>