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58" r:id="rId5"/>
    <p:sldId id="264" r:id="rId6"/>
    <p:sldId id="259" r:id="rId7"/>
    <p:sldId id="260" r:id="rId8"/>
    <p:sldId id="261" r:id="rId9"/>
    <p:sldId id="262" r:id="rId10"/>
    <p:sldId id="263" r:id="rId11"/>
    <p:sldId id="265" r:id="rId12"/>
    <p:sldId id="268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VY_32_INOVACE_07_ČESKÝ_JAZYK_A_LITERATURA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BABE8B-6878-4EC0-9DF1-0E600445469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4BAB16A-764C-481A-886C-E8E29ABE749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3020F2-01CB-424C-BFAA-ADBAD7B550B7}" type="presOf" srcId="{4C35D32F-0EAB-4CD7-82EE-45574DC2A586}" destId="{890E4F0B-2866-4A3F-A3C7-2A14B1797930}" srcOrd="1" destOrd="0" presId="urn:microsoft.com/office/officeart/2005/8/layout/target3"/>
    <dgm:cxn modelId="{0F9683B8-C4BA-4E49-A831-1C6EE5191900}" type="presOf" srcId="{D1B46980-6531-4606-95E6-44980827E919}" destId="{6140AFEC-043D-4C43-A2F9-D0F5331DF3A3}" srcOrd="0" destOrd="0" presId="urn:microsoft.com/office/officeart/2005/8/layout/target3"/>
    <dgm:cxn modelId="{2647B057-76BC-4823-9517-11084B0B552B}" type="presOf" srcId="{D1D4F407-5343-4D3F-B5B9-D407B03CAEB4}" destId="{AED2198E-93D5-4001-81B4-73124B309672}" srcOrd="1" destOrd="0" presId="urn:microsoft.com/office/officeart/2005/8/layout/target3"/>
    <dgm:cxn modelId="{271DF4E4-D968-4620-8155-E04D7046D59C}" type="presOf" srcId="{B651F6E3-6281-48DB-9319-2AEAFDAE7572}" destId="{6BB5E863-4638-4E1D-BFDE-399D028AC4ED}" srcOrd="1" destOrd="0" presId="urn:microsoft.com/office/officeart/2005/8/layout/target3"/>
    <dgm:cxn modelId="{BC7797E7-1846-4EE2-B6CE-64567D1DB8C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A7FC18-65A0-4EBE-8337-4E21CFBBB15A}" type="presOf" srcId="{D1D4F407-5343-4D3F-B5B9-D407B03CAEB4}" destId="{D005CE8C-CC26-4C3E-AC11-E15060ECD759}" srcOrd="0" destOrd="0" presId="urn:microsoft.com/office/officeart/2005/8/layout/target3"/>
    <dgm:cxn modelId="{8643FC87-0B39-4159-8572-1A1B2A720D38}" type="presOf" srcId="{4C35D32F-0EAB-4CD7-82EE-45574DC2A586}" destId="{8BEBB6EC-1DAA-4CAC-8A25-BC0FCBD5DBD5}" srcOrd="0" destOrd="0" presId="urn:microsoft.com/office/officeart/2005/8/layout/target3"/>
    <dgm:cxn modelId="{0BA07945-143A-4330-86F8-C7087BA58B6B}" type="presOf" srcId="{B651F6E3-6281-48DB-9319-2AEAFDAE7572}" destId="{619D679B-A015-4ECF-8348-D1034C574F40}" srcOrd="0" destOrd="0" presId="urn:microsoft.com/office/officeart/2005/8/layout/target3"/>
    <dgm:cxn modelId="{101155E3-12A2-471F-B612-C567E8CF675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A48BA6-C2FC-4CC2-9CC9-38688E231A20}" type="presParOf" srcId="{333A1088-737F-45CB-B68E-254E46348037}" destId="{F5ABB229-8D3B-4694-996A-96F23CF14429}" srcOrd="0" destOrd="0" presId="urn:microsoft.com/office/officeart/2005/8/layout/target3"/>
    <dgm:cxn modelId="{B4C70C7F-BC15-45AC-8966-8EC2AC2F4333}" type="presParOf" srcId="{333A1088-737F-45CB-B68E-254E46348037}" destId="{F41139FD-01EE-4571-8B17-4FB00FC51163}" srcOrd="1" destOrd="0" presId="urn:microsoft.com/office/officeart/2005/8/layout/target3"/>
    <dgm:cxn modelId="{08382F9D-3559-4828-A320-BB257570D217}" type="presParOf" srcId="{333A1088-737F-45CB-B68E-254E46348037}" destId="{D005CE8C-CC26-4C3E-AC11-E15060ECD759}" srcOrd="2" destOrd="0" presId="urn:microsoft.com/office/officeart/2005/8/layout/target3"/>
    <dgm:cxn modelId="{D9289633-837C-4E77-AE09-32F324C96025}" type="presParOf" srcId="{333A1088-737F-45CB-B68E-254E46348037}" destId="{2C702D82-9B77-49B7-9568-BB8EB47C3372}" srcOrd="3" destOrd="0" presId="urn:microsoft.com/office/officeart/2005/8/layout/target3"/>
    <dgm:cxn modelId="{F6990F53-B875-4F0A-8EBA-CF28A09A2667}" type="presParOf" srcId="{333A1088-737F-45CB-B68E-254E46348037}" destId="{A52A0455-90FF-4808-ABD0-F02540D31D5A}" srcOrd="4" destOrd="0" presId="urn:microsoft.com/office/officeart/2005/8/layout/target3"/>
    <dgm:cxn modelId="{B44D0D8C-D4A6-4558-8918-559F23D4F729}" type="presParOf" srcId="{333A1088-737F-45CB-B68E-254E46348037}" destId="{6140AFEC-043D-4C43-A2F9-D0F5331DF3A3}" srcOrd="5" destOrd="0" presId="urn:microsoft.com/office/officeart/2005/8/layout/target3"/>
    <dgm:cxn modelId="{A2DE4159-0792-433E-BFCA-B4C33DDC46A6}" type="presParOf" srcId="{333A1088-737F-45CB-B68E-254E46348037}" destId="{9358AC05-5D7D-4327-9F80-1AD486AEA664}" srcOrd="6" destOrd="0" presId="urn:microsoft.com/office/officeart/2005/8/layout/target3"/>
    <dgm:cxn modelId="{2BA01E89-B16E-4363-B7E8-E0EA39171FAD}" type="presParOf" srcId="{333A1088-737F-45CB-B68E-254E46348037}" destId="{313FC574-E1CD-4FB4-B054-0B805CE0447D}" srcOrd="7" destOrd="0" presId="urn:microsoft.com/office/officeart/2005/8/layout/target3"/>
    <dgm:cxn modelId="{44294759-95C7-4313-AFBE-8A69651634A5}" type="presParOf" srcId="{333A1088-737F-45CB-B68E-254E46348037}" destId="{619D679B-A015-4ECF-8348-D1034C574F40}" srcOrd="8" destOrd="0" presId="urn:microsoft.com/office/officeart/2005/8/layout/target3"/>
    <dgm:cxn modelId="{A57C4D68-DD41-487F-9526-FB3535ADE285}" type="presParOf" srcId="{333A1088-737F-45CB-B68E-254E46348037}" destId="{322283A8-4A27-4CDA-BAE3-F381106A9174}" srcOrd="9" destOrd="0" presId="urn:microsoft.com/office/officeart/2005/8/layout/target3"/>
    <dgm:cxn modelId="{DF143CEF-2B1A-49C0-955D-232C3795CCB2}" type="presParOf" srcId="{333A1088-737F-45CB-B68E-254E46348037}" destId="{FFC9F71D-1B4F-4AD9-A4A6-86ADEFC8AF5C}" srcOrd="10" destOrd="0" presId="urn:microsoft.com/office/officeart/2005/8/layout/target3"/>
    <dgm:cxn modelId="{760BF61D-6F8B-4D9A-AD04-B23C9452BAB1}" type="presParOf" srcId="{333A1088-737F-45CB-B68E-254E46348037}" destId="{25B08C86-7E15-44DC-BE7F-FFB55DD49D12}" srcOrd="11" destOrd="0" presId="urn:microsoft.com/office/officeart/2005/8/layout/target3"/>
    <dgm:cxn modelId="{1C52F1A9-FBD3-4C1B-9D0E-E8394B12BB5F}" type="presParOf" srcId="{333A1088-737F-45CB-B68E-254E46348037}" destId="{76644BE8-9D7C-4C09-B250-3D10AF48CBB7}" srcOrd="12" destOrd="0" presId="urn:microsoft.com/office/officeart/2005/8/layout/target3"/>
    <dgm:cxn modelId="{22B71C82-D8AF-486E-BB6F-E45EDA1C6778}" type="presParOf" srcId="{333A1088-737F-45CB-B68E-254E46348037}" destId="{EE85B701-7295-41C0-BA7A-34D3756A2AE6}" srcOrd="13" destOrd="0" presId="urn:microsoft.com/office/officeart/2005/8/layout/target3"/>
    <dgm:cxn modelId="{6FFDCCE9-796B-4A23-8C59-E1B4F1587BA1}" type="presParOf" srcId="{333A1088-737F-45CB-B68E-254E46348037}" destId="{8BEBB6EC-1DAA-4CAC-8A25-BC0FCBD5DBD5}" srcOrd="14" destOrd="0" presId="urn:microsoft.com/office/officeart/2005/8/layout/target3"/>
    <dgm:cxn modelId="{23026451-FC36-45E3-BBAC-7E95356E51E6}" type="presParOf" srcId="{333A1088-737F-45CB-B68E-254E46348037}" destId="{AED2198E-93D5-4001-81B4-73124B309672}" srcOrd="15" destOrd="0" presId="urn:microsoft.com/office/officeart/2005/8/layout/target3"/>
    <dgm:cxn modelId="{A8C63945-02F7-404C-8CA2-3ED842A0633A}" type="presParOf" srcId="{333A1088-737F-45CB-B68E-254E46348037}" destId="{2BE915AB-18AA-4053-B92C-3BFC9ED204BB}" srcOrd="16" destOrd="0" presId="urn:microsoft.com/office/officeart/2005/8/layout/target3"/>
    <dgm:cxn modelId="{76A9AE43-7F56-4784-BF3F-93356B49A373}" type="presParOf" srcId="{333A1088-737F-45CB-B68E-254E46348037}" destId="{6BB5E863-4638-4E1D-BFDE-399D028AC4ED}" srcOrd="17" destOrd="0" presId="urn:microsoft.com/office/officeart/2005/8/layout/target3"/>
    <dgm:cxn modelId="{724CD7CC-EE0B-4045-945D-EAFFF3AA4969}" type="presParOf" srcId="{333A1088-737F-45CB-B68E-254E46348037}" destId="{5A5FFA88-C948-4069-8E93-59FA12366E83}" srcOrd="18" destOrd="0" presId="urn:microsoft.com/office/officeart/2005/8/layout/target3"/>
    <dgm:cxn modelId="{2B5DBC94-7091-467C-AE5B-D8FF7394A1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VY_32_INOVACE_07_ČESKÝ_JAZYK_A_LITERATURA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1E5AF-4CE7-4060-8740-2BE133F42FAD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504FC-0452-4B56-8B0F-13B515AC1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64718-6C31-42C4-B9C8-DE7461F6CF87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1BFE7-7CFD-4EDE-AEE3-B757250D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082FF-21A6-4E7A-BE92-CC900AB50BA9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17D68-0E1A-4DEC-8A27-3023179C8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DF031-088C-405D-AE8D-B8E488DB4EAD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0CA8B-3EC0-4191-97D0-A9C85DB72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0B7B-169B-40A0-9411-DD87F1E81BF7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BF646-A8E8-43C0-ACF4-BB7887DE63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E59F6-7CF8-485B-8969-F6658ED8009D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18FD5-4542-4FCB-B57B-8B4F31EE3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5E560-0B19-4252-8D9D-648E92F02A53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F2325-5FFC-4591-A956-3F816522B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5E89D-C080-4AF6-B226-98F05CD3EEB8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241C7-3E49-4277-AABC-03F5D5C56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69432-4C71-4A50-B47C-1E40982A2F23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6EE85-D2DD-4D89-A729-24F18D37C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87155-8412-4855-A2BF-CE7039045224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276B0-A027-4A84-9375-E5487981F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3F66A-6956-42E3-97AA-B3F1480709A1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A9099-1C1A-4AA5-9ABD-7CCB3991F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96000">
              <a:schemeClr val="accent2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ACF319-D7DF-4B96-B611-275DFD414917}" type="datetimeFigureOut">
              <a:rPr lang="cs-CZ"/>
              <a:pPr>
                <a:defRPr/>
              </a:pPr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B2D0297-E7E6-4227-9D88-19AD64D59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08482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smtClean="0">
                <a:solidFill>
                  <a:schemeClr val="accent1">
                    <a:lumMod val="50000"/>
                  </a:schemeClr>
                </a:solidFill>
              </a:rPr>
              <a:t>Bohumil Hrabal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04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735766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říjen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Bohumila Hrabala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644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Bohumil Hrabal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(1914 – 1997)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3317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2349500"/>
            <a:ext cx="3455988" cy="2592388"/>
          </a:xfrm>
        </p:spPr>
      </p:pic>
      <p:pic>
        <p:nvPicPr>
          <p:cNvPr id="13318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4800" r="7820"/>
          <a:stretch>
            <a:fillRect/>
          </a:stretch>
        </p:blipFill>
        <p:spPr>
          <a:xfrm>
            <a:off x="4846638" y="2276475"/>
            <a:ext cx="3605212" cy="2592388"/>
          </a:xfr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evlastní otec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pivovar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trýc Pepin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právník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práce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pisovatel na volné noze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š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edá zóna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roud řeči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Jak dané pojmy souvisí s Bohumilem Hrabalem?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rgbClr val="632523"/>
                </a:solidFill>
                <a:latin typeface="+mj-lt"/>
              </a:rPr>
              <a:t>sport</a:t>
            </a:r>
          </a:p>
          <a:p>
            <a:pPr eaLnBrk="1" hangingPunct="1"/>
            <a:r>
              <a:rPr lang="cs-CZ" dirty="0" smtClean="0">
                <a:solidFill>
                  <a:srgbClr val="632523"/>
                </a:solidFill>
                <a:latin typeface="+mj-lt"/>
              </a:rPr>
              <a:t>zranění</a:t>
            </a:r>
          </a:p>
          <a:p>
            <a:pPr eaLnBrk="1" hangingPunct="1"/>
            <a:r>
              <a:rPr lang="cs-CZ" dirty="0" smtClean="0">
                <a:solidFill>
                  <a:srgbClr val="632523"/>
                </a:solidFill>
                <a:latin typeface="+mj-lt"/>
              </a:rPr>
              <a:t>manželka</a:t>
            </a:r>
          </a:p>
          <a:p>
            <a:pPr eaLnBrk="1" hangingPunct="1"/>
            <a:r>
              <a:rPr lang="cs-CZ" dirty="0" smtClean="0">
                <a:solidFill>
                  <a:srgbClr val="632523"/>
                </a:solidFill>
                <a:latin typeface="+mj-lt"/>
              </a:rPr>
              <a:t>hospoda </a:t>
            </a:r>
          </a:p>
          <a:p>
            <a:pPr eaLnBrk="1" hangingPunct="1"/>
            <a:r>
              <a:rPr lang="cs-CZ" dirty="0" smtClean="0">
                <a:solidFill>
                  <a:srgbClr val="632523"/>
                </a:solidFill>
                <a:latin typeface="+mj-lt"/>
              </a:rPr>
              <a:t>Oskar</a:t>
            </a:r>
          </a:p>
          <a:p>
            <a:pPr eaLnBrk="1" hangingPunct="1"/>
            <a:r>
              <a:rPr lang="cs-CZ" dirty="0" smtClean="0">
                <a:solidFill>
                  <a:srgbClr val="632523"/>
                </a:solidFill>
                <a:latin typeface="+mj-lt"/>
              </a:rPr>
              <a:t>cena</a:t>
            </a:r>
          </a:p>
          <a:p>
            <a:pPr eaLnBrk="1" hangingPunct="1"/>
            <a:r>
              <a:rPr lang="cs-CZ" dirty="0" smtClean="0">
                <a:solidFill>
                  <a:srgbClr val="632523"/>
                </a:solidFill>
                <a:latin typeface="+mj-lt"/>
              </a:rPr>
              <a:t>holubi</a:t>
            </a:r>
          </a:p>
          <a:p>
            <a:pPr eaLnBrk="1" hangingPunct="1"/>
            <a:endParaRPr lang="cs-CZ" dirty="0" smtClean="0">
              <a:solidFill>
                <a:srgbClr val="632523"/>
              </a:solidFill>
            </a:endParaRPr>
          </a:p>
          <a:p>
            <a:pPr eaLnBrk="1" hangingPunct="1"/>
            <a:endParaRPr lang="cs-CZ" dirty="0" smtClean="0">
              <a:solidFill>
                <a:srgbClr val="632523"/>
              </a:solidFill>
            </a:endParaRPr>
          </a:p>
          <a:p>
            <a:pPr eaLnBrk="1" hangingPunct="1"/>
            <a:endParaRPr lang="cs-CZ" dirty="0" smtClean="0">
              <a:solidFill>
                <a:srgbClr val="632523"/>
              </a:solidFill>
            </a:endParaRPr>
          </a:p>
          <a:p>
            <a:pPr eaLnBrk="1" hangingPunct="1"/>
            <a:endParaRPr lang="cs-CZ" dirty="0" smtClean="0">
              <a:solidFill>
                <a:srgbClr val="632523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Jak dané pojmy souvisí s Bohumilem Hrabalem?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Perlička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na dně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Taneční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hodiny pro starší a pokročilé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Ostře sledované vlaky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Postřižiny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Obsluhoval jsem anglického krále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Městečko, kde se zastavil čas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Něžný barbar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Slavnosti sněženek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Příliš hlučná samota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Díla: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Hrabalův literární styl.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Slovo pochází od Jaroslava Vrchlického, který jím označoval náruživého kuřáka.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Hrabal udělal z tohoto slova pojem, téměř termín.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Sám slovo slyšel od Jiřího Koláře a vysvětlil si ho po svém.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„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Pábení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je jistý druh básnické činnosti, který se odchyluje od dosavadních pravidel a zvyků, spíš usiluje o něco zakázaného, nejistého, o něco, jehož význam se objeví až později.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Pábení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 nejtypičtější postava Hrabalových děl, která si vymýšlí, fantazíruje, prostě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pábí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Pábitel: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416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Pak ale přišel čas, kdy maminka byla neklidná, protože každou chvíli se z lesa ozvala rána. Viděl jsem pojednou, jak s námi běžela maminka jiného srnečka, a jak běžela a zpomalovala a pak upadla, jak z boku se jí řinula červená barva,…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Odkud znáte tuto ukázku?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56325" y="6092825"/>
            <a:ext cx="21605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Maminčiny oči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3887788" cy="1900238"/>
          </a:xfrm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55000" lnSpcReduction="20000"/>
          </a:bodyPr>
          <a:lstStyle/>
          <a:p>
            <a:pPr marL="0" indent="0"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1. Pak řekl: „Dobrý den, pánové, dobrý den dámy …“ A už jsme s nikým nesměli mluvit a číšníci mě učili, jak se balí do ubrousku nůž a vidlička a já jsem čistil popelníky a každý den jsem musel vyčistit plechový košíček na horké párky, protože jsem je roznášel na nádraží,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Zkuste seřadit úryvky z ukázek: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538" y="1700213"/>
            <a:ext cx="4465637" cy="2308225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2. I když jsem je měl, a tak jsem prodával dál, až pak už cestující vyskočil do vlaku a dral se </a:t>
            </a:r>
            <a:b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 okýnku a natahoval ruku a já jsem nejdřív položil horký párky, a pak jsem řehtal v kapse drobnými, ale cestující křičel, že drobný ať </a:t>
            </a:r>
            <a:b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si nechám, hlavně ať vrátím bankovky, a já jsem ty bankovky pomalu hledal v kapse, </a:t>
            </a:r>
            <a:b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 výpravčí už pískal,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288" y="3789363"/>
            <a:ext cx="3816350" cy="203041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3. Nic jsem nechtěl dělat než roznášet podle vlaku horký párky, to několikrát denně jsem dal páreček za korunu osmdesát s rohlíkem, ale cestující měl jen dvacet korun, někdy padesátikorunu, a já jsem vždycky neměl drobný,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583113" y="4292600"/>
            <a:ext cx="4114800" cy="2032000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4. A tak jsem začal. Každý den ráno v šest hodin jsme byli na place, taková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defilírka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, pak hoteliér přišel, po jedné straně koberce stál vrchní a číšníci a na konci já, tak maličký jako pikolík, a na druhé straně stáli kuchaři a pokojské a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ficky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</a:t>
            </a:r>
            <a:b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kredenská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,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3887788" cy="1900238"/>
          </a:xfrm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55000" lnSpcReduction="20000"/>
          </a:bodyPr>
          <a:lstStyle/>
          <a:p>
            <a:pPr marL="0" indent="0"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5. jeden dokonce zavadil nohou o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gránik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jinej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o stožár, ale pak se už prsty rychle vzdalovaly a já jsem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udýchanej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stál s nataženou rukou a to bylo moje,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málokterej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cestující se vrátil pro ty prachy, a tak jsem začínal mít svoje peníze, za měsíc to už bylo pár stovek, nakonec jsem měl i tisícikorunu,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Zkuste seřadit úryvky z ukázek: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538" y="1700213"/>
            <a:ext cx="4465637" cy="2032000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6. a tak jsem pomalu vytahoval ty bankovky, </a:t>
            </a:r>
            <a:b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 vlak se už rozjížděl,  a já jsem běžel podle vlaku, a když se vlak rozjel, tak jsem zvedl ruku a už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už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se ty bankovky dotýkaly prstů natahujícího se cestujícího, skoro se někdy vyklonil tak, že je někdo musel v kupé držet </a:t>
            </a:r>
            <a:b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za nohy,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288" y="3789363"/>
            <a:ext cx="3816350" cy="1476375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7. naučil mě to ten pikolík,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kterej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už pikolíkem přestal být, už začal pracovat na place, ach, ten se něco naprosil, aby mohl roznášet dál párky! Až mi to bylo divný, ale pak jsem to pochopil.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583113" y="4292600"/>
            <a:ext cx="4114800" cy="1754188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8. a pan hoteliér šel kolem nás a díval se, jestli máme čistý náprsenky a frakový límec i frak bez poskvrnky a jestli nechybějí knoflíky, a jestli jsou vyčištěný boty, a na klonil se, aby čichem zjistil, jestli jsme si myli nohy.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72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pPr marL="609600" indent="-609600" algn="just" eaLnBrk="1" hangingPunct="1">
              <a:lnSpc>
                <a:spcPct val="80000"/>
              </a:lnSpc>
              <a:buFont typeface="Arial" charset="0"/>
              <a:buAutoNum type="arabicPeriod" startAt="4"/>
            </a:pPr>
            <a:r>
              <a:rPr lang="cs-CZ" sz="2000" smtClean="0">
                <a:solidFill>
                  <a:srgbClr val="632523"/>
                </a:solidFill>
              </a:rPr>
              <a:t>A tak jsem začal. Každý den ráno v šest hodin jsme byli na place, taková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defilírka, pak hoteliér přišel, po jedné straně koberce stál vrchní a číšníci a na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konci já, </a:t>
            </a:r>
            <a:r>
              <a:rPr lang="cs-CZ" sz="2000" smtClean="0">
                <a:solidFill>
                  <a:srgbClr val="632523"/>
                </a:solidFill>
                <a:latin typeface="Arial" charset="0"/>
              </a:rPr>
              <a:t>t</a:t>
            </a:r>
            <a:r>
              <a:rPr lang="cs-CZ" sz="2000" smtClean="0">
                <a:solidFill>
                  <a:srgbClr val="632523"/>
                </a:solidFill>
              </a:rPr>
              <a:t>ak maličký jako pikolík, a na druhé</a:t>
            </a:r>
            <a:r>
              <a:rPr lang="cs-CZ" sz="2000" smtClean="0">
                <a:solidFill>
                  <a:srgbClr val="632523"/>
                </a:solidFill>
                <a:latin typeface="Arial" charset="0"/>
              </a:rPr>
              <a:t> </a:t>
            </a:r>
            <a:r>
              <a:rPr lang="cs-CZ" sz="2000" smtClean="0">
                <a:solidFill>
                  <a:srgbClr val="632523"/>
                </a:solidFill>
              </a:rPr>
              <a:t>straně stáli kuchaři a pokojské a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ficky a kredenská,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AutoNum type="arabicPeriod" startAt="8"/>
            </a:pPr>
            <a:r>
              <a:rPr lang="cs-CZ" sz="2000" smtClean="0">
                <a:solidFill>
                  <a:srgbClr val="632523"/>
                </a:solidFill>
              </a:rPr>
              <a:t>a pan hoteliér šel kolem nás a díval se, jestli máme čistý náprsenky a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frakový</a:t>
            </a:r>
            <a:r>
              <a:rPr lang="cs-CZ" sz="2000" smtClean="0">
                <a:solidFill>
                  <a:srgbClr val="632523"/>
                </a:solidFill>
                <a:latin typeface="Arial" charset="0"/>
              </a:rPr>
              <a:t> </a:t>
            </a:r>
            <a:r>
              <a:rPr lang="cs-CZ" sz="2000" smtClean="0">
                <a:solidFill>
                  <a:srgbClr val="632523"/>
                </a:solidFill>
              </a:rPr>
              <a:t>límec i frak bez poskvrnky a jestli nechybějí knoflíky, a jestli jsou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vyčištěný boty, a na klonil se, aby čichem zjistil, jestli jsme si myli nohy.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AutoNum type="arabicPeriod"/>
            </a:pPr>
            <a:r>
              <a:rPr lang="cs-CZ" sz="2000" smtClean="0">
                <a:solidFill>
                  <a:srgbClr val="632523"/>
                </a:solidFill>
              </a:rPr>
              <a:t>Pak řekl: „Dobrý den, pánové, dobrý den dámy …“ A už jsme s nikým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nesměli </a:t>
            </a:r>
            <a:r>
              <a:rPr lang="cs-CZ" sz="2000" smtClean="0">
                <a:solidFill>
                  <a:srgbClr val="632523"/>
                </a:solidFill>
                <a:latin typeface="Arial" charset="0"/>
              </a:rPr>
              <a:t>m</a:t>
            </a:r>
            <a:r>
              <a:rPr lang="cs-CZ" sz="2000" smtClean="0">
                <a:solidFill>
                  <a:srgbClr val="632523"/>
                </a:solidFill>
              </a:rPr>
              <a:t>luvit a číšníci mě učili, jak se balí do ubrousku nůž a vidlička a já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jsem čistil popelníky a každý den jsem musel vyčistit</a:t>
            </a:r>
            <a:r>
              <a:rPr lang="cs-CZ" sz="2000" smtClean="0">
                <a:solidFill>
                  <a:srgbClr val="632523"/>
                </a:solidFill>
                <a:latin typeface="Arial" charset="0"/>
              </a:rPr>
              <a:t> </a:t>
            </a:r>
            <a:r>
              <a:rPr lang="cs-CZ" sz="2000" smtClean="0">
                <a:solidFill>
                  <a:srgbClr val="632523"/>
                </a:solidFill>
              </a:rPr>
              <a:t>plechový košíček na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horké párky, protože jsem je roznášel na nádraží,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AutoNum type="arabicPeriod" startAt="7"/>
            </a:pPr>
            <a:r>
              <a:rPr lang="cs-CZ" sz="2000" smtClean="0">
                <a:solidFill>
                  <a:srgbClr val="632523"/>
                </a:solidFill>
              </a:rPr>
              <a:t>naučil mě to ten pikolík, kterej už pikolíkem přestal být, už začal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pracovat na place, ach, ten se něco naprosil, aby mohl roznášet dál párky! Až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609600" indent="-60960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mi to bylo divný, ale pak jsem to pochopil.</a:t>
            </a:r>
          </a:p>
          <a:p>
            <a:pPr marL="609600" indent="-609600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</a:endParaRPr>
          </a:p>
          <a:p>
            <a:pPr marL="609600" indent="-609600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</a:endParaRPr>
          </a:p>
          <a:p>
            <a:pPr marL="609600" indent="-609600" eaLnBrk="1" hangingPunct="1">
              <a:lnSpc>
                <a:spcPct val="80000"/>
              </a:lnSpc>
              <a:buFont typeface="Arial" charset="0"/>
              <a:buNone/>
            </a:pPr>
            <a:endParaRPr lang="cs-CZ" sz="1500" smtClean="0">
              <a:solidFill>
                <a:srgbClr val="632523"/>
              </a:solidFill>
            </a:endParaRPr>
          </a:p>
          <a:p>
            <a:pPr marL="609600" indent="-609600" eaLnBrk="1" hangingPunct="1">
              <a:lnSpc>
                <a:spcPct val="80000"/>
              </a:lnSpc>
              <a:buFont typeface="Arial" charset="0"/>
              <a:buNone/>
            </a:pPr>
            <a:endParaRPr lang="cs-CZ" sz="1500" smtClean="0">
              <a:solidFill>
                <a:srgbClr val="632523"/>
              </a:solidFill>
            </a:endParaRPr>
          </a:p>
          <a:p>
            <a:pPr marL="609600" indent="-609600" eaLnBrk="1" hangingPunct="1">
              <a:lnSpc>
                <a:spcPct val="80000"/>
              </a:lnSpc>
              <a:buFont typeface="Arial" charset="0"/>
              <a:buNone/>
            </a:pPr>
            <a:endParaRPr lang="cs-CZ" sz="1500" smtClean="0">
              <a:solidFill>
                <a:srgbClr val="632523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5715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Správná odpověď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72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pPr marL="0" indent="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3. Nic jsem nechtěl dělat než roznášet podle vlaku horký párky, to několikrát denně jsem dal páreček za korunu osmdesát s rohlíkem, ale cestující měl jen dvacet korun, někdy padesátikorunu, a já jsem vždycky neměl drobný,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0" indent="0" algn="just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0" indent="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2. I když jsem je měl, a tak jsem prodával dál, až pak už cestující vyskočil do vlaku a dral se k okýnku a natahoval ruku a já jsem nejdřív položil horký párky, a pak jsem řehtal v kapse drobnými, ale cestující křičel, že drobný ať si nechám, hlavně ať vrátím bankovky, a já jsem ty bankovky pomalu hledal v kapse, a výpravčí už pískal, 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0" indent="0" algn="just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0" indent="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6. a tak jsem pomalu vytahoval ty bankovky, a vlak se už rozjížděl,  a já jsem běžel podle vlaku, a když se vlak rozjel, tak jsem zvedl ruku a už už se ty bankovky dotýkaly prstů natahujícího se cestujícího, skoro se někdy vyklonil tak, že je někdo musel v kupé držet za nohy,</a:t>
            </a: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0" indent="0" algn="just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  <a:latin typeface="Arial" charset="0"/>
            </a:endParaRPr>
          </a:p>
          <a:p>
            <a:pPr marL="0" indent="0" algn="just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632523"/>
                </a:solidFill>
              </a:rPr>
              <a:t>5. jeden dokonce zavadil nohou o gránik, jinej o stožár, ale pak se už prsty rychle vzdalovaly a já jsem udýchanej stál s nataženou rukou a to bylo moje, málokterej cestující se vrátil pro ty prachy, a tak jsem začínal mít svoje peníze, za měsíc to už bylo pár stovek, nakonec jsem měl i tisícikorunu,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rgbClr val="632523"/>
              </a:solidFill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800" smtClean="0">
              <a:solidFill>
                <a:srgbClr val="632523"/>
              </a:solidFill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500" smtClean="0">
              <a:solidFill>
                <a:srgbClr val="632523"/>
              </a:solidFill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500" smtClean="0">
              <a:solidFill>
                <a:srgbClr val="632523"/>
              </a:solidFill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500" smtClean="0">
              <a:solidFill>
                <a:srgbClr val="632523"/>
              </a:solidFill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500" smtClean="0">
              <a:solidFill>
                <a:srgbClr val="632523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5715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Správná odpověď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851650" cy="3773488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 které Hrabalovy knihy pochází tento úryvek?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Kdo je hlavní postavou tohoto příběhu?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Zkuste vysvětlit, proč tento člověk rád prodával párky.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Čím se stal (povolání)?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Kdo je kmenovým režisérem Bohumila Hrabala?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Byla i tato kniha zfilmována?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Kdo jej inspiroval při tvorbě této knihy?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Za jak dlouho ji napsal?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Co víte o Hrabalově stylu psaní?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Otázky k textu: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http://www.zenyprozeny.cz/art/3703-co-se-skryva-ve-dni-vaseho-narozeni/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http://www.cojeco.cz/index.php?s_lang=2&amp;ahd=1&amp;ahddat=2011-2-3&amp;id_heslo=34992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http://</a:t>
            </a:r>
            <a:r>
              <a:rPr lang="cs-CZ" dirty="0" smtClean="0"/>
              <a:t>www.spisovatele.cz/bohumil-hrabal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http://</a:t>
            </a:r>
            <a:r>
              <a:rPr lang="cs-CZ" dirty="0" smtClean="0"/>
              <a:t>ld.johanesville.net/hrabal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Použité zdroje: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181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1134</Words>
  <Application>Microsoft Office PowerPoint</Application>
  <PresentationFormat>Předvádění na obrazovce (4:3)</PresentationFormat>
  <Paragraphs>128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Bohumil Hrabal (1914 – 1997)</vt:lpstr>
      <vt:lpstr>Základní body</vt:lpstr>
      <vt:lpstr>Základní body</vt:lpstr>
      <vt:lpstr>Základní body</vt:lpstr>
      <vt:lpstr>Základní body</vt:lpstr>
      <vt:lpstr>Základní body</vt:lpstr>
      <vt:lpstr>Základní body</vt:lpstr>
      <vt:lpstr>Základní body</vt:lpstr>
      <vt:lpstr>Základní body</vt:lpstr>
      <vt:lpstr>Prezentace aplikace PowerPoint</vt:lpstr>
      <vt:lpstr>Prezentace aplikace PowerPoint</vt:lpstr>
      <vt:lpstr>Základní body</vt:lpstr>
      <vt:lpstr>Základní body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Bohumil Hrabal (1914 – 1997)</dc:title>
  <dc:creator>Jajinka</dc:creator>
  <cp:lastModifiedBy>Jajinka</cp:lastModifiedBy>
  <cp:revision>22</cp:revision>
  <dcterms:created xsi:type="dcterms:W3CDTF">2011-10-16T09:31:55Z</dcterms:created>
  <dcterms:modified xsi:type="dcterms:W3CDTF">2012-01-08T19:18:12Z</dcterms:modified>
</cp:coreProperties>
</file>