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4" r:id="rId2"/>
    <p:sldId id="275" r:id="rId3"/>
    <p:sldId id="256" r:id="rId4"/>
    <p:sldId id="258" r:id="rId5"/>
    <p:sldId id="259" r:id="rId6"/>
    <p:sldId id="270" r:id="rId7"/>
    <p:sldId id="271" r:id="rId8"/>
    <p:sldId id="272" r:id="rId9"/>
    <p:sldId id="263" r:id="rId10"/>
    <p:sldId id="273" r:id="rId11"/>
    <p:sldId id="261" r:id="rId12"/>
    <p:sldId id="262" r:id="rId13"/>
    <p:sldId id="25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8" d="100"/>
          <a:sy n="58" d="100"/>
        </p:scale>
        <p:origin x="-846" y="3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1800" baseline="0" smtClean="0"/>
            <a:t>VY_32_INOVACE_09_ČESKÝ_JAZYK_A_LITERATURA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Osoblaha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Jana </a:t>
          </a:r>
          <a:r>
            <a:rPr lang="cs-CZ" sz="2000" dirty="0" err="1" smtClean="0"/>
            <a:t>Kolbeová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Česká literatura 2. poloviny 20. století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1.07/1.4.00/21.0816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7A9A0D3-E9F0-4251-9E31-2951508866E6}" type="presOf" srcId="{4C35D32F-0EAB-4CD7-82EE-45574DC2A586}" destId="{890E4F0B-2866-4A3F-A3C7-2A14B1797930}" srcOrd="1" destOrd="0" presId="urn:microsoft.com/office/officeart/2005/8/layout/target3"/>
    <dgm:cxn modelId="{0C6A06A1-5C97-45A7-8D78-EA7824BB88CB}" type="presOf" srcId="{D1D4F407-5343-4D3F-B5B9-D407B03CAEB4}" destId="{AED2198E-93D5-4001-81B4-73124B309672}" srcOrd="1" destOrd="0" presId="urn:microsoft.com/office/officeart/2005/8/layout/target3"/>
    <dgm:cxn modelId="{FABC619D-648C-4B63-8B0F-FF35D6FF2B60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B0BC5BC-DDB4-4B3B-82E5-7821CA0E2A0C}" type="presOf" srcId="{B651F6E3-6281-48DB-9319-2AEAFDAE7572}" destId="{6BB5E863-4638-4E1D-BFDE-399D028AC4ED}" srcOrd="1" destOrd="0" presId="urn:microsoft.com/office/officeart/2005/8/layout/target3"/>
    <dgm:cxn modelId="{54DBE93B-0565-430F-BCCA-675FF67B6F87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92BE4CC-12B5-424D-882D-D60F3A857A56}" type="presOf" srcId="{B651F6E3-6281-48DB-9319-2AEAFDAE7572}" destId="{619D679B-A015-4ECF-8348-D1034C574F40}" srcOrd="0" destOrd="0" presId="urn:microsoft.com/office/officeart/2005/8/layout/target3"/>
    <dgm:cxn modelId="{410D2E9A-6806-4D34-9378-E698FD35AB0F}" type="presOf" srcId="{D8197B8C-B260-4A16-BDF4-0947B075E274}" destId="{25B08C86-7E15-44DC-BE7F-FFB55DD49D12}" srcOrd="0" destOrd="0" presId="urn:microsoft.com/office/officeart/2005/8/layout/target3"/>
    <dgm:cxn modelId="{F372020D-ED9F-4B92-84D1-D92CCD6414A8}" type="presOf" srcId="{4C35D32F-0EAB-4CD7-82EE-45574DC2A586}" destId="{8BEBB6EC-1DAA-4CAC-8A25-BC0FCBD5DBD5}" srcOrd="0" destOrd="0" presId="urn:microsoft.com/office/officeart/2005/8/layout/target3"/>
    <dgm:cxn modelId="{FE86BF67-2295-420E-BD82-350064D2BD00}" type="presOf" srcId="{D1B46980-6531-4606-95E6-44980827E919}" destId="{6140AFEC-043D-4C43-A2F9-D0F5331DF3A3}" srcOrd="0" destOrd="0" presId="urn:microsoft.com/office/officeart/2005/8/layout/target3"/>
    <dgm:cxn modelId="{D28D9098-115C-47B1-BA88-1869497A1056}" type="presOf" srcId="{D1B46980-6531-4606-95E6-44980827E919}" destId="{2BE915AB-18AA-4053-B92C-3BFC9ED204BB}" srcOrd="1" destOrd="0" presId="urn:microsoft.com/office/officeart/2005/8/layout/target3"/>
    <dgm:cxn modelId="{64AC293D-56B6-457D-89AF-DACE7881CC7B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A8052F9-9272-4274-8783-8AAC8D398A07}" type="presParOf" srcId="{333A1088-737F-45CB-B68E-254E46348037}" destId="{F5ABB229-8D3B-4694-996A-96F23CF14429}" srcOrd="0" destOrd="0" presId="urn:microsoft.com/office/officeart/2005/8/layout/target3"/>
    <dgm:cxn modelId="{37A5AAEE-910F-45C5-82BA-E80B499D141F}" type="presParOf" srcId="{333A1088-737F-45CB-B68E-254E46348037}" destId="{F41139FD-01EE-4571-8B17-4FB00FC51163}" srcOrd="1" destOrd="0" presId="urn:microsoft.com/office/officeart/2005/8/layout/target3"/>
    <dgm:cxn modelId="{8C69E419-018E-4879-B5C8-CC89E5AB118D}" type="presParOf" srcId="{333A1088-737F-45CB-B68E-254E46348037}" destId="{D005CE8C-CC26-4C3E-AC11-E15060ECD759}" srcOrd="2" destOrd="0" presId="urn:microsoft.com/office/officeart/2005/8/layout/target3"/>
    <dgm:cxn modelId="{3686CF4E-5054-4E90-812B-4E8A52882680}" type="presParOf" srcId="{333A1088-737F-45CB-B68E-254E46348037}" destId="{2C702D82-9B77-49B7-9568-BB8EB47C3372}" srcOrd="3" destOrd="0" presId="urn:microsoft.com/office/officeart/2005/8/layout/target3"/>
    <dgm:cxn modelId="{C5CE876C-2DD9-4B72-9C7C-7D1D29561305}" type="presParOf" srcId="{333A1088-737F-45CB-B68E-254E46348037}" destId="{A52A0455-90FF-4808-ABD0-F02540D31D5A}" srcOrd="4" destOrd="0" presId="urn:microsoft.com/office/officeart/2005/8/layout/target3"/>
    <dgm:cxn modelId="{FC29AEAE-0582-4110-9536-600CAD54301E}" type="presParOf" srcId="{333A1088-737F-45CB-B68E-254E46348037}" destId="{6140AFEC-043D-4C43-A2F9-D0F5331DF3A3}" srcOrd="5" destOrd="0" presId="urn:microsoft.com/office/officeart/2005/8/layout/target3"/>
    <dgm:cxn modelId="{176BC521-A2B9-463B-BFD0-20758AF658AB}" type="presParOf" srcId="{333A1088-737F-45CB-B68E-254E46348037}" destId="{9358AC05-5D7D-4327-9F80-1AD486AEA664}" srcOrd="6" destOrd="0" presId="urn:microsoft.com/office/officeart/2005/8/layout/target3"/>
    <dgm:cxn modelId="{4D73D2AA-921B-4753-B293-6A5CF26FF4BB}" type="presParOf" srcId="{333A1088-737F-45CB-B68E-254E46348037}" destId="{313FC574-E1CD-4FB4-B054-0B805CE0447D}" srcOrd="7" destOrd="0" presId="urn:microsoft.com/office/officeart/2005/8/layout/target3"/>
    <dgm:cxn modelId="{F9922142-D880-4FA3-9F22-ADDAE53636D6}" type="presParOf" srcId="{333A1088-737F-45CB-B68E-254E46348037}" destId="{619D679B-A015-4ECF-8348-D1034C574F40}" srcOrd="8" destOrd="0" presId="urn:microsoft.com/office/officeart/2005/8/layout/target3"/>
    <dgm:cxn modelId="{D276F8D5-6D83-4206-B782-1F60B8233473}" type="presParOf" srcId="{333A1088-737F-45CB-B68E-254E46348037}" destId="{322283A8-4A27-4CDA-BAE3-F381106A9174}" srcOrd="9" destOrd="0" presId="urn:microsoft.com/office/officeart/2005/8/layout/target3"/>
    <dgm:cxn modelId="{D683F8A9-D6D5-4103-8A35-979FB9E923E6}" type="presParOf" srcId="{333A1088-737F-45CB-B68E-254E46348037}" destId="{FFC9F71D-1B4F-4AD9-A4A6-86ADEFC8AF5C}" srcOrd="10" destOrd="0" presId="urn:microsoft.com/office/officeart/2005/8/layout/target3"/>
    <dgm:cxn modelId="{8CB74854-E58D-46EC-A3B9-1D2E27683335}" type="presParOf" srcId="{333A1088-737F-45CB-B68E-254E46348037}" destId="{25B08C86-7E15-44DC-BE7F-FFB55DD49D12}" srcOrd="11" destOrd="0" presId="urn:microsoft.com/office/officeart/2005/8/layout/target3"/>
    <dgm:cxn modelId="{AF0003B6-CE1B-4FA1-A4C8-D3B006D51CA9}" type="presParOf" srcId="{333A1088-737F-45CB-B68E-254E46348037}" destId="{76644BE8-9D7C-4C09-B250-3D10AF48CBB7}" srcOrd="12" destOrd="0" presId="urn:microsoft.com/office/officeart/2005/8/layout/target3"/>
    <dgm:cxn modelId="{A2B27F7B-213A-4137-88FD-9114790EAB65}" type="presParOf" srcId="{333A1088-737F-45CB-B68E-254E46348037}" destId="{EE85B701-7295-41C0-BA7A-34D3756A2AE6}" srcOrd="13" destOrd="0" presId="urn:microsoft.com/office/officeart/2005/8/layout/target3"/>
    <dgm:cxn modelId="{859524EA-D99F-42F1-9F21-E3B6719BBA02}" type="presParOf" srcId="{333A1088-737F-45CB-B68E-254E46348037}" destId="{8BEBB6EC-1DAA-4CAC-8A25-BC0FCBD5DBD5}" srcOrd="14" destOrd="0" presId="urn:microsoft.com/office/officeart/2005/8/layout/target3"/>
    <dgm:cxn modelId="{F67D475B-F99A-4980-AE10-BD02A4719428}" type="presParOf" srcId="{333A1088-737F-45CB-B68E-254E46348037}" destId="{AED2198E-93D5-4001-81B4-73124B309672}" srcOrd="15" destOrd="0" presId="urn:microsoft.com/office/officeart/2005/8/layout/target3"/>
    <dgm:cxn modelId="{D3B3BAC7-6304-4277-8A24-27D3E68E1A35}" type="presParOf" srcId="{333A1088-737F-45CB-B68E-254E46348037}" destId="{2BE915AB-18AA-4053-B92C-3BFC9ED204BB}" srcOrd="16" destOrd="0" presId="urn:microsoft.com/office/officeart/2005/8/layout/target3"/>
    <dgm:cxn modelId="{3E04A982-1E35-47A5-A927-AD5D0497E4FD}" type="presParOf" srcId="{333A1088-737F-45CB-B68E-254E46348037}" destId="{6BB5E863-4638-4E1D-BFDE-399D028AC4ED}" srcOrd="17" destOrd="0" presId="urn:microsoft.com/office/officeart/2005/8/layout/target3"/>
    <dgm:cxn modelId="{3A528268-1546-496F-996B-6DA2F17C856D}" type="presParOf" srcId="{333A1088-737F-45CB-B68E-254E46348037}" destId="{5A5FFA88-C948-4069-8E93-59FA12366E83}" srcOrd="18" destOrd="0" presId="urn:microsoft.com/office/officeart/2005/8/layout/target3"/>
    <dgm:cxn modelId="{DBF1EDA8-E2F9-48D5-923E-2FB8865C435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Osoblaha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Jana </a:t>
          </a:r>
          <a:r>
            <a:rPr lang="cs-CZ" sz="2000" kern="1200" dirty="0" err="1" smtClean="0"/>
            <a:t>Kolbeová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1800" kern="1200" baseline="0" smtClean="0"/>
            <a:t>VY_32_INOVACE_09_ČESKÝ_JAZYK_A_LITERATURA</a:t>
          </a:r>
          <a:endParaRPr lang="cs-CZ" sz="18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Česká literatura 2. poloviny 20. století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1.07/1.4.00/21.0816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621AC-CF17-4905-A15D-FF5BB9A4174D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689BD-8F9B-4486-BEAE-FAAA97B960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39449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621AC-CF17-4905-A15D-FF5BB9A4174D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689BD-8F9B-4486-BEAE-FAAA97B960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07050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621AC-CF17-4905-A15D-FF5BB9A4174D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689BD-8F9B-4486-BEAE-FAAA97B960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71312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621AC-CF17-4905-A15D-FF5BB9A4174D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689BD-8F9B-4486-BEAE-FAAA97B960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54783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621AC-CF17-4905-A15D-FF5BB9A4174D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689BD-8F9B-4486-BEAE-FAAA97B960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98541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621AC-CF17-4905-A15D-FF5BB9A4174D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689BD-8F9B-4486-BEAE-FAAA97B960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58086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621AC-CF17-4905-A15D-FF5BB9A4174D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689BD-8F9B-4486-BEAE-FAAA97B960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34303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621AC-CF17-4905-A15D-FF5BB9A4174D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689BD-8F9B-4486-BEAE-FAAA97B960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95916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621AC-CF17-4905-A15D-FF5BB9A4174D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689BD-8F9B-4486-BEAE-FAAA97B960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46428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621AC-CF17-4905-A15D-FF5BB9A4174D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689BD-8F9B-4486-BEAE-FAAA97B960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98123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621AC-CF17-4905-A15D-FF5BB9A4174D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689BD-8F9B-4486-BEAE-FAAA97B960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52804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E621AC-CF17-4905-A15D-FF5BB9A4174D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E689BD-8F9B-4486-BEAE-FAAA97B960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0881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eskatelevize.cz/porady/1186000189-13-komnata/209562210800013-13-komnata-michala-viewegha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viewegh.cz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4181141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1" y="4149080"/>
            <a:ext cx="5779164" cy="1785585"/>
          </a:xfrm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</a:rPr>
              <a:t>Michal </a:t>
            </a:r>
            <a:r>
              <a:rPr lang="cs-CZ" sz="3200" b="1" dirty="0" err="1" smtClean="0">
                <a:solidFill>
                  <a:schemeClr val="accent1">
                    <a:lumMod val="50000"/>
                  </a:schemeClr>
                </a:solidFill>
              </a:rPr>
              <a:t>Viewegh</a:t>
            </a:r>
            <a:endParaRPr lang="cs-CZ" sz="32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13315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797152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604737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43278714"/>
              </p:ext>
            </p:extLst>
          </p:nvPr>
        </p:nvGraphicFramePr>
        <p:xfrm>
          <a:off x="1547813" y="1412875"/>
          <a:ext cx="6096000" cy="1657376"/>
        </p:xfrm>
        <a:graphic>
          <a:graphicData uri="http://schemas.openxmlformats.org/drawingml/2006/table">
            <a:tbl>
              <a:tblPr/>
              <a:tblGrid>
                <a:gridCol w="3048000"/>
                <a:gridCol w="3048000"/>
              </a:tblGrid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Datum vytvoření projektu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 říjen 2011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Ročník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9.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Popis prezentace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Žáci budou seznámeni </a:t>
                      </a:r>
                      <a:b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</a:b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s životem a tvorbou Michala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Viewegha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99309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88000">
                <a:schemeClr val="accent1">
                  <a:lumMod val="5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solidFill>
              <a:schemeClr val="accent1">
                <a:lumMod val="50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Michal </a:t>
            </a:r>
            <a:r>
              <a:rPr lang="cs-CZ" dirty="0" err="1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Viewegh</a:t>
            </a:r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/>
            </a:r>
            <a:b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</a:br>
            <a:r>
              <a:rPr lang="cs-CZ" sz="4000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(1962)</a:t>
            </a:r>
            <a:endParaRPr lang="cs-CZ" sz="4000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1500" y="2305844"/>
            <a:ext cx="3810000" cy="3114675"/>
          </a:xfrm>
          <a:scene3d>
            <a:camera prst="perspectiveContrastingRightFacing"/>
            <a:lightRig rig="threePt" dir="t"/>
          </a:scene3d>
        </p:spPr>
      </p:pic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0625" y="1643856"/>
            <a:ext cx="2855105" cy="3801368"/>
          </a:xfr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</p:pic>
    </p:spTree>
    <p:extLst>
      <p:ext uri="{BB962C8B-B14F-4D97-AF65-F5344CB8AC3E}">
        <p14:creationId xmlns:p14="http://schemas.microsoft.com/office/powerpoint/2010/main" val="34186243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88000">
                <a:schemeClr val="accent1">
                  <a:lumMod val="5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solidFill>
              <a:schemeClr val="accent1">
                <a:lumMod val="50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Michal </a:t>
            </a:r>
            <a:r>
              <a:rPr lang="cs-CZ" dirty="0" err="1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Viewegh</a:t>
            </a:r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/>
            </a:r>
            <a:b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</a:br>
            <a:r>
              <a:rPr lang="cs-CZ" sz="4000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(1962)</a:t>
            </a:r>
            <a:endParaRPr lang="cs-CZ" sz="4000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algn="just"/>
            <a:r>
              <a:rPr lang="cs-CZ" dirty="0"/>
              <a:t>Michal </a:t>
            </a:r>
            <a:r>
              <a:rPr lang="cs-CZ" dirty="0" err="1"/>
              <a:t>Viewegh</a:t>
            </a:r>
            <a:r>
              <a:rPr lang="cs-CZ" dirty="0"/>
              <a:t> se narodil </a:t>
            </a:r>
            <a:r>
              <a:rPr lang="cs-CZ" dirty="0" smtClean="0"/>
              <a:t>v Praze, </a:t>
            </a:r>
            <a:r>
              <a:rPr lang="cs-CZ" dirty="0"/>
              <a:t>mládí prožil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na </a:t>
            </a:r>
            <a:r>
              <a:rPr lang="cs-CZ" dirty="0"/>
              <a:t>Sázavě. </a:t>
            </a:r>
            <a:endParaRPr lang="cs-CZ" dirty="0" smtClean="0"/>
          </a:p>
          <a:p>
            <a:pPr algn="just"/>
            <a:r>
              <a:rPr lang="cs-CZ" dirty="0" smtClean="0"/>
              <a:t>Studoval </a:t>
            </a:r>
            <a:r>
              <a:rPr lang="cs-CZ" dirty="0"/>
              <a:t>na </a:t>
            </a:r>
            <a:r>
              <a:rPr lang="cs-CZ" dirty="0" smtClean="0"/>
              <a:t>VŠ ekonomické </a:t>
            </a:r>
            <a:r>
              <a:rPr lang="cs-CZ" dirty="0"/>
              <a:t>v Praze, ale studia </a:t>
            </a:r>
            <a:r>
              <a:rPr lang="cs-CZ" dirty="0" smtClean="0"/>
              <a:t>zanechal. </a:t>
            </a:r>
          </a:p>
          <a:p>
            <a:pPr algn="just"/>
            <a:r>
              <a:rPr lang="cs-CZ" dirty="0" smtClean="0"/>
              <a:t>Později </a:t>
            </a:r>
            <a:r>
              <a:rPr lang="cs-CZ" dirty="0"/>
              <a:t>vystudoval Filozofickou fakultu </a:t>
            </a:r>
            <a:r>
              <a:rPr lang="cs-CZ" dirty="0" smtClean="0"/>
              <a:t>UK </a:t>
            </a:r>
            <a:r>
              <a:rPr lang="cs-CZ" dirty="0"/>
              <a:t>v Praze, obor český jazyk a </a:t>
            </a:r>
            <a:r>
              <a:rPr lang="cs-CZ" dirty="0" smtClean="0"/>
              <a:t>literatura – pedagogika</a:t>
            </a:r>
            <a:r>
              <a:rPr lang="cs-CZ" dirty="0"/>
              <a:t>. </a:t>
            </a:r>
            <a:endParaRPr lang="cs-CZ" dirty="0" smtClean="0"/>
          </a:p>
          <a:p>
            <a:pPr algn="just"/>
            <a:r>
              <a:rPr lang="cs-CZ" dirty="0" smtClean="0"/>
              <a:t>Po </a:t>
            </a:r>
            <a:r>
              <a:rPr lang="cs-CZ" dirty="0"/>
              <a:t>absolvování základní vojenské služby pracoval několik let jako učitel na Základní škole </a:t>
            </a:r>
            <a:r>
              <a:rPr lang="cs-CZ" dirty="0" smtClean="0"/>
              <a:t>a </a:t>
            </a:r>
            <a:r>
              <a:rPr lang="cs-CZ" dirty="0"/>
              <a:t>poté dva roky jako redaktor v nakladatelství Český spisovatel. </a:t>
            </a:r>
            <a:endParaRPr lang="cs-CZ" dirty="0" smtClean="0"/>
          </a:p>
          <a:p>
            <a:pPr algn="just"/>
            <a:r>
              <a:rPr lang="cs-CZ" dirty="0" smtClean="0"/>
              <a:t>Od </a:t>
            </a:r>
            <a:r>
              <a:rPr lang="cs-CZ" dirty="0"/>
              <a:t>roku 1995 se plně věnuje spisovatelské </a:t>
            </a:r>
            <a:r>
              <a:rPr lang="cs-CZ" dirty="0" smtClean="0"/>
              <a:t>profesi.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007015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88000">
                <a:schemeClr val="accent1">
                  <a:lumMod val="5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solidFill>
              <a:schemeClr val="accent1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Tvorba:</a:t>
            </a:r>
            <a:endParaRPr lang="cs-CZ" sz="4000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algn="just"/>
            <a:r>
              <a:rPr lang="cs-CZ" dirty="0"/>
              <a:t>Jeho knihy vyšly </a:t>
            </a:r>
            <a:r>
              <a:rPr lang="cs-CZ" dirty="0" smtClean="0"/>
              <a:t>v celkovém </a:t>
            </a:r>
            <a:r>
              <a:rPr lang="cs-CZ" dirty="0"/>
              <a:t>nákladu více než tři čtvrtě miliónu výtisků, byly přeloženy do dvaceti světových jazyků a dočkaly se </a:t>
            </a:r>
            <a:r>
              <a:rPr lang="cs-CZ" dirty="0" smtClean="0"/>
              <a:t>sedmi </a:t>
            </a:r>
            <a:r>
              <a:rPr lang="cs-CZ" dirty="0"/>
              <a:t>filmových a dvou divadelních zpracování. </a:t>
            </a:r>
            <a:endParaRPr lang="cs-CZ" dirty="0" smtClean="0"/>
          </a:p>
          <a:p>
            <a:pPr algn="just"/>
            <a:r>
              <a:rPr lang="cs-CZ" dirty="0" smtClean="0"/>
              <a:t>Romány</a:t>
            </a:r>
          </a:p>
          <a:p>
            <a:pPr algn="just"/>
            <a:r>
              <a:rPr lang="cs-CZ" dirty="0" smtClean="0"/>
              <a:t>Novely</a:t>
            </a:r>
          </a:p>
          <a:p>
            <a:pPr algn="just"/>
            <a:r>
              <a:rPr lang="cs-CZ" dirty="0" smtClean="0"/>
              <a:t>Fejetony</a:t>
            </a:r>
          </a:p>
          <a:p>
            <a:pPr algn="just"/>
            <a:r>
              <a:rPr lang="cs-CZ" dirty="0" smtClean="0"/>
              <a:t>Povídky</a:t>
            </a:r>
          </a:p>
          <a:p>
            <a:pPr algn="just"/>
            <a:r>
              <a:rPr lang="cs-CZ" dirty="0" smtClean="0"/>
              <a:t>Literární parodie</a:t>
            </a:r>
          </a:p>
          <a:p>
            <a:pPr algn="just"/>
            <a:r>
              <a:rPr lang="cs-CZ" dirty="0" smtClean="0"/>
              <a:t>Divadelní hry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994718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88000">
                <a:schemeClr val="accent1">
                  <a:lumMod val="5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solidFill>
              <a:schemeClr val="accent1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Romány:</a:t>
            </a:r>
            <a:endParaRPr lang="cs-CZ" sz="4000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dirty="0" smtClean="0"/>
              <a:t>Báječná léta pod psa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2204864"/>
            <a:ext cx="2425012" cy="3528392"/>
          </a:xfrm>
          <a:scene3d>
            <a:camera prst="perspectiveRight"/>
            <a:lightRig rig="threePt" dir="t"/>
          </a:scene3d>
        </p:spPr>
      </p:pic>
      <p:sp>
        <p:nvSpPr>
          <p:cNvPr id="3" name="Zástupný symbol pro text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cs-CZ" dirty="0" smtClean="0"/>
              <a:t>Báječná léta s Klausem</a:t>
            </a:r>
            <a:endParaRPr lang="cs-CZ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15290" y="2174875"/>
            <a:ext cx="2425062" cy="3547298"/>
          </a:xfrm>
          <a:scene3d>
            <a:camera prst="perspectiveLeft"/>
            <a:lightRig rig="threePt" dir="t"/>
          </a:scene3d>
        </p:spPr>
      </p:pic>
    </p:spTree>
    <p:extLst>
      <p:ext uri="{BB962C8B-B14F-4D97-AF65-F5344CB8AC3E}">
        <p14:creationId xmlns:p14="http://schemas.microsoft.com/office/powerpoint/2010/main" val="2529312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88000">
                <a:schemeClr val="accent1">
                  <a:lumMod val="5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solidFill>
              <a:schemeClr val="accent1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Romány:</a:t>
            </a:r>
            <a:endParaRPr lang="cs-CZ" sz="4000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dirty="0" smtClean="0"/>
              <a:t>Román pro ženy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cs-CZ" dirty="0" smtClean="0"/>
              <a:t>Román pro muže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0635" y="2174875"/>
            <a:ext cx="2813317" cy="3951288"/>
          </a:xfrm>
          <a:scene3d>
            <a:camera prst="perspectiveRight"/>
            <a:lightRig rig="threePt" dir="t"/>
          </a:scene3d>
        </p:spPr>
      </p:pic>
      <p:pic>
        <p:nvPicPr>
          <p:cNvPr id="12" name="Zástupný symbol pro obsah 11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17107" y="2174875"/>
            <a:ext cx="2897611" cy="3951288"/>
          </a:xfrm>
          <a:scene3d>
            <a:camera prst="perspectiveLeft"/>
            <a:lightRig rig="threePt" dir="t"/>
          </a:scene3d>
        </p:spPr>
      </p:pic>
    </p:spTree>
    <p:extLst>
      <p:ext uri="{BB962C8B-B14F-4D97-AF65-F5344CB8AC3E}">
        <p14:creationId xmlns:p14="http://schemas.microsoft.com/office/powerpoint/2010/main" val="897454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88000">
                <a:schemeClr val="accent1">
                  <a:lumMod val="5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solidFill>
              <a:schemeClr val="accent1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Romány:</a:t>
            </a:r>
            <a:endParaRPr lang="cs-CZ" sz="4000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dirty="0" smtClean="0"/>
              <a:t>Výchova dívek v Čechách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cs-CZ" dirty="0" smtClean="0"/>
              <a:t>Účastníci zájezdu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2420888"/>
            <a:ext cx="2078335" cy="3327671"/>
          </a:xfrm>
          <a:scene3d>
            <a:camera prst="perspectiveRight"/>
            <a:lightRig rig="threePt" dir="t"/>
          </a:scene3d>
        </p:spPr>
      </p:pic>
      <p:pic>
        <p:nvPicPr>
          <p:cNvPr id="9" name="Zástupný symbol pro obsah 8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2420888"/>
            <a:ext cx="2224933" cy="3198341"/>
          </a:xfrm>
          <a:scene3d>
            <a:camera prst="perspectiveLeft"/>
            <a:lightRig rig="threePt" dir="t"/>
          </a:scene3d>
        </p:spPr>
      </p:pic>
    </p:spTree>
    <p:extLst>
      <p:ext uri="{BB962C8B-B14F-4D97-AF65-F5344CB8AC3E}">
        <p14:creationId xmlns:p14="http://schemas.microsoft.com/office/powerpoint/2010/main" val="2515435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88000">
                <a:schemeClr val="accent1">
                  <a:lumMod val="5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solidFill>
              <a:schemeClr val="accent1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Další knihy:</a:t>
            </a:r>
            <a:endParaRPr lang="cs-CZ" sz="4000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algn="just"/>
            <a:r>
              <a:rPr lang="cs-CZ" dirty="0" smtClean="0"/>
              <a:t>Fejetony</a:t>
            </a:r>
          </a:p>
          <a:p>
            <a:pPr algn="just"/>
            <a:r>
              <a:rPr lang="cs-CZ" dirty="0" smtClean="0"/>
              <a:t>Novely:</a:t>
            </a:r>
          </a:p>
          <a:p>
            <a:pPr lvl="1" algn="just"/>
            <a:r>
              <a:rPr lang="cs-CZ" dirty="0" smtClean="0"/>
              <a:t>Názory na vraždu</a:t>
            </a:r>
          </a:p>
          <a:p>
            <a:pPr lvl="1" algn="just"/>
            <a:r>
              <a:rPr lang="cs-CZ" dirty="0" smtClean="0"/>
              <a:t>Andělé všedního dne</a:t>
            </a:r>
          </a:p>
          <a:p>
            <a:pPr algn="just"/>
            <a:r>
              <a:rPr lang="cs-CZ" dirty="0" smtClean="0"/>
              <a:t>Povídky:</a:t>
            </a:r>
          </a:p>
          <a:p>
            <a:pPr lvl="1" algn="just"/>
            <a:r>
              <a:rPr lang="cs-CZ" dirty="0" smtClean="0"/>
              <a:t>Krátké pohádky pro unavené rodiče</a:t>
            </a:r>
          </a:p>
          <a:p>
            <a:pPr lvl="1" algn="just"/>
            <a:r>
              <a:rPr lang="cs-CZ" dirty="0" smtClean="0"/>
              <a:t>Povídky o lásce</a:t>
            </a:r>
          </a:p>
          <a:p>
            <a:pPr algn="just"/>
            <a:r>
              <a:rPr lang="cs-CZ" dirty="0" smtClean="0"/>
              <a:t>Literární parodie:</a:t>
            </a:r>
          </a:p>
          <a:p>
            <a:pPr lvl="1" algn="just"/>
            <a:r>
              <a:rPr lang="cs-CZ" dirty="0" smtClean="0"/>
              <a:t>Nápady laskavého čtenáře</a:t>
            </a:r>
          </a:p>
          <a:p>
            <a:pPr lvl="1" algn="just"/>
            <a:r>
              <a:rPr lang="cs-CZ" dirty="0" smtClean="0"/>
              <a:t>Nové </a:t>
            </a:r>
            <a:r>
              <a:rPr lang="cs-CZ" smtClean="0"/>
              <a:t>nápady laskavého čtenáře</a:t>
            </a:r>
            <a:endParaRPr lang="cs-CZ" dirty="0" smtClean="0"/>
          </a:p>
          <a:p>
            <a:pPr marL="457200" lvl="1" indent="0" algn="just">
              <a:buNone/>
            </a:pPr>
            <a:endParaRPr lang="cs-CZ" dirty="0" smtClean="0"/>
          </a:p>
          <a:p>
            <a:pPr algn="just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68102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88000">
                <a:schemeClr val="accent1">
                  <a:lumMod val="5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solidFill>
              <a:schemeClr val="accent1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13. Komnata Michala </a:t>
            </a:r>
            <a:r>
              <a:rPr lang="cs-CZ" dirty="0" err="1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Viewegha</a:t>
            </a:r>
            <a:endParaRPr lang="cs-CZ" sz="4000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404864"/>
          </a:xfrm>
        </p:spPr>
        <p:txBody>
          <a:bodyPr>
            <a:normAutofit/>
          </a:bodyPr>
          <a:lstStyle/>
          <a:p>
            <a:pPr marL="457200" lvl="1" indent="0" algn="just">
              <a:buNone/>
            </a:pPr>
            <a:r>
              <a:rPr lang="cs-CZ" dirty="0">
                <a:hlinkClick r:id="rId2"/>
              </a:rPr>
              <a:t>http://www.ceskatelevize.cz/porady/1186000189-13-komnata/209562210800013-13-komnata-michala-viewegha/</a:t>
            </a:r>
            <a:endParaRPr lang="cs-CZ" dirty="0"/>
          </a:p>
          <a:p>
            <a:pPr marL="457200" lvl="1" indent="0" algn="just">
              <a:buNone/>
            </a:pPr>
            <a:endParaRPr lang="cs-CZ" dirty="0" smtClean="0"/>
          </a:p>
          <a:p>
            <a:pPr algn="just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33500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88000">
                <a:schemeClr val="accent1">
                  <a:lumMod val="5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solidFill>
              <a:schemeClr val="accent1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Práce na internetu:</a:t>
            </a:r>
            <a:endParaRPr lang="cs-CZ" sz="4000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algn="just"/>
            <a:r>
              <a:rPr lang="cs-CZ" dirty="0" smtClean="0"/>
              <a:t>Zajděte na oficiální stránky Michala </a:t>
            </a:r>
            <a:r>
              <a:rPr lang="cs-CZ" dirty="0" err="1" smtClean="0"/>
              <a:t>Viewegha</a:t>
            </a: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>a odpovězte na následující otázky:</a:t>
            </a:r>
          </a:p>
          <a:p>
            <a:pPr marL="0" indent="0" algn="just">
              <a:buNone/>
            </a:pPr>
            <a:r>
              <a:rPr lang="cs-CZ" dirty="0"/>
              <a:t>	</a:t>
            </a:r>
            <a:r>
              <a:rPr lang="cs-CZ" dirty="0" smtClean="0">
                <a:hlinkClick r:id="rId2"/>
              </a:rPr>
              <a:t>www.viewegh.cz</a:t>
            </a:r>
            <a:endParaRPr lang="cs-CZ" dirty="0" smtClean="0"/>
          </a:p>
          <a:p>
            <a:pPr marL="0" indent="0" algn="just">
              <a:buNone/>
            </a:pPr>
            <a:endParaRPr lang="cs-CZ" dirty="0" smtClean="0"/>
          </a:p>
          <a:p>
            <a:pPr marL="514350" indent="-514350" algn="just">
              <a:buFont typeface="+mj-lt"/>
              <a:buAutoNum type="arabicPeriod"/>
            </a:pPr>
            <a:r>
              <a:rPr lang="cs-CZ" dirty="0" smtClean="0"/>
              <a:t>Vyjmenujte všechny jeho knihy, které byly zfilmovány, kdo tyto filmy režíroval a kdo si v nich zahrál hlavní roli?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Jak se jmenuje jeho nejnovější kniha a o jaký literární žánr se jedná?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</a:t>
            </a:r>
            <a:r>
              <a:rPr lang="cs-CZ" dirty="0"/>
              <a:t> každou novou knihou autor absolvuje po českých městech různá autorská čtení. V kterém nejbližším městě a kdy se toto autorské čtení koná s touto knihou</a:t>
            </a:r>
            <a:r>
              <a:rPr lang="cs-CZ" dirty="0" smtClean="0"/>
              <a:t>?</a:t>
            </a:r>
            <a:endParaRPr lang="cs-CZ" dirty="0"/>
          </a:p>
          <a:p>
            <a:pPr algn="just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058909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88000">
                <a:schemeClr val="accent1">
                  <a:lumMod val="5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solidFill>
              <a:schemeClr val="accent1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Práce na internetu:</a:t>
            </a:r>
            <a:endParaRPr lang="cs-CZ" sz="4000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dirty="0"/>
              <a:t>4</a:t>
            </a:r>
            <a:r>
              <a:rPr lang="cs-CZ" dirty="0" smtClean="0"/>
              <a:t>. </a:t>
            </a:r>
            <a:r>
              <a:rPr lang="cs-CZ" dirty="0" smtClean="0"/>
              <a:t>Jaká ocenění získal a za co?</a:t>
            </a:r>
          </a:p>
          <a:p>
            <a:pPr marL="0" indent="0" algn="just">
              <a:buNone/>
            </a:pPr>
            <a:r>
              <a:rPr lang="cs-CZ" dirty="0"/>
              <a:t>5</a:t>
            </a:r>
            <a:r>
              <a:rPr lang="cs-CZ" dirty="0" smtClean="0"/>
              <a:t>. </a:t>
            </a:r>
            <a:r>
              <a:rPr lang="cs-CZ" dirty="0" smtClean="0"/>
              <a:t>Kdy se rozhodl stát spisovatelem?</a:t>
            </a:r>
          </a:p>
          <a:p>
            <a:pPr marL="0" indent="0" algn="just">
              <a:buNone/>
            </a:pPr>
            <a:r>
              <a:rPr lang="cs-CZ" dirty="0"/>
              <a:t>6</a:t>
            </a:r>
            <a:r>
              <a:rPr lang="cs-CZ" dirty="0" smtClean="0"/>
              <a:t>. </a:t>
            </a:r>
            <a:r>
              <a:rPr lang="cs-CZ" dirty="0" smtClean="0"/>
              <a:t>Jak se mu líbí filmové zpracování jeho knih?</a:t>
            </a:r>
          </a:p>
          <a:p>
            <a:pPr marL="0" indent="0" algn="just">
              <a:buNone/>
            </a:pPr>
            <a:r>
              <a:rPr lang="cs-CZ" dirty="0"/>
              <a:t>7</a:t>
            </a:r>
            <a:r>
              <a:rPr lang="cs-CZ" dirty="0" smtClean="0"/>
              <a:t>. </a:t>
            </a:r>
            <a:r>
              <a:rPr lang="cs-CZ" dirty="0" smtClean="0"/>
              <a:t>Co říká na to, že se jako téma již </a:t>
            </a:r>
            <a:r>
              <a:rPr lang="cs-CZ" smtClean="0"/>
              <a:t>objevuje </a:t>
            </a:r>
            <a:endParaRPr lang="cs-CZ" smtClean="0"/>
          </a:p>
          <a:p>
            <a:pPr marL="0" indent="0" algn="just">
              <a:buNone/>
            </a:pPr>
            <a:r>
              <a:rPr lang="cs-CZ" smtClean="0"/>
              <a:t>v </a:t>
            </a:r>
            <a:r>
              <a:rPr lang="cs-CZ" dirty="0" smtClean="0"/>
              <a:t>maturitních otázkách?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37336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18000">
                <a:schemeClr val="accent1">
                  <a:tint val="66000"/>
                  <a:satMod val="160000"/>
                </a:schemeClr>
              </a:gs>
              <a:gs pos="61000">
                <a:schemeClr val="accent1">
                  <a:lumMod val="75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100000" t="100000"/>
            </a:path>
            <a:tileRect r="-100000" b="-100000"/>
          </a:gradFill>
        </p:spPr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http://www.lacultura.cz/2010/05/prijdte-opet-mezi-ploty/</a:t>
            </a:r>
          </a:p>
          <a:p>
            <a:r>
              <a:rPr lang="cs-CZ" sz="2000" dirty="0" smtClean="0"/>
              <a:t>http://kniha.elimpisek.cz/bajecna-leta-pod-psa/d-18892/</a:t>
            </a:r>
          </a:p>
          <a:p>
            <a:r>
              <a:rPr lang="cs-CZ" sz="2000" dirty="0" smtClean="0"/>
              <a:t>http://www.viewegh.cz/</a:t>
            </a:r>
          </a:p>
          <a:p>
            <a:r>
              <a:rPr lang="cs-CZ" sz="2000" dirty="0" smtClean="0"/>
              <a:t>http://www.ctenipomaha.cz/cs/Knihy/Knihy-pro-6-9-tridu/Bajecna-leta-pod-psa</a:t>
            </a:r>
          </a:p>
          <a:p>
            <a:r>
              <a:rPr lang="cs-CZ" sz="2000" dirty="0" smtClean="0"/>
              <a:t>http://www.bux.cz/knihy/10838-bajecna-leta-s-klausem.html</a:t>
            </a:r>
          </a:p>
          <a:p>
            <a:r>
              <a:rPr lang="cs-CZ" sz="2000" dirty="0" smtClean="0"/>
              <a:t>http://www.popron.cz/roman-pro-zeny-dvd/</a:t>
            </a:r>
          </a:p>
          <a:p>
            <a:r>
              <a:rPr lang="cs-CZ" sz="2000" dirty="0" smtClean="0"/>
              <a:t>http://film.osobnosti.cz/vychova-divek-v-cechach-225755</a:t>
            </a:r>
          </a:p>
          <a:p>
            <a:r>
              <a:rPr lang="cs-CZ" sz="2000" dirty="0" smtClean="0"/>
              <a:t>http://www.volny.cz/czfilm/Film/Ucastnicizajezdu.htm</a:t>
            </a:r>
          </a:p>
          <a:p>
            <a:pPr marL="342900" lvl="1" indent="-342900">
              <a:buFont typeface="Arial" pitchFamily="34" charset="0"/>
              <a:buChar char="•"/>
            </a:pPr>
            <a:r>
              <a:rPr lang="cs-CZ" sz="2000" dirty="0"/>
              <a:t>http://www.ceskatelevize.cz/porady/1186000189-13-komnata/209562210800013-13-komnata-michala-viewegha/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738503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120</TotalTime>
  <Words>259</Words>
  <Application>Microsoft Office PowerPoint</Application>
  <PresentationFormat>On-screen Show (4:3)</PresentationFormat>
  <Paragraphs>73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Motiv systému Office</vt:lpstr>
      <vt:lpstr>PowerPoint Presentation</vt:lpstr>
      <vt:lpstr>PowerPoint Presentation</vt:lpstr>
      <vt:lpstr>Michal Viewegh (1962)</vt:lpstr>
      <vt:lpstr>Michal Viewegh (1962)</vt:lpstr>
      <vt:lpstr>Tvorba:</vt:lpstr>
      <vt:lpstr>Romány:</vt:lpstr>
      <vt:lpstr>Romány:</vt:lpstr>
      <vt:lpstr>Romány:</vt:lpstr>
      <vt:lpstr>Další knihy:</vt:lpstr>
      <vt:lpstr>13. Komnata Michala Viewegha</vt:lpstr>
      <vt:lpstr>Práce na internetu:</vt:lpstr>
      <vt:lpstr>Práce na internetu:</vt:lpstr>
      <vt:lpstr>Použité zdroje: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Michal Viewegh (1962)</dc:title>
  <dc:creator>Jajinka</dc:creator>
  <cp:lastModifiedBy>Valued Acer Customer</cp:lastModifiedBy>
  <cp:revision>21</cp:revision>
  <dcterms:created xsi:type="dcterms:W3CDTF">2011-10-30T09:06:56Z</dcterms:created>
  <dcterms:modified xsi:type="dcterms:W3CDTF">2012-05-23T18:38:34Z</dcterms:modified>
</cp:coreProperties>
</file>