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5" r:id="rId2"/>
    <p:sldId id="276" r:id="rId3"/>
    <p:sldId id="256" r:id="rId4"/>
    <p:sldId id="257" r:id="rId5"/>
    <p:sldId id="269" r:id="rId6"/>
    <p:sldId id="259" r:id="rId7"/>
    <p:sldId id="258" r:id="rId8"/>
    <p:sldId id="260" r:id="rId9"/>
    <p:sldId id="261" r:id="rId10"/>
    <p:sldId id="262" r:id="rId11"/>
    <p:sldId id="263" r:id="rId12"/>
    <p:sldId id="274" r:id="rId13"/>
    <p:sldId id="264" r:id="rId14"/>
    <p:sldId id="265" r:id="rId15"/>
    <p:sldId id="266" r:id="rId16"/>
    <p:sldId id="267" r:id="rId17"/>
    <p:sldId id="270" r:id="rId18"/>
    <p:sldId id="271" r:id="rId19"/>
    <p:sldId id="272" r:id="rId20"/>
    <p:sldId id="273" r:id="rId21"/>
    <p:sldId id="277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</a:t>
          </a:r>
          <a:r>
            <a:rPr lang="cs-CZ" sz="1600" smtClean="0"/>
            <a:t>:</a:t>
          </a:r>
          <a:r>
            <a:rPr lang="cs-CZ" sz="1600" baseline="0" smtClean="0"/>
            <a:t> VY_32_INOVACE_10_ČESKÝ_JAZYK_A_LITERATURA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</a:t>
          </a:r>
          <a:r>
            <a:rPr lang="cs-CZ" sz="2000" dirty="0" err="1" smtClean="0"/>
            <a:t>Kolbeová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Česká literatura 2. poloviny 20. století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BEF1194-7424-4368-8F71-CC775757A151}" type="presOf" srcId="{4C35D32F-0EAB-4CD7-82EE-45574DC2A586}" destId="{890E4F0B-2866-4A3F-A3C7-2A14B1797930}" srcOrd="1" destOrd="0" presId="urn:microsoft.com/office/officeart/2005/8/layout/target3"/>
    <dgm:cxn modelId="{2CF1E313-AC2C-4718-840F-B9CFB077F8D3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B18B588-DBBF-4CDE-8C61-6281FF18DE77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C346565-71F1-48E8-B4A8-57CBA5432D33}" type="presOf" srcId="{B651F6E3-6281-48DB-9319-2AEAFDAE7572}" destId="{6BB5E863-4638-4E1D-BFDE-399D028AC4ED}" srcOrd="1" destOrd="0" presId="urn:microsoft.com/office/officeart/2005/8/layout/target3"/>
    <dgm:cxn modelId="{50735FD8-18C1-4EF7-8CA7-7C60C7AB87F4}" type="presOf" srcId="{D1B46980-6531-4606-95E6-44980827E919}" destId="{2BE915AB-18AA-4053-B92C-3BFC9ED204BB}" srcOrd="1" destOrd="0" presId="urn:microsoft.com/office/officeart/2005/8/layout/target3"/>
    <dgm:cxn modelId="{D2DA5A94-C2A4-48B5-AD06-2886F31CAE07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E45724C-F200-41DF-8785-EA2EA602FDF1}" type="presOf" srcId="{B651F6E3-6281-48DB-9319-2AEAFDAE7572}" destId="{619D679B-A015-4ECF-8348-D1034C574F40}" srcOrd="0" destOrd="0" presId="urn:microsoft.com/office/officeart/2005/8/layout/target3"/>
    <dgm:cxn modelId="{E1690EF0-C52F-468A-83FD-A3DEC5587BC1}" type="presOf" srcId="{D1D4F407-5343-4D3F-B5B9-D407B03CAEB4}" destId="{AED2198E-93D5-4001-81B4-73124B309672}" srcOrd="1" destOrd="0" presId="urn:microsoft.com/office/officeart/2005/8/layout/target3"/>
    <dgm:cxn modelId="{BD3E5993-F7EC-4148-A677-71AC2D766CD0}" type="presOf" srcId="{D1B46980-6531-4606-95E6-44980827E919}" destId="{6140AFEC-043D-4C43-A2F9-D0F5331DF3A3}" srcOrd="0" destOrd="0" presId="urn:microsoft.com/office/officeart/2005/8/layout/target3"/>
    <dgm:cxn modelId="{D0C49894-8F6F-4F0B-B40E-C8C0E220610C}" type="presOf" srcId="{757F3AB3-0718-4624-B441-E567A8F0AB56}" destId="{333A1088-737F-45CB-B68E-254E46348037}" srcOrd="0" destOrd="0" presId="urn:microsoft.com/office/officeart/2005/8/layout/target3"/>
    <dgm:cxn modelId="{6FD4ADD2-E639-4CE9-BDBA-25088B53C9AA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A483F01-243E-4FA0-9367-60F90E4F0EDB}" type="presParOf" srcId="{333A1088-737F-45CB-B68E-254E46348037}" destId="{F5ABB229-8D3B-4694-996A-96F23CF14429}" srcOrd="0" destOrd="0" presId="urn:microsoft.com/office/officeart/2005/8/layout/target3"/>
    <dgm:cxn modelId="{312BA4A1-B3C3-4C7D-81F0-260518629CFC}" type="presParOf" srcId="{333A1088-737F-45CB-B68E-254E46348037}" destId="{F41139FD-01EE-4571-8B17-4FB00FC51163}" srcOrd="1" destOrd="0" presId="urn:microsoft.com/office/officeart/2005/8/layout/target3"/>
    <dgm:cxn modelId="{26003042-E698-4AAB-B0A7-9044B6BB29ED}" type="presParOf" srcId="{333A1088-737F-45CB-B68E-254E46348037}" destId="{D005CE8C-CC26-4C3E-AC11-E15060ECD759}" srcOrd="2" destOrd="0" presId="urn:microsoft.com/office/officeart/2005/8/layout/target3"/>
    <dgm:cxn modelId="{F6474E40-A579-4DCF-9E33-4738893E4FEE}" type="presParOf" srcId="{333A1088-737F-45CB-B68E-254E46348037}" destId="{2C702D82-9B77-49B7-9568-BB8EB47C3372}" srcOrd="3" destOrd="0" presId="urn:microsoft.com/office/officeart/2005/8/layout/target3"/>
    <dgm:cxn modelId="{A6A18B18-8681-40D5-87DE-6794B60F55C8}" type="presParOf" srcId="{333A1088-737F-45CB-B68E-254E46348037}" destId="{A52A0455-90FF-4808-ABD0-F02540D31D5A}" srcOrd="4" destOrd="0" presId="urn:microsoft.com/office/officeart/2005/8/layout/target3"/>
    <dgm:cxn modelId="{A75D916F-EACD-4080-9B44-D6E6FBB21A45}" type="presParOf" srcId="{333A1088-737F-45CB-B68E-254E46348037}" destId="{6140AFEC-043D-4C43-A2F9-D0F5331DF3A3}" srcOrd="5" destOrd="0" presId="urn:microsoft.com/office/officeart/2005/8/layout/target3"/>
    <dgm:cxn modelId="{4DA9CE6A-62CB-401A-BCCA-5D8B5A1F8145}" type="presParOf" srcId="{333A1088-737F-45CB-B68E-254E46348037}" destId="{9358AC05-5D7D-4327-9F80-1AD486AEA664}" srcOrd="6" destOrd="0" presId="urn:microsoft.com/office/officeart/2005/8/layout/target3"/>
    <dgm:cxn modelId="{264FAAD4-1C6C-453D-8B2D-5C22314ABDF3}" type="presParOf" srcId="{333A1088-737F-45CB-B68E-254E46348037}" destId="{313FC574-E1CD-4FB4-B054-0B805CE0447D}" srcOrd="7" destOrd="0" presId="urn:microsoft.com/office/officeart/2005/8/layout/target3"/>
    <dgm:cxn modelId="{CCE1A5E2-430B-425B-9FE6-B1789B1C2018}" type="presParOf" srcId="{333A1088-737F-45CB-B68E-254E46348037}" destId="{619D679B-A015-4ECF-8348-D1034C574F40}" srcOrd="8" destOrd="0" presId="urn:microsoft.com/office/officeart/2005/8/layout/target3"/>
    <dgm:cxn modelId="{7541B36F-5C96-410E-8653-79086D4C90A5}" type="presParOf" srcId="{333A1088-737F-45CB-B68E-254E46348037}" destId="{322283A8-4A27-4CDA-BAE3-F381106A9174}" srcOrd="9" destOrd="0" presId="urn:microsoft.com/office/officeart/2005/8/layout/target3"/>
    <dgm:cxn modelId="{D875DF7B-7C98-4B35-87BA-0343CFD23D2A}" type="presParOf" srcId="{333A1088-737F-45CB-B68E-254E46348037}" destId="{FFC9F71D-1B4F-4AD9-A4A6-86ADEFC8AF5C}" srcOrd="10" destOrd="0" presId="urn:microsoft.com/office/officeart/2005/8/layout/target3"/>
    <dgm:cxn modelId="{198AC118-F04F-4493-9579-6FECF93B9503}" type="presParOf" srcId="{333A1088-737F-45CB-B68E-254E46348037}" destId="{25B08C86-7E15-44DC-BE7F-FFB55DD49D12}" srcOrd="11" destOrd="0" presId="urn:microsoft.com/office/officeart/2005/8/layout/target3"/>
    <dgm:cxn modelId="{41C3A2A4-7DB8-4F8A-B638-46035C47844F}" type="presParOf" srcId="{333A1088-737F-45CB-B68E-254E46348037}" destId="{76644BE8-9D7C-4C09-B250-3D10AF48CBB7}" srcOrd="12" destOrd="0" presId="urn:microsoft.com/office/officeart/2005/8/layout/target3"/>
    <dgm:cxn modelId="{7C132813-F464-460E-A39F-59555F51FB31}" type="presParOf" srcId="{333A1088-737F-45CB-B68E-254E46348037}" destId="{EE85B701-7295-41C0-BA7A-34D3756A2AE6}" srcOrd="13" destOrd="0" presId="urn:microsoft.com/office/officeart/2005/8/layout/target3"/>
    <dgm:cxn modelId="{45AFC175-F770-45C3-914F-F628EBF2DAEF}" type="presParOf" srcId="{333A1088-737F-45CB-B68E-254E46348037}" destId="{8BEBB6EC-1DAA-4CAC-8A25-BC0FCBD5DBD5}" srcOrd="14" destOrd="0" presId="urn:microsoft.com/office/officeart/2005/8/layout/target3"/>
    <dgm:cxn modelId="{A62DB314-0BE3-435C-8871-AA1B450144D7}" type="presParOf" srcId="{333A1088-737F-45CB-B68E-254E46348037}" destId="{AED2198E-93D5-4001-81B4-73124B309672}" srcOrd="15" destOrd="0" presId="urn:microsoft.com/office/officeart/2005/8/layout/target3"/>
    <dgm:cxn modelId="{B8921D42-C583-42D9-928A-A66936ADDF84}" type="presParOf" srcId="{333A1088-737F-45CB-B68E-254E46348037}" destId="{2BE915AB-18AA-4053-B92C-3BFC9ED204BB}" srcOrd="16" destOrd="0" presId="urn:microsoft.com/office/officeart/2005/8/layout/target3"/>
    <dgm:cxn modelId="{3B96E64D-2395-4337-B75E-2A9CF1A8C94F}" type="presParOf" srcId="{333A1088-737F-45CB-B68E-254E46348037}" destId="{6BB5E863-4638-4E1D-BFDE-399D028AC4ED}" srcOrd="17" destOrd="0" presId="urn:microsoft.com/office/officeart/2005/8/layout/target3"/>
    <dgm:cxn modelId="{81AF8E3E-9283-432D-86F4-C96302D9CDCA}" type="presParOf" srcId="{333A1088-737F-45CB-B68E-254E46348037}" destId="{5A5FFA88-C948-4069-8E93-59FA12366E83}" srcOrd="18" destOrd="0" presId="urn:microsoft.com/office/officeart/2005/8/layout/target3"/>
    <dgm:cxn modelId="{956D5FD4-4C70-45C9-A53B-77CAA4B79CE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</a:t>
          </a:r>
          <a:r>
            <a:rPr lang="cs-CZ" sz="2000" kern="1200" dirty="0" err="1" smtClean="0"/>
            <a:t>Kolbeová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</a:t>
          </a:r>
          <a:r>
            <a:rPr lang="cs-CZ" sz="1600" kern="1200" smtClean="0"/>
            <a:t>:</a:t>
          </a:r>
          <a:r>
            <a:rPr lang="cs-CZ" sz="1600" kern="1200" baseline="0" smtClean="0"/>
            <a:t> VY_32_INOVACE_10_ČESKÝ_JAZYK_A_LITERATURA</a:t>
          </a:r>
          <a:endParaRPr lang="cs-CZ" sz="16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Česká literatura 2. poloviny 20. století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44AEE-0BFF-4A71-A026-831DDAA4D9BA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97AE6C-5E66-4AF7-BC21-A85836F1510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44AEE-0BFF-4A71-A026-831DDAA4D9BA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97AE6C-5E66-4AF7-BC21-A85836F1510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44AEE-0BFF-4A71-A026-831DDAA4D9BA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97AE6C-5E66-4AF7-BC21-A85836F1510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D8444AEE-0BFF-4A71-A026-831DDAA4D9BA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7AE6C-5E66-4AF7-BC21-A85836F1510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44AEE-0BFF-4A71-A026-831DDAA4D9BA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97AE6C-5E66-4AF7-BC21-A85836F1510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44AEE-0BFF-4A71-A026-831DDAA4D9BA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97AE6C-5E66-4AF7-BC21-A85836F151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44AEE-0BFF-4A71-A026-831DDAA4D9BA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97AE6C-5E66-4AF7-BC21-A85836F151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97AE6C-5E66-4AF7-BC21-A85836F1510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44AEE-0BFF-4A71-A026-831DDAA4D9BA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97AE6C-5E66-4AF7-BC21-A85836F1510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D8444AEE-0BFF-4A71-A026-831DDAA4D9BA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44AEE-0BFF-4A71-A026-831DDAA4D9BA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7AE6C-5E66-4AF7-BC21-A85836F1510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97AE6C-5E66-4AF7-BC21-A85836F1510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44AEE-0BFF-4A71-A026-831DDAA4D9BA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D8444AEE-0BFF-4A71-A026-831DDAA4D9BA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97AE6C-5E66-4AF7-BC21-A85836F15105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5062009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1" y="4149080"/>
            <a:ext cx="5779164" cy="1785585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Významné Události 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doby </a:t>
            </a:r>
            <a:r>
              <a:rPr lang="cs-CZ" sz="2000" b="1" smtClean="0">
                <a:solidFill>
                  <a:schemeClr val="accent1">
                    <a:lumMod val="50000"/>
                  </a:schemeClr>
                </a:solidFill>
              </a:rPr>
              <a:t>- opakování 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97152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45169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2219125"/>
              </p:ext>
            </p:extLst>
          </p:nvPr>
        </p:nvGraphicFramePr>
        <p:xfrm>
          <a:off x="1547813" y="1412875"/>
          <a:ext cx="6096000" cy="165737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listopad 2011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Žáci si zopakují nejdůležitější události 2. pol. 20. století </a:t>
                      </a:r>
                      <a:b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</a:b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u nás.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01483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Významné události doby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Literatura 2. pol. 20. století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42403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indent="-514350" algn="ctr">
              <a:buFont typeface="+mj-lt"/>
              <a:buAutoNum type="arabicPeriod"/>
            </a:pPr>
            <a:r>
              <a:rPr lang="cs-CZ" dirty="0" smtClean="0"/>
              <a:t>Co se stalo v roce 1939?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cs-CZ" dirty="0" smtClean="0"/>
              <a:t>Co se stalo v roce 1945?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cs-CZ" dirty="0" smtClean="0"/>
              <a:t>Co se stalo v roce 1946?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cs-CZ" dirty="0" smtClean="0"/>
              <a:t>Co se stalo v roce 1948?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cs-CZ" dirty="0" smtClean="0"/>
              <a:t>Co se stalo s kulturou po tomto roce?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cs-CZ" dirty="0" smtClean="0"/>
              <a:t>Jaké vznikly zákony?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cs-CZ" dirty="0" smtClean="0"/>
              <a:t>Co je to Pražské jaro?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cs-CZ" dirty="0" smtClean="0"/>
              <a:t>Co se stalo 21. srpna 1968?</a:t>
            </a:r>
          </a:p>
          <a:p>
            <a:pPr marL="514350" indent="-514350" algn="ctr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44614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indent="-514350" algn="ctr">
              <a:buFont typeface="+mj-lt"/>
              <a:buAutoNum type="arabicPeriod" startAt="9"/>
            </a:pPr>
            <a:r>
              <a:rPr lang="cs-CZ" dirty="0"/>
              <a:t>Kdo projevoval </a:t>
            </a:r>
            <a:r>
              <a:rPr lang="cs-CZ" dirty="0" smtClean="0"/>
              <a:t>odpor?</a:t>
            </a:r>
          </a:p>
          <a:p>
            <a:pPr marL="514350" indent="-514350" algn="ctr">
              <a:buFont typeface="+mj-lt"/>
              <a:buAutoNum type="arabicPeriod" startAt="9"/>
            </a:pPr>
            <a:r>
              <a:rPr lang="cs-CZ" dirty="0" smtClean="0"/>
              <a:t>Kdo </a:t>
            </a:r>
            <a:r>
              <a:rPr lang="cs-CZ" dirty="0"/>
              <a:t>odešel na západ a proč?</a:t>
            </a:r>
          </a:p>
          <a:p>
            <a:pPr marL="514350" indent="-514350" algn="ctr">
              <a:buFont typeface="+mj-lt"/>
              <a:buAutoNum type="arabicPeriod" startAt="11"/>
            </a:pPr>
            <a:r>
              <a:rPr lang="cs-CZ" dirty="0" smtClean="0"/>
              <a:t>Co </a:t>
            </a:r>
            <a:r>
              <a:rPr lang="cs-CZ" dirty="0"/>
              <a:t>se stalo s českou inteligencí?</a:t>
            </a:r>
          </a:p>
          <a:p>
            <a:pPr marL="514350" indent="-514350" algn="ctr">
              <a:buFont typeface="+mj-lt"/>
              <a:buAutoNum type="arabicPeriod" startAt="11"/>
            </a:pPr>
            <a:r>
              <a:rPr lang="cs-CZ" dirty="0" smtClean="0"/>
              <a:t>Co se stalo s českou literaturou?</a:t>
            </a:r>
          </a:p>
          <a:p>
            <a:pPr marL="514350" indent="-514350" algn="ctr">
              <a:buFont typeface="+mj-lt"/>
              <a:buAutoNum type="arabicPeriod" startAt="11"/>
            </a:pPr>
            <a:r>
              <a:rPr lang="cs-CZ" dirty="0" smtClean="0"/>
              <a:t>Co je to underground?</a:t>
            </a:r>
          </a:p>
          <a:p>
            <a:pPr marL="514350" indent="-514350" algn="ctr">
              <a:buFont typeface="+mj-lt"/>
              <a:buAutoNum type="arabicPeriod" startAt="11"/>
            </a:pPr>
            <a:r>
              <a:rPr lang="cs-CZ" dirty="0" smtClean="0"/>
              <a:t>Co je to Charta 77?</a:t>
            </a:r>
          </a:p>
          <a:p>
            <a:pPr marL="514350" indent="-514350" algn="ctr">
              <a:buFont typeface="+mj-lt"/>
              <a:buAutoNum type="arabicPeriod" startAt="11"/>
            </a:pPr>
            <a:r>
              <a:rPr lang="cs-CZ" dirty="0" smtClean="0"/>
              <a:t>Co se stalo 17. listopadu 1989?</a:t>
            </a:r>
          </a:p>
          <a:p>
            <a:pPr marL="514350" indent="-514350" algn="ctr">
              <a:buFont typeface="+mj-lt"/>
              <a:buAutoNum type="arabicPeriod" startAt="11"/>
            </a:pPr>
            <a:endParaRPr lang="cs-CZ" dirty="0" smtClean="0"/>
          </a:p>
          <a:p>
            <a:pPr marL="514350" indent="-514350" algn="ctr">
              <a:buFont typeface="+mj-lt"/>
              <a:buAutoNum type="arabicPeriod" startAt="11"/>
            </a:pPr>
            <a:endParaRPr lang="cs-CZ" dirty="0" smtClean="0"/>
          </a:p>
          <a:p>
            <a:pPr marL="514350" indent="-514350" algn="ctr">
              <a:buFont typeface="+mj-lt"/>
              <a:buAutoNum type="arabicPeriod" startAt="11"/>
            </a:pPr>
            <a:endParaRPr lang="cs-CZ" dirty="0" smtClean="0"/>
          </a:p>
          <a:p>
            <a:pPr marL="514350" indent="-514350" algn="ctr">
              <a:buFont typeface="+mj-lt"/>
              <a:buAutoNum type="arabicPeriod" startAt="11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33822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Co se stalo v roce 1939?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/>
            <a:r>
              <a:rPr lang="cs-CZ" dirty="0" smtClean="0"/>
              <a:t>Začala 2. světová válka.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09754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Co se stalo v roce 1945?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/>
            <a:r>
              <a:rPr lang="cs-CZ" dirty="0" smtClean="0"/>
              <a:t>Skončila 2. světová válka.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59026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3</a:t>
            </a:r>
            <a:r>
              <a:rPr lang="cs-CZ" dirty="0" smtClean="0"/>
              <a:t>. Co se stalo v roce 1946?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/>
            <a:r>
              <a:rPr lang="cs-CZ" dirty="0" smtClean="0"/>
              <a:t>Konaly se parlamentní volby, v nichž zvítězili komunisté.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27088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Co se stalo v roce 1948?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/>
            <a:r>
              <a:rPr lang="cs-CZ" dirty="0" smtClean="0"/>
              <a:t>Byly poraženy ostatní demokratické strany.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54517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5</a:t>
            </a:r>
            <a:r>
              <a:rPr lang="cs-CZ" dirty="0" smtClean="0"/>
              <a:t>. Co se stalo s kulturou po tomto roce?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Nový režim </a:t>
            </a:r>
            <a:r>
              <a:rPr lang="cs-CZ" dirty="0"/>
              <a:t>zrušil většinu literárních </a:t>
            </a:r>
            <a:r>
              <a:rPr lang="cs-CZ" dirty="0" smtClean="0"/>
              <a:t>časopisů. </a:t>
            </a:r>
          </a:p>
          <a:p>
            <a:r>
              <a:rPr lang="cs-CZ" dirty="0" smtClean="0"/>
              <a:t>Potlačoval </a:t>
            </a:r>
            <a:r>
              <a:rPr lang="cs-CZ" dirty="0"/>
              <a:t>informace o kulturním dění v cizině, zakazoval a ničil domácí nepohodlnou literaturu. </a:t>
            </a:r>
            <a:endParaRPr lang="cs-CZ" dirty="0" smtClean="0"/>
          </a:p>
          <a:p>
            <a:r>
              <a:rPr lang="cs-CZ" dirty="0" smtClean="0"/>
              <a:t>Byl </a:t>
            </a:r>
            <a:r>
              <a:rPr lang="cs-CZ" dirty="0"/>
              <a:t>zrušen dovoz a prodej západního </a:t>
            </a:r>
            <a:r>
              <a:rPr lang="cs-CZ" dirty="0" smtClean="0"/>
              <a:t>tisku. </a:t>
            </a:r>
          </a:p>
          <a:p>
            <a:r>
              <a:rPr lang="cs-CZ" dirty="0" smtClean="0"/>
              <a:t>Orgány </a:t>
            </a:r>
            <a:r>
              <a:rPr lang="cs-CZ" b="1" dirty="0"/>
              <a:t>cenzury</a:t>
            </a:r>
            <a:r>
              <a:rPr lang="cs-CZ" dirty="0"/>
              <a:t> zasahovaly </a:t>
            </a:r>
            <a:r>
              <a:rPr lang="cs-CZ" dirty="0" smtClean="0"/>
              <a:t>v nakladatelstvích</a:t>
            </a:r>
            <a:r>
              <a:rPr lang="cs-CZ" dirty="0"/>
              <a:t>, denících a časopi­sech, rozhlasu, filmu a divadlech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86047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/>
            <a:r>
              <a:rPr lang="cs-CZ" dirty="0" smtClean="0"/>
              <a:t>6. </a:t>
            </a:r>
            <a:r>
              <a:rPr lang="cs-CZ" dirty="0"/>
              <a:t>Jaké vznikly zákony?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Vznikly nové zákony, podle nichž trestnými činy se staly třeba kritika vlády, získávání a šíření </a:t>
            </a:r>
            <a:r>
              <a:rPr lang="cs-CZ" dirty="0" smtClean="0"/>
              <a:t>infor­mací.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31925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/>
            <a:r>
              <a:rPr lang="cs-CZ" dirty="0"/>
              <a:t>7</a:t>
            </a:r>
            <a:r>
              <a:rPr lang="cs-CZ" dirty="0" smtClean="0"/>
              <a:t>. Co je to Pražské jaro?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Období tání, cenzura nebyla tak přísná, uvolňovaly se hranice, byl povolen dovoz západního tisku. </a:t>
            </a:r>
            <a:br>
              <a:rPr lang="cs-CZ" dirty="0" smtClean="0"/>
            </a:br>
            <a:r>
              <a:rPr lang="cs-CZ" dirty="0" smtClean="0"/>
              <a:t>V médiích (v přímém přenosu) otevřeně promlouvali čeští umělci.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4379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/>
            <a:r>
              <a:rPr lang="cs-CZ" dirty="0" smtClean="0"/>
              <a:t>8. Co se stalo v roce 1968?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D</a:t>
            </a:r>
            <a:r>
              <a:rPr lang="cs-CZ" dirty="0" smtClean="0"/>
              <a:t>ošlo </a:t>
            </a:r>
            <a:r>
              <a:rPr lang="cs-CZ" dirty="0"/>
              <a:t>k vojenské invazi </a:t>
            </a:r>
            <a:r>
              <a:rPr lang="cs-CZ" dirty="0" smtClean="0"/>
              <a:t>Sovětského svazu. </a:t>
            </a:r>
            <a:r>
              <a:rPr lang="cs-CZ" dirty="0"/>
              <a:t>By­la to největší vojenská operace v Evropě po druhé válce. Již 21. srpna bylo na našem území 750 000 cizích vojáků. </a:t>
            </a:r>
          </a:p>
        </p:txBody>
      </p:sp>
    </p:spTree>
    <p:extLst>
      <p:ext uri="{BB962C8B-B14F-4D97-AF65-F5344CB8AC3E}">
        <p14:creationId xmlns:p14="http://schemas.microsoft.com/office/powerpoint/2010/main" val="2653188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/>
            <a:r>
              <a:rPr lang="cs-CZ" dirty="0"/>
              <a:t>9</a:t>
            </a:r>
            <a:r>
              <a:rPr lang="cs-CZ" dirty="0" smtClean="0"/>
              <a:t>. Kdo projevoval odpor?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Odpor projevovali především mladí lidé. </a:t>
            </a:r>
            <a:r>
              <a:rPr lang="cs-CZ" dirty="0" smtClean="0"/>
              <a:t>Stávkovaly </a:t>
            </a:r>
            <a:r>
              <a:rPr lang="cs-CZ" dirty="0"/>
              <a:t>všech­ny československé vysoké školy a solidární byly s nimi mnohé pod­niky a především intelektuálové. </a:t>
            </a:r>
          </a:p>
          <a:p>
            <a:r>
              <a:rPr lang="cs-CZ" dirty="0"/>
              <a:t>V lednu 1969 se na protest upálil pražský student Jan Palach a v únoru jej následoval Jan Zajíc. Tyto oběti otřásly domácí veřej­ností a šokovaly západní Evropu.</a:t>
            </a:r>
          </a:p>
        </p:txBody>
      </p:sp>
    </p:spTree>
    <p:extLst>
      <p:ext uri="{BB962C8B-B14F-4D97-AF65-F5344CB8AC3E}">
        <p14:creationId xmlns:p14="http://schemas.microsoft.com/office/powerpoint/2010/main" val="23315531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 Kdo odešel na západ a proč?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Asi 120 000 občanů zůstalo po Srpnu za hranicemi. Mezi nimi významní spisovatelé – Josef Škvorecký, Arnošt Lustig, Ludvík Aškenazy, a mnoho publicistů. Celkový počet československých občanů, kteří mezi srp­nem 1968 a listopadem 1989 odešli na Západ, se odhaduje na 300 000</a:t>
            </a:r>
            <a:r>
              <a:rPr lang="cs-CZ" dirty="0" smtClean="0"/>
              <a:t>. </a:t>
            </a:r>
            <a:r>
              <a:rPr lang="cs-CZ" dirty="0"/>
              <a:t>Již od podzimu 1969 nebyla západní hranice volně prů­chodná. </a:t>
            </a:r>
          </a:p>
        </p:txBody>
      </p:sp>
    </p:spTree>
    <p:extLst>
      <p:ext uri="{BB962C8B-B14F-4D97-AF65-F5344CB8AC3E}">
        <p14:creationId xmlns:p14="http://schemas.microsoft.com/office/powerpoint/2010/main" val="24087060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11. Co se stalo s českou inteligencí?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Lidé, kteří nebyli v komunistické straně, nesměli studovat, ani zastávat vyšší funkce. Strana se tak zbavila vesměs lidí tvořivých a myslících. </a:t>
            </a:r>
            <a:r>
              <a:rPr lang="cs-CZ" dirty="0"/>
              <a:t>Z redaktorů, kritiků a vědců se tak stávali topiči, noční hlídači a čističi oken.</a:t>
            </a:r>
          </a:p>
          <a:p>
            <a:r>
              <a:rPr lang="cs-CZ" dirty="0" smtClean="0"/>
              <a:t>Václav Havel pracoval jako technik v divadle.</a:t>
            </a:r>
          </a:p>
          <a:p>
            <a:r>
              <a:rPr lang="cs-CZ" dirty="0" smtClean="0"/>
              <a:t>Bohumil Hrabal pracoval jako dělník na dráze.</a:t>
            </a:r>
          </a:p>
        </p:txBody>
      </p:sp>
    </p:spTree>
    <p:extLst>
      <p:ext uri="{BB962C8B-B14F-4D97-AF65-F5344CB8AC3E}">
        <p14:creationId xmlns:p14="http://schemas.microsoft.com/office/powerpoint/2010/main" val="4541539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12. Co se stalo s českou literaturou?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Česká literatura se rozpadla do 3 částí:</a:t>
            </a:r>
          </a:p>
          <a:p>
            <a:pPr lvl="1"/>
            <a:r>
              <a:rPr lang="cs-CZ" b="1" dirty="0" smtClean="0"/>
              <a:t>Oficiální</a:t>
            </a:r>
            <a:r>
              <a:rPr lang="cs-CZ" dirty="0" smtClean="0"/>
              <a:t> – prošla složitou cenzurou a byla vydána ve státních nakladatelstvích - </a:t>
            </a:r>
          </a:p>
          <a:p>
            <a:pPr lvl="1"/>
            <a:r>
              <a:rPr lang="cs-CZ" b="1" dirty="0" smtClean="0"/>
              <a:t>Exilová</a:t>
            </a:r>
            <a:r>
              <a:rPr lang="cs-CZ" dirty="0" smtClean="0"/>
              <a:t> – byla vydávána v exilových nakladatelstvích v zahraničí. </a:t>
            </a:r>
            <a:r>
              <a:rPr lang="cs-CZ" dirty="0"/>
              <a:t>Publikují díla zakázaných autorů, která v domácím prostředí nemohou vyjít, neboť jejich autoři jsou trestně stíhání za podvracení republiky. </a:t>
            </a:r>
            <a:endParaRPr lang="cs-CZ" dirty="0" smtClean="0"/>
          </a:p>
          <a:p>
            <a:pPr lvl="2"/>
            <a:r>
              <a:rPr lang="cs-CZ" dirty="0" smtClean="0"/>
              <a:t>Tento </a:t>
            </a:r>
            <a:r>
              <a:rPr lang="cs-CZ" dirty="0"/>
              <a:t>termín znamená, že autoři nesouhlasí s komunistickou stranou a její ideologií. Nesouhlasí s nátlakem a četnou cenzurou, která stála v popředí literatury. </a:t>
            </a:r>
          </a:p>
          <a:p>
            <a:pPr lvl="2"/>
            <a:r>
              <a:rPr lang="cs-CZ" dirty="0" smtClean="0"/>
              <a:t>Sixty – </a:t>
            </a:r>
            <a:r>
              <a:rPr lang="cs-CZ" dirty="0" err="1" smtClean="0"/>
              <a:t>eight</a:t>
            </a:r>
            <a:r>
              <a:rPr lang="cs-CZ" dirty="0" smtClean="0"/>
              <a:t> </a:t>
            </a:r>
            <a:r>
              <a:rPr lang="cs-CZ" dirty="0" err="1" smtClean="0"/>
              <a:t>Publishers</a:t>
            </a:r>
            <a:r>
              <a:rPr lang="cs-CZ" dirty="0" smtClean="0"/>
              <a:t> – Toronto – manželé Josef Škvorecký a Zdena Salivarová</a:t>
            </a:r>
          </a:p>
          <a:p>
            <a:pPr lvl="2"/>
            <a:r>
              <a:rPr lang="cs-CZ" dirty="0" smtClean="0"/>
              <a:t>Index – Kolín nad Rýnem</a:t>
            </a:r>
          </a:p>
          <a:p>
            <a:pPr lvl="1"/>
            <a:r>
              <a:rPr lang="cs-CZ" b="1" dirty="0" smtClean="0"/>
              <a:t>Samizdatová</a:t>
            </a:r>
            <a:r>
              <a:rPr lang="cs-CZ" dirty="0" smtClean="0"/>
              <a:t> - </a:t>
            </a:r>
            <a:r>
              <a:rPr lang="cs-CZ" dirty="0"/>
              <a:t>V domácím prostředí pod hrozbou vězení se tvoří načerno četná nakladatelství a časopisy. Vše je strojově rozšiřováno a kopírováno. </a:t>
            </a:r>
            <a:endParaRPr lang="cs-CZ" dirty="0" smtClean="0"/>
          </a:p>
          <a:p>
            <a:pPr lvl="2"/>
            <a:r>
              <a:rPr lang="cs-CZ" dirty="0" smtClean="0"/>
              <a:t>Edice Expedice – Václav Havel</a:t>
            </a:r>
          </a:p>
          <a:p>
            <a:pPr lvl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0754024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13. Co je to underground?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2800" dirty="0" smtClean="0"/>
              <a:t>Vznikl ve </a:t>
            </a:r>
            <a:r>
              <a:rPr lang="cs-CZ" sz="2800" dirty="0"/>
              <a:t>Spojených státech na konci 60. let 20. století. </a:t>
            </a:r>
            <a:endParaRPr lang="cs-CZ" sz="2800" dirty="0" smtClean="0"/>
          </a:p>
          <a:p>
            <a:r>
              <a:rPr lang="cs-CZ" sz="2800" dirty="0" smtClean="0"/>
              <a:t>Typickým </a:t>
            </a:r>
            <a:r>
              <a:rPr lang="cs-CZ" sz="2800" dirty="0"/>
              <a:t>rysem undergroundu je </a:t>
            </a:r>
            <a:r>
              <a:rPr lang="cs-CZ" sz="2800" u="sng" dirty="0"/>
              <a:t>protest a provokace</a:t>
            </a:r>
            <a:r>
              <a:rPr lang="cs-CZ" sz="2800" dirty="0"/>
              <a:t> proti vládnoucím společenským skupinám.  Mladí lidé tak činili především stylem oblékání, </a:t>
            </a:r>
            <a:r>
              <a:rPr lang="cs-CZ" sz="2800" dirty="0" smtClean="0"/>
              <a:t>chováním a požíváním drog.  </a:t>
            </a:r>
          </a:p>
          <a:p>
            <a:r>
              <a:rPr lang="cs-CZ" sz="2800" dirty="0" smtClean="0"/>
              <a:t>Důležité je, že do „podzemí“ vstupují naprosto </a:t>
            </a:r>
            <a:r>
              <a:rPr lang="cs-CZ" sz="2800" u="sng" dirty="0" smtClean="0"/>
              <a:t>dobrovolně</a:t>
            </a:r>
            <a:r>
              <a:rPr lang="cs-CZ" sz="2800" dirty="0" smtClean="0"/>
              <a:t>. </a:t>
            </a:r>
            <a:endParaRPr lang="cs-CZ" sz="3200" b="1" dirty="0" smtClean="0"/>
          </a:p>
          <a:p>
            <a:r>
              <a:rPr lang="cs-CZ" sz="2800" dirty="0" smtClean="0"/>
              <a:t>V</a:t>
            </a:r>
            <a:r>
              <a:rPr lang="cs-CZ" sz="2800" dirty="0"/>
              <a:t> rámci samizdatu se ještě vydělil podproud – underground. </a:t>
            </a:r>
            <a:r>
              <a:rPr lang="cs-CZ" sz="2800" dirty="0" smtClean="0"/>
              <a:t>Tato </a:t>
            </a:r>
            <a:r>
              <a:rPr lang="cs-CZ" sz="2800" dirty="0"/>
              <a:t>literatura se musí skrývat, </a:t>
            </a:r>
            <a:r>
              <a:rPr lang="cs-CZ" sz="2800" dirty="0" smtClean="0"/>
              <a:t>do </a:t>
            </a:r>
            <a:r>
              <a:rPr lang="cs-CZ" sz="2800" dirty="0"/>
              <a:t>literatury přináší </a:t>
            </a:r>
            <a:r>
              <a:rPr lang="cs-CZ" sz="2800" dirty="0" smtClean="0"/>
              <a:t>vulgarismy.  </a:t>
            </a:r>
            <a:endParaRPr lang="cs-CZ" sz="3200" b="1" dirty="0"/>
          </a:p>
          <a:p>
            <a:r>
              <a:rPr lang="cs-CZ" sz="2800" dirty="0" smtClean="0"/>
              <a:t>Nejvýznamnějšími osobnostmi undergroundu </a:t>
            </a:r>
            <a:r>
              <a:rPr lang="cs-CZ" sz="2800" dirty="0"/>
              <a:t>70. a 80. let </a:t>
            </a:r>
            <a:r>
              <a:rPr lang="cs-CZ" sz="2800" dirty="0" smtClean="0"/>
              <a:t>byl Egon Bondy a </a:t>
            </a:r>
            <a:r>
              <a:rPr lang="cs-CZ" sz="2800" dirty="0"/>
              <a:t>Ivan Martin Jirous, zvaný Magor, který byl za své protikomunistické postoje několikrát vězněn.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8977738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14. Co je to Charta 77?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Listina, která ukazovala na nedodržování základních práv člověka. Mluvčími Charty se stal Václav Havel </a:t>
            </a:r>
            <a:br>
              <a:rPr lang="cs-CZ" dirty="0" smtClean="0"/>
            </a:br>
            <a:r>
              <a:rPr lang="cs-CZ" dirty="0" smtClean="0"/>
              <a:t>a Jan Patočka. Charta byla otištěna v západním tisku díky Pavlu Kohoutovi, který ji tam propašoval. Všichni, kdo tuto listinu podepsali byli vězněni </a:t>
            </a:r>
            <a:br>
              <a:rPr lang="cs-CZ" dirty="0" smtClean="0"/>
            </a:br>
            <a:r>
              <a:rPr lang="cs-CZ" dirty="0" smtClean="0"/>
              <a:t>a vyslýchání.</a:t>
            </a:r>
          </a:p>
        </p:txBody>
      </p:sp>
    </p:spTree>
    <p:extLst>
      <p:ext uri="{BB962C8B-B14F-4D97-AF65-F5344CB8AC3E}">
        <p14:creationId xmlns:p14="http://schemas.microsoft.com/office/powerpoint/2010/main" val="29310301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15. Co se stalo 17. listopadu 1989?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pPr algn="just"/>
            <a:r>
              <a:rPr lang="cs-CZ" dirty="0" smtClean="0"/>
              <a:t>Sametová revoluce – převrat.</a:t>
            </a:r>
          </a:p>
          <a:p>
            <a:pPr algn="just"/>
            <a:r>
              <a:rPr lang="cs-CZ" dirty="0" smtClean="0"/>
              <a:t>Všechny </a:t>
            </a:r>
            <a:r>
              <a:rPr lang="cs-CZ" dirty="0"/>
              <a:t>tři literární </a:t>
            </a:r>
            <a:r>
              <a:rPr lang="cs-CZ" dirty="0" smtClean="0"/>
              <a:t>proudy se mění v jeden. </a:t>
            </a:r>
          </a:p>
          <a:p>
            <a:pPr algn="just"/>
            <a:r>
              <a:rPr lang="cs-CZ" dirty="0" smtClean="0"/>
              <a:t>Zmizely </a:t>
            </a:r>
            <a:r>
              <a:rPr lang="cs-CZ" dirty="0"/>
              <a:t>vnější politické zásahy a zákazy, cenzurní dozor, odpadla státní </a:t>
            </a:r>
            <a:r>
              <a:rPr lang="cs-CZ" dirty="0" smtClean="0"/>
              <a:t>kontrola. </a:t>
            </a:r>
          </a:p>
          <a:p>
            <a:pPr algn="just"/>
            <a:r>
              <a:rPr lang="cs-CZ" dirty="0" smtClean="0"/>
              <a:t>Nastala </a:t>
            </a:r>
            <a:r>
              <a:rPr lang="cs-CZ" dirty="0"/>
              <a:t>svoboda, po které toužilo několik generací českých spisovatelů</a:t>
            </a:r>
            <a:r>
              <a:rPr lang="cs-CZ" dirty="0" smtClean="0"/>
              <a:t>.</a:t>
            </a:r>
          </a:p>
          <a:p>
            <a:pPr algn="just"/>
            <a:r>
              <a:rPr lang="cs-CZ" dirty="0" smtClean="0"/>
              <a:t> </a:t>
            </a:r>
            <a:r>
              <a:rPr lang="cs-CZ" dirty="0"/>
              <a:t>Otevřely se hranice, lidé mohli cestovat po celém světě, nebyli odposlouchávání, sledování. </a:t>
            </a:r>
            <a:endParaRPr lang="cs-CZ" dirty="0" smtClean="0"/>
          </a:p>
          <a:p>
            <a:pPr algn="just"/>
            <a:r>
              <a:rPr lang="cs-CZ" dirty="0" smtClean="0"/>
              <a:t>V</a:t>
            </a:r>
            <a:r>
              <a:rPr lang="cs-CZ" dirty="0"/>
              <a:t> médiích se mohla otevřít kritika jak na hlavu státu, </a:t>
            </a:r>
            <a:r>
              <a:rPr lang="cs-CZ"/>
              <a:t>tak 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na </a:t>
            </a:r>
            <a:r>
              <a:rPr lang="cs-CZ" dirty="0"/>
              <a:t>členy parlamentu. </a:t>
            </a:r>
            <a:endParaRPr lang="cs-CZ" dirty="0" smtClean="0"/>
          </a:p>
          <a:p>
            <a:pPr algn="just"/>
            <a:r>
              <a:rPr lang="cs-CZ" dirty="0" smtClean="0"/>
              <a:t>V</a:t>
            </a:r>
            <a:r>
              <a:rPr lang="cs-CZ" dirty="0"/>
              <a:t> obchodech se prodává zboží různé cenové hladiny a kvality. Každý si může koupit, co chce a kolik toho chce. </a:t>
            </a:r>
            <a:endParaRPr lang="cs-CZ" dirty="0" smtClean="0"/>
          </a:p>
          <a:p>
            <a:pPr algn="just"/>
            <a:r>
              <a:rPr lang="cs-CZ" dirty="0" smtClean="0"/>
              <a:t>Do </a:t>
            </a:r>
            <a:r>
              <a:rPr lang="cs-CZ" dirty="0"/>
              <a:t>čela země se dostává bývalý disident a spisovatel Václav Havel.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259494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LEHÁR, J.: et al. </a:t>
            </a:r>
            <a:r>
              <a:rPr lang="cs-CZ" i="1" dirty="0"/>
              <a:t>Česká literatura od počátku k dnešku</a:t>
            </a:r>
            <a:r>
              <a:rPr lang="cs-CZ" dirty="0"/>
              <a:t>. Praha: Nakladatelství Lidové noviny, 2002.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825201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73</TotalTime>
  <Words>792</Words>
  <Application>Microsoft Office PowerPoint</Application>
  <PresentationFormat>Předvádění na obrazovce (4:3)</PresentationFormat>
  <Paragraphs>89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Administrativní</vt:lpstr>
      <vt:lpstr>Prezentace aplikace PowerPoint</vt:lpstr>
      <vt:lpstr>Prezentace aplikace PowerPoint</vt:lpstr>
      <vt:lpstr>Literatura 2. pol. 20. století</vt:lpstr>
      <vt:lpstr>Otázky a odpovědi:</vt:lpstr>
      <vt:lpstr>Otázky a odpovědi:</vt:lpstr>
      <vt:lpstr>1. Co se stalo v roce 1939?</vt:lpstr>
      <vt:lpstr>2. Co se stalo v roce 1945?</vt:lpstr>
      <vt:lpstr>3. Co se stalo v roce 1946?</vt:lpstr>
      <vt:lpstr>4. Co se stalo v roce 1948?</vt:lpstr>
      <vt:lpstr>5. Co se stalo s kulturou po tomto roce?</vt:lpstr>
      <vt:lpstr>6. Jaké vznikly zákony?</vt:lpstr>
      <vt:lpstr>7. Co je to Pražské jaro?</vt:lpstr>
      <vt:lpstr>8. Co se stalo v roce 1968?</vt:lpstr>
      <vt:lpstr>9. Kdo projevoval odpor?</vt:lpstr>
      <vt:lpstr>10. Kdo odešel na západ a proč?</vt:lpstr>
      <vt:lpstr>11. Co se stalo s českou inteligencí?</vt:lpstr>
      <vt:lpstr>12. Co se stalo s českou literaturou?</vt:lpstr>
      <vt:lpstr>13. Co je to underground?</vt:lpstr>
      <vt:lpstr>14. Co je to Charta 77?</vt:lpstr>
      <vt:lpstr>15. Co se stalo 17. listopadu 1989?</vt:lpstr>
      <vt:lpstr>Použité zdroje: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Literatura 2. pol. 20. století</dc:title>
  <dc:creator>Jajinka</dc:creator>
  <cp:lastModifiedBy>Jajinka</cp:lastModifiedBy>
  <cp:revision>17</cp:revision>
  <dcterms:created xsi:type="dcterms:W3CDTF">2011-11-13T18:45:16Z</dcterms:created>
  <dcterms:modified xsi:type="dcterms:W3CDTF">2012-01-23T19:14:37Z</dcterms:modified>
</cp:coreProperties>
</file>