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62" r:id="rId6"/>
    <p:sldId id="258" r:id="rId7"/>
    <p:sldId id="263" r:id="rId8"/>
    <p:sldId id="259" r:id="rId9"/>
    <p:sldId id="264" r:id="rId10"/>
    <p:sldId id="260" r:id="rId11"/>
    <p:sldId id="265" r:id="rId12"/>
    <p:sldId id="261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VY_32_INOVACE_13_ČESKÝ_JAZYK_A_LITERATURA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FA0E10-867C-47E9-9D31-817BE14C5BE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F88C16-343B-4477-95E8-8F32AA6129F8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6F4EF4-0028-468A-9785-E36727B573D2}" type="presOf" srcId="{B651F6E3-6281-48DB-9319-2AEAFDAE7572}" destId="{619D679B-A015-4ECF-8348-D1034C574F40}" srcOrd="0" destOrd="0" presId="urn:microsoft.com/office/officeart/2005/8/layout/target3"/>
    <dgm:cxn modelId="{6BD95FF9-6597-4CA1-998E-6B1675A08C14}" type="presOf" srcId="{D1B46980-6531-4606-95E6-44980827E919}" destId="{2BE915AB-18AA-4053-B92C-3BFC9ED204BB}" srcOrd="1" destOrd="0" presId="urn:microsoft.com/office/officeart/2005/8/layout/target3"/>
    <dgm:cxn modelId="{9F5A7E45-4298-43C3-A6EE-C44714BA6AA8}" type="presOf" srcId="{4C35D32F-0EAB-4CD7-82EE-45574DC2A586}" destId="{8BEBB6EC-1DAA-4CAC-8A25-BC0FCBD5DBD5}" srcOrd="0" destOrd="0" presId="urn:microsoft.com/office/officeart/2005/8/layout/target3"/>
    <dgm:cxn modelId="{6162E4F6-6067-49AC-99C6-80F87A1DB523}" type="presOf" srcId="{D1D4F407-5343-4D3F-B5B9-D407B03CAEB4}" destId="{D005CE8C-CC26-4C3E-AC11-E15060ECD759}" srcOrd="0" destOrd="0" presId="urn:microsoft.com/office/officeart/2005/8/layout/target3"/>
    <dgm:cxn modelId="{29F5CAE5-2999-4564-BDBC-2EA0EA8C8D4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3589DF3-E22B-4662-9286-4D852DE4C32B}" type="presOf" srcId="{D1D4F407-5343-4D3F-B5B9-D407B03CAEB4}" destId="{AED2198E-93D5-4001-81B4-73124B309672}" srcOrd="1" destOrd="0" presId="urn:microsoft.com/office/officeart/2005/8/layout/target3"/>
    <dgm:cxn modelId="{13DABF4E-68C8-4283-BCAF-9201C239C1D7}" type="presOf" srcId="{B651F6E3-6281-48DB-9319-2AEAFDAE7572}" destId="{6BB5E863-4638-4E1D-BFDE-399D028AC4ED}" srcOrd="1" destOrd="0" presId="urn:microsoft.com/office/officeart/2005/8/layout/target3"/>
    <dgm:cxn modelId="{F60B0809-EE79-43B7-84F3-DC7DF2647839}" type="presOf" srcId="{D8197B8C-B260-4A16-BDF4-0947B075E274}" destId="{5A5FFA88-C948-4069-8E93-59FA12366E83}" srcOrd="1" destOrd="0" presId="urn:microsoft.com/office/officeart/2005/8/layout/target3"/>
    <dgm:cxn modelId="{51737EFB-018F-4606-B0D7-70A1E5E4720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D996A7-2780-42B5-BB29-4CD0F0F83B84}" type="presParOf" srcId="{333A1088-737F-45CB-B68E-254E46348037}" destId="{F5ABB229-8D3B-4694-996A-96F23CF14429}" srcOrd="0" destOrd="0" presId="urn:microsoft.com/office/officeart/2005/8/layout/target3"/>
    <dgm:cxn modelId="{FBC19D54-531F-44A9-8FFE-6F51A3A926C5}" type="presParOf" srcId="{333A1088-737F-45CB-B68E-254E46348037}" destId="{F41139FD-01EE-4571-8B17-4FB00FC51163}" srcOrd="1" destOrd="0" presId="urn:microsoft.com/office/officeart/2005/8/layout/target3"/>
    <dgm:cxn modelId="{8688B86B-0871-47FC-A3F3-3BCC97CF1A33}" type="presParOf" srcId="{333A1088-737F-45CB-B68E-254E46348037}" destId="{D005CE8C-CC26-4C3E-AC11-E15060ECD759}" srcOrd="2" destOrd="0" presId="urn:microsoft.com/office/officeart/2005/8/layout/target3"/>
    <dgm:cxn modelId="{53E96790-C18F-4110-8C9B-585831594887}" type="presParOf" srcId="{333A1088-737F-45CB-B68E-254E46348037}" destId="{2C702D82-9B77-49B7-9568-BB8EB47C3372}" srcOrd="3" destOrd="0" presId="urn:microsoft.com/office/officeart/2005/8/layout/target3"/>
    <dgm:cxn modelId="{EE334121-3534-4755-93FA-3CF1EA7A4C07}" type="presParOf" srcId="{333A1088-737F-45CB-B68E-254E46348037}" destId="{A52A0455-90FF-4808-ABD0-F02540D31D5A}" srcOrd="4" destOrd="0" presId="urn:microsoft.com/office/officeart/2005/8/layout/target3"/>
    <dgm:cxn modelId="{C81EB4C6-AA75-4182-9BEF-201CE856D693}" type="presParOf" srcId="{333A1088-737F-45CB-B68E-254E46348037}" destId="{6140AFEC-043D-4C43-A2F9-D0F5331DF3A3}" srcOrd="5" destOrd="0" presId="urn:microsoft.com/office/officeart/2005/8/layout/target3"/>
    <dgm:cxn modelId="{93B9D3FE-EB3E-461A-9FF0-65DD8E2A3AA6}" type="presParOf" srcId="{333A1088-737F-45CB-B68E-254E46348037}" destId="{9358AC05-5D7D-4327-9F80-1AD486AEA664}" srcOrd="6" destOrd="0" presId="urn:microsoft.com/office/officeart/2005/8/layout/target3"/>
    <dgm:cxn modelId="{09C70742-CB34-4E97-8DD8-6A8C2E2C0439}" type="presParOf" srcId="{333A1088-737F-45CB-B68E-254E46348037}" destId="{313FC574-E1CD-4FB4-B054-0B805CE0447D}" srcOrd="7" destOrd="0" presId="urn:microsoft.com/office/officeart/2005/8/layout/target3"/>
    <dgm:cxn modelId="{CB001F2C-D4E9-401C-86B0-508651BFBF35}" type="presParOf" srcId="{333A1088-737F-45CB-B68E-254E46348037}" destId="{619D679B-A015-4ECF-8348-D1034C574F40}" srcOrd="8" destOrd="0" presId="urn:microsoft.com/office/officeart/2005/8/layout/target3"/>
    <dgm:cxn modelId="{53DC1887-0BB7-4771-BC23-E5C7F8DDC9FB}" type="presParOf" srcId="{333A1088-737F-45CB-B68E-254E46348037}" destId="{322283A8-4A27-4CDA-BAE3-F381106A9174}" srcOrd="9" destOrd="0" presId="urn:microsoft.com/office/officeart/2005/8/layout/target3"/>
    <dgm:cxn modelId="{D0A898E0-F295-4136-8209-C4FAE9AD256F}" type="presParOf" srcId="{333A1088-737F-45CB-B68E-254E46348037}" destId="{FFC9F71D-1B4F-4AD9-A4A6-86ADEFC8AF5C}" srcOrd="10" destOrd="0" presId="urn:microsoft.com/office/officeart/2005/8/layout/target3"/>
    <dgm:cxn modelId="{D44E9987-DD35-4D6C-BDB3-1FDDA56A4FA0}" type="presParOf" srcId="{333A1088-737F-45CB-B68E-254E46348037}" destId="{25B08C86-7E15-44DC-BE7F-FFB55DD49D12}" srcOrd="11" destOrd="0" presId="urn:microsoft.com/office/officeart/2005/8/layout/target3"/>
    <dgm:cxn modelId="{D9038D53-F80E-429D-8D05-7CFECC0BD3B7}" type="presParOf" srcId="{333A1088-737F-45CB-B68E-254E46348037}" destId="{76644BE8-9D7C-4C09-B250-3D10AF48CBB7}" srcOrd="12" destOrd="0" presId="urn:microsoft.com/office/officeart/2005/8/layout/target3"/>
    <dgm:cxn modelId="{7AEF07A9-C478-4914-823A-76F4DFDAA3E0}" type="presParOf" srcId="{333A1088-737F-45CB-B68E-254E46348037}" destId="{EE85B701-7295-41C0-BA7A-34D3756A2AE6}" srcOrd="13" destOrd="0" presId="urn:microsoft.com/office/officeart/2005/8/layout/target3"/>
    <dgm:cxn modelId="{11DCEFB2-7264-4972-84C3-EEE68884B648}" type="presParOf" srcId="{333A1088-737F-45CB-B68E-254E46348037}" destId="{8BEBB6EC-1DAA-4CAC-8A25-BC0FCBD5DBD5}" srcOrd="14" destOrd="0" presId="urn:microsoft.com/office/officeart/2005/8/layout/target3"/>
    <dgm:cxn modelId="{D04A4049-29FD-4F5C-98EE-F8299089FFA2}" type="presParOf" srcId="{333A1088-737F-45CB-B68E-254E46348037}" destId="{AED2198E-93D5-4001-81B4-73124B309672}" srcOrd="15" destOrd="0" presId="urn:microsoft.com/office/officeart/2005/8/layout/target3"/>
    <dgm:cxn modelId="{9EC85FD1-CF67-48BF-9C8D-AD496826C69C}" type="presParOf" srcId="{333A1088-737F-45CB-B68E-254E46348037}" destId="{2BE915AB-18AA-4053-B92C-3BFC9ED204BB}" srcOrd="16" destOrd="0" presId="urn:microsoft.com/office/officeart/2005/8/layout/target3"/>
    <dgm:cxn modelId="{881C5842-5CC0-4706-A199-624AD25A8F10}" type="presParOf" srcId="{333A1088-737F-45CB-B68E-254E46348037}" destId="{6BB5E863-4638-4E1D-BFDE-399D028AC4ED}" srcOrd="17" destOrd="0" presId="urn:microsoft.com/office/officeart/2005/8/layout/target3"/>
    <dgm:cxn modelId="{30B3689D-1861-4E4D-8AA5-8549D727745D}" type="presParOf" srcId="{333A1088-737F-45CB-B68E-254E46348037}" destId="{5A5FFA88-C948-4069-8E93-59FA12366E83}" srcOrd="18" destOrd="0" presId="urn:microsoft.com/office/officeart/2005/8/layout/target3"/>
    <dgm:cxn modelId="{B372763C-7DA3-4793-BE67-A85A71C4A4A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VY_32_INOVACE_13_ČESKÝ_JAZYK_A_LITERATURA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833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863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821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210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932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372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005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297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58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126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01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29000">
              <a:schemeClr val="accent1">
                <a:lumMod val="30000"/>
                <a:lumOff val="70000"/>
                <a:alpha val="57000"/>
              </a:schemeClr>
            </a:gs>
            <a:gs pos="83000">
              <a:srgbClr val="D4DEFF"/>
            </a:gs>
            <a:gs pos="100000">
              <a:srgbClr val="96AB94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3C4D2-E86A-4856-BE13-C113B985894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7D2F2-BCA7-4131-8AB4-5D94F929E5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957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50266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Otázky a odpovědi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111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4270036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listopad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všechny probrané osobnosti české literatury 2. pol. 20. stol.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104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82960"/>
          </a:xfrm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Otázky a odpovědi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56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I.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Které knihy popisují období komunismu u nás?</a:t>
            </a:r>
          </a:p>
          <a:p>
            <a:r>
              <a:rPr lang="cs-CZ" dirty="0" smtClean="0"/>
              <a:t>Který spisovatel byl vyhoštěn ze země?</a:t>
            </a:r>
          </a:p>
          <a:p>
            <a:r>
              <a:rPr lang="cs-CZ" dirty="0" smtClean="0"/>
              <a:t>Jak se jmenuje nakladatelství, ve kterém vydává své knihy Milan Kundera?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Kdo měl možnost natočit v Hollywoodu film?</a:t>
            </a:r>
          </a:p>
          <a:p>
            <a:r>
              <a:rPr lang="cs-CZ" dirty="0" smtClean="0"/>
              <a:t>Kdo byl opakovaně navržen na Nobelovu cenu míru?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/>
              <a:t>Kdo je Klára Zimová?</a:t>
            </a:r>
          </a:p>
          <a:p>
            <a:r>
              <a:rPr lang="cs-CZ" dirty="0" smtClean="0"/>
              <a:t>Vyjmenujte zaměstnání Bohumila Hrabala.</a:t>
            </a:r>
          </a:p>
        </p:txBody>
      </p:sp>
    </p:spTree>
    <p:extLst>
      <p:ext uri="{BB962C8B-B14F-4D97-AF65-F5344CB8AC3E}">
        <p14:creationId xmlns:p14="http://schemas.microsoft.com/office/powerpoint/2010/main" val="66257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I.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62500" lnSpcReduction="20000"/>
          </a:bodyPr>
          <a:lstStyle/>
          <a:p>
            <a:r>
              <a:rPr lang="cs-CZ" u="sng" dirty="0" smtClean="0"/>
              <a:t>Které knihy popisují období komunismu u nás?</a:t>
            </a:r>
          </a:p>
          <a:p>
            <a:r>
              <a:rPr lang="cs-CZ" dirty="0" smtClean="0"/>
              <a:t>To byl náš život, Báječná léta pod psa …</a:t>
            </a:r>
          </a:p>
          <a:p>
            <a:r>
              <a:rPr lang="cs-CZ" u="sng" dirty="0" smtClean="0"/>
              <a:t>Který spisovatel byl vyhoštěn ze země?</a:t>
            </a:r>
          </a:p>
          <a:p>
            <a:r>
              <a:rPr lang="cs-CZ" dirty="0" smtClean="0"/>
              <a:t>Pavel Kohout</a:t>
            </a:r>
          </a:p>
          <a:p>
            <a:r>
              <a:rPr lang="cs-CZ" u="sng" dirty="0" smtClean="0"/>
              <a:t>Jak se jmenuje nakladatelství, ve kterém vydává své knihy Milan Kundera?</a:t>
            </a:r>
          </a:p>
          <a:p>
            <a:r>
              <a:rPr lang="cs-CZ" dirty="0" smtClean="0"/>
              <a:t>Atlantis (české), </a:t>
            </a:r>
            <a:r>
              <a:rPr lang="cs-CZ" dirty="0" err="1" smtClean="0"/>
              <a:t>Gallimard</a:t>
            </a:r>
            <a:r>
              <a:rPr lang="cs-CZ" dirty="0" smtClean="0"/>
              <a:t> (fr</a:t>
            </a:r>
            <a:r>
              <a:rPr lang="cs-CZ" dirty="0" smtClean="0">
                <a:solidFill>
                  <a:schemeClr val="tx1"/>
                </a:solidFill>
              </a:rPr>
              <a:t>ancouzské)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Kdo měl možnost natočit v Hollywoodu film?</a:t>
            </a:r>
          </a:p>
          <a:p>
            <a:r>
              <a:rPr lang="cs-CZ" dirty="0" smtClean="0"/>
              <a:t>Pavel Kohout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/>
              <a:t>Kdo byl opakovaně navržen na Nobelovu cenu míru?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Václav Havel</a:t>
            </a:r>
          </a:p>
          <a:p>
            <a:r>
              <a:rPr lang="cs-CZ" u="sng" dirty="0" smtClean="0"/>
              <a:t>Kdo je Klára Zimová?</a:t>
            </a:r>
          </a:p>
          <a:p>
            <a:r>
              <a:rPr lang="cs-CZ" dirty="0" smtClean="0"/>
              <a:t>Hlavní hrdinka z knihy Pavla Kohouta Nápady svaté Kláry.</a:t>
            </a:r>
          </a:p>
          <a:p>
            <a:r>
              <a:rPr lang="cs-CZ" u="sng" dirty="0" smtClean="0"/>
              <a:t>Vyjmenujte zaměstnání Bohumila Hrabala.</a:t>
            </a:r>
          </a:p>
          <a:p>
            <a:r>
              <a:rPr lang="cs-CZ" dirty="0" smtClean="0"/>
              <a:t>Úředník, </a:t>
            </a:r>
            <a:r>
              <a:rPr lang="cs-CZ" dirty="0"/>
              <a:t>skladník, dělník na trati </a:t>
            </a:r>
            <a:r>
              <a:rPr lang="cs-CZ" dirty="0" smtClean="0"/>
              <a:t>nebo výpravčí.</a:t>
            </a:r>
          </a:p>
        </p:txBody>
      </p:sp>
    </p:spTree>
    <p:extLst>
      <p:ext uri="{BB962C8B-B14F-4D97-AF65-F5344CB8AC3E}">
        <p14:creationId xmlns:p14="http://schemas.microsoft.com/office/powerpoint/2010/main" val="392290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II.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Co umí Klára Zimová?</a:t>
            </a:r>
          </a:p>
          <a:p>
            <a:r>
              <a:rPr lang="cs-CZ" dirty="0" smtClean="0"/>
              <a:t>Z jaké rodiny pochází Milan Kundera?</a:t>
            </a:r>
          </a:p>
          <a:p>
            <a:r>
              <a:rPr lang="cs-CZ" dirty="0" smtClean="0"/>
              <a:t>Jak se jmenuje hudební </a:t>
            </a:r>
            <a:r>
              <a:rPr lang="cs-CZ" dirty="0" err="1" smtClean="0"/>
              <a:t>undergroundova</a:t>
            </a:r>
            <a:r>
              <a:rPr lang="cs-CZ" dirty="0" smtClean="0"/>
              <a:t> skupina?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Který český autor žije na Sázavě?</a:t>
            </a:r>
          </a:p>
          <a:p>
            <a:r>
              <a:rPr lang="cs-CZ" dirty="0" smtClean="0"/>
              <a:t>Komu psal dopisy z vězení I. M. Jirous?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/>
              <a:t>Jak se jmenuje poslední Havlova kniha?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/>
              <a:t>Kdo žije ve Vídni?</a:t>
            </a:r>
          </a:p>
          <a:p>
            <a:r>
              <a:rPr lang="cs-CZ" dirty="0" smtClean="0"/>
              <a:t>Kdo režíruje filmy Bohumila Hrabala?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381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II.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55000" lnSpcReduction="20000"/>
          </a:bodyPr>
          <a:lstStyle/>
          <a:p>
            <a:r>
              <a:rPr lang="cs-CZ" u="sng" dirty="0" smtClean="0"/>
              <a:t>Co umí Klára Zimová?</a:t>
            </a:r>
          </a:p>
          <a:p>
            <a:r>
              <a:rPr lang="cs-CZ" dirty="0" smtClean="0"/>
              <a:t>Předvídat budoucnost.</a:t>
            </a:r>
          </a:p>
          <a:p>
            <a:r>
              <a:rPr lang="cs-CZ" u="sng" dirty="0" smtClean="0"/>
              <a:t>Z jaké rodiny pochází Milan Kundera?</a:t>
            </a:r>
          </a:p>
          <a:p>
            <a:r>
              <a:rPr lang="cs-CZ" dirty="0" smtClean="0"/>
              <a:t>Umělecké, bratranec je básník, otec byl hudebník.</a:t>
            </a:r>
          </a:p>
          <a:p>
            <a:r>
              <a:rPr lang="cs-CZ" u="sng" dirty="0" smtClean="0"/>
              <a:t>Jak se jmenuje hudební </a:t>
            </a:r>
            <a:r>
              <a:rPr lang="cs-CZ" u="sng" dirty="0" err="1" smtClean="0"/>
              <a:t>undergroundova</a:t>
            </a:r>
            <a:r>
              <a:rPr lang="cs-CZ" u="sng" dirty="0" smtClean="0"/>
              <a:t> skupina?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Plastic</a:t>
            </a:r>
            <a:r>
              <a:rPr lang="cs-CZ" dirty="0" smtClean="0"/>
              <a:t> </a:t>
            </a:r>
            <a:r>
              <a:rPr lang="cs-CZ" dirty="0" err="1"/>
              <a:t>P</a:t>
            </a:r>
            <a:r>
              <a:rPr lang="cs-CZ" dirty="0" err="1" smtClean="0"/>
              <a:t>eople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U</a:t>
            </a:r>
            <a:r>
              <a:rPr lang="cs-CZ" dirty="0" err="1" smtClean="0"/>
              <a:t>niverse</a:t>
            </a:r>
            <a:r>
              <a:rPr lang="cs-CZ" dirty="0" smtClean="0"/>
              <a:t>.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Který český autor žije na Sázavě?</a:t>
            </a:r>
          </a:p>
          <a:p>
            <a:r>
              <a:rPr lang="cs-CZ" dirty="0" smtClean="0"/>
              <a:t>Pavel Kohout a Michal </a:t>
            </a:r>
            <a:r>
              <a:rPr lang="cs-CZ" dirty="0" err="1" smtClean="0"/>
              <a:t>Viewegh</a:t>
            </a:r>
            <a:r>
              <a:rPr lang="cs-CZ" dirty="0" smtClean="0"/>
              <a:t>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/>
              <a:t>Komu psal dopisy z vězení I. M. Jirous?</a:t>
            </a:r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Svým dcerám Františce a Martě.</a:t>
            </a:r>
          </a:p>
          <a:p>
            <a:r>
              <a:rPr lang="cs-CZ" u="sng" dirty="0" smtClean="0"/>
              <a:t>Jak se jmenuje poslední Havlova kniha?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Odcházení.</a:t>
            </a:r>
          </a:p>
          <a:p>
            <a:r>
              <a:rPr lang="cs-CZ" u="sng" dirty="0" smtClean="0"/>
              <a:t>Kdo žije ve Vídni?</a:t>
            </a:r>
          </a:p>
          <a:p>
            <a:r>
              <a:rPr lang="cs-CZ" dirty="0" smtClean="0"/>
              <a:t>Pavel Kohout</a:t>
            </a:r>
          </a:p>
          <a:p>
            <a:r>
              <a:rPr lang="cs-CZ" u="sng" dirty="0" smtClean="0"/>
              <a:t>Kdo režíruje filmy Bohumila Hrabala?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Jiří Menzel</a:t>
            </a:r>
            <a:r>
              <a:rPr lang="cs-CZ" u="sng" dirty="0" smtClean="0">
                <a:solidFill>
                  <a:schemeClr val="tx1"/>
                </a:solidFill>
              </a:rPr>
              <a:t> </a:t>
            </a:r>
            <a:endParaRPr lang="cs-CZ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23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III.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Kdo žije v Torontu?</a:t>
            </a:r>
          </a:p>
          <a:p>
            <a:r>
              <a:rPr lang="cs-CZ" dirty="0" smtClean="0"/>
              <a:t>Jak zemřel Bohumil Hrabal?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/>
              <a:t>Který český autor je považován za francouzského autora?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 jaké rodiny pochází Václav Havel?</a:t>
            </a:r>
          </a:p>
          <a:p>
            <a:r>
              <a:rPr lang="cs-CZ" dirty="0" smtClean="0"/>
              <a:t>Kdo je pábitel?</a:t>
            </a:r>
          </a:p>
          <a:p>
            <a:r>
              <a:rPr lang="cs-CZ" dirty="0" smtClean="0"/>
              <a:t>Co říká Michal </a:t>
            </a:r>
            <a:r>
              <a:rPr lang="cs-CZ" dirty="0" err="1" smtClean="0"/>
              <a:t>Viewegh</a:t>
            </a:r>
            <a:r>
              <a:rPr lang="cs-CZ" dirty="0" smtClean="0"/>
              <a:t> na to, že se o něm žáci již dnes učí?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Kdo založil exilové nakladatelství 68 </a:t>
            </a:r>
            <a:r>
              <a:rPr lang="cs-CZ" dirty="0" err="1" smtClean="0"/>
              <a:t>P</a:t>
            </a:r>
            <a:r>
              <a:rPr lang="cs-CZ" dirty="0" err="1" smtClean="0">
                <a:solidFill>
                  <a:schemeClr val="tx1"/>
                </a:solidFill>
              </a:rPr>
              <a:t>ublishers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 smtClean="0"/>
              <a:t>Jaké dvě ceny získal Michal </a:t>
            </a:r>
            <a:r>
              <a:rPr lang="cs-CZ" dirty="0" err="1" smtClean="0"/>
              <a:t>Viewegh</a:t>
            </a:r>
            <a:r>
              <a:rPr lang="cs-CZ" dirty="0" smtClean="0"/>
              <a:t>?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40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III.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62500" lnSpcReduction="20000"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Kdo žije v Torontu?</a:t>
            </a:r>
          </a:p>
          <a:p>
            <a:r>
              <a:rPr lang="cs-CZ" dirty="0" smtClean="0"/>
              <a:t>Josef Škvorecký a Zdena Salivarová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/>
              <a:t>Jak zemřel Bohumil Hrabal?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Vypadl z nemocničního okna.</a:t>
            </a:r>
          </a:p>
          <a:p>
            <a:r>
              <a:rPr lang="cs-CZ" u="sng" dirty="0" smtClean="0"/>
              <a:t>Který český autor je považován za francouzského autora?</a:t>
            </a:r>
          </a:p>
          <a:p>
            <a:r>
              <a:rPr lang="cs-CZ" dirty="0" smtClean="0"/>
              <a:t>Milan Kundera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Z jaké rodiny pochází Václav Havel?</a:t>
            </a:r>
          </a:p>
          <a:p>
            <a:r>
              <a:rPr lang="cs-CZ" dirty="0" smtClean="0"/>
              <a:t>Podnikatelské.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/>
              <a:t>Kdo je pábitel?</a:t>
            </a:r>
          </a:p>
          <a:p>
            <a:r>
              <a:rPr lang="cs-CZ" dirty="0" smtClean="0"/>
              <a:t>Hlavní hrdina knih Bohumila Hrabala.</a:t>
            </a:r>
          </a:p>
          <a:p>
            <a:r>
              <a:rPr lang="cs-CZ" u="sng" dirty="0" smtClean="0"/>
              <a:t>Co říká Michal </a:t>
            </a:r>
            <a:r>
              <a:rPr lang="cs-CZ" u="sng" dirty="0" err="1" smtClean="0"/>
              <a:t>Viewegh</a:t>
            </a:r>
            <a:r>
              <a:rPr lang="cs-CZ" u="sng" dirty="0" smtClean="0"/>
              <a:t> na to, že se o něm žáci již dnes učí?</a:t>
            </a:r>
          </a:p>
          <a:p>
            <a:r>
              <a:rPr lang="cs-CZ" dirty="0" smtClean="0"/>
              <a:t>Připadá si tak trochu mrtvý.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Kdo založil exilové nakladatelství 68 </a:t>
            </a:r>
            <a:r>
              <a:rPr lang="cs-CZ" u="sng" dirty="0" err="1"/>
              <a:t>P</a:t>
            </a:r>
            <a:r>
              <a:rPr lang="cs-CZ" u="sng" smtClean="0">
                <a:solidFill>
                  <a:schemeClr val="tx1"/>
                </a:solidFill>
              </a:rPr>
              <a:t>ublishers</a:t>
            </a:r>
            <a:r>
              <a:rPr lang="cs-CZ" u="sng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dirty="0"/>
              <a:t>Josef Škvorecký a Zdena </a:t>
            </a:r>
            <a:r>
              <a:rPr lang="cs-CZ" dirty="0" smtClean="0"/>
              <a:t>Salivarová</a:t>
            </a:r>
            <a:endParaRPr lang="cs-CZ" u="sng" dirty="0" smtClean="0">
              <a:solidFill>
                <a:schemeClr val="tx1"/>
              </a:solidFill>
            </a:endParaRPr>
          </a:p>
          <a:p>
            <a:r>
              <a:rPr lang="cs-CZ" u="sng" dirty="0" smtClean="0"/>
              <a:t>Jaké dvě ceny získal Michal </a:t>
            </a:r>
            <a:r>
              <a:rPr lang="cs-CZ" u="sng" dirty="0" err="1" smtClean="0"/>
              <a:t>Viewegh</a:t>
            </a:r>
            <a:r>
              <a:rPr lang="cs-CZ" u="sng" dirty="0" smtClean="0"/>
              <a:t>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Magnesia Litera a Cena Jiřího Ortena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590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IV.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Který český autor byl mluvčím Charty 77?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Kolik knih Michala </a:t>
            </a:r>
            <a:r>
              <a:rPr lang="cs-CZ" dirty="0" err="1" smtClean="0">
                <a:solidFill>
                  <a:schemeClr val="tx1"/>
                </a:solidFill>
              </a:rPr>
              <a:t>Viewegha</a:t>
            </a:r>
            <a:r>
              <a:rPr lang="cs-CZ" dirty="0" smtClean="0">
                <a:solidFill>
                  <a:schemeClr val="tx1"/>
                </a:solidFill>
              </a:rPr>
              <a:t> bylo zfilmováno?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Proč knihy Milana Kundery vychází pouze ve francouzštině?</a:t>
            </a:r>
          </a:p>
          <a:p>
            <a:r>
              <a:rPr lang="cs-CZ" dirty="0" smtClean="0"/>
              <a:t>Vyjmenujte vše, co ovlivnilo tvorbu Bohumila Hrabala.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Proč emigroval Josef Škvorecký?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94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IV.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77500" lnSpcReduction="20000"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Který český autor byl mluvčím Charty 77?</a:t>
            </a:r>
          </a:p>
          <a:p>
            <a:r>
              <a:rPr lang="cs-CZ" dirty="0" smtClean="0"/>
              <a:t>Václav Havel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>
                <a:solidFill>
                  <a:schemeClr val="tx1"/>
                </a:solidFill>
              </a:rPr>
              <a:t>Kolik knih Michala </a:t>
            </a:r>
            <a:r>
              <a:rPr lang="cs-CZ" u="sng" dirty="0" err="1" smtClean="0">
                <a:solidFill>
                  <a:schemeClr val="tx1"/>
                </a:solidFill>
              </a:rPr>
              <a:t>Viewegha</a:t>
            </a:r>
            <a:r>
              <a:rPr lang="cs-CZ" u="sng" dirty="0" smtClean="0">
                <a:solidFill>
                  <a:schemeClr val="tx1"/>
                </a:solidFill>
              </a:rPr>
              <a:t> bylo zfilmováno?</a:t>
            </a:r>
          </a:p>
          <a:p>
            <a:r>
              <a:rPr lang="cs-CZ" dirty="0"/>
              <a:t>7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>
                <a:solidFill>
                  <a:schemeClr val="tx1"/>
                </a:solidFill>
              </a:rPr>
              <a:t>Proč knihy Milana Kundery vychází pouze ve francouzštině?</a:t>
            </a:r>
          </a:p>
          <a:p>
            <a:r>
              <a:rPr lang="cs-CZ" dirty="0" smtClean="0"/>
              <a:t>Autor si je chce překládat sám.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/>
              <a:t>Vyjmenujte vše, co ovlivnilo tvorbu Bohumila Hrabala.</a:t>
            </a:r>
          </a:p>
          <a:p>
            <a:r>
              <a:rPr lang="cs-CZ" dirty="0" smtClean="0"/>
              <a:t>Manželka servírka, strýc Pepin, práce na trati atd.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Proč emigroval Josef Škvorecký? </a:t>
            </a:r>
          </a:p>
          <a:p>
            <a:r>
              <a:rPr lang="cs-CZ" dirty="0" smtClean="0"/>
              <a:t>Doma mu byly pozastaveny práce na vydání Tankového praporu.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085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V.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lnSpcReduction="10000"/>
          </a:bodyPr>
          <a:lstStyle/>
          <a:p>
            <a:r>
              <a:rPr lang="cs-CZ" dirty="0" smtClean="0"/>
              <a:t>Kdo vlastnil filmové studio Barrandov? </a:t>
            </a:r>
          </a:p>
          <a:p>
            <a:r>
              <a:rPr lang="cs-CZ" dirty="0"/>
              <a:t>Kdo byl hlavní představitel undergroundu?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Komu psal dopisy z vězení Václav Havel?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Co je to Index?</a:t>
            </a:r>
          </a:p>
          <a:p>
            <a:r>
              <a:rPr lang="cs-CZ" dirty="0" smtClean="0"/>
              <a:t>Jak se jmenuje poslední </a:t>
            </a:r>
            <a:r>
              <a:rPr lang="cs-CZ" dirty="0" err="1" smtClean="0"/>
              <a:t>Vieweghova</a:t>
            </a:r>
            <a:r>
              <a:rPr lang="cs-CZ" dirty="0" smtClean="0"/>
              <a:t> kniha?</a:t>
            </a:r>
          </a:p>
          <a:p>
            <a:r>
              <a:rPr lang="cs-CZ" dirty="0" smtClean="0"/>
              <a:t>Kdo psal </a:t>
            </a:r>
            <a:r>
              <a:rPr lang="cs-CZ" dirty="0" err="1" smtClean="0"/>
              <a:t>memoáromány</a:t>
            </a:r>
            <a:r>
              <a:rPr lang="cs-CZ" dirty="0" smtClean="0"/>
              <a:t>?</a:t>
            </a:r>
          </a:p>
          <a:p>
            <a:r>
              <a:rPr lang="cs-CZ" dirty="0" smtClean="0"/>
              <a:t>Které dílo Josefa Škvoreckého bylo zfilmováno?</a:t>
            </a:r>
            <a:endParaRPr lang="cs-CZ" dirty="0"/>
          </a:p>
          <a:p>
            <a:endParaRPr lang="cs-CZ" dirty="0" smtClean="0"/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63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5000">
                <a:schemeClr val="accent1">
                  <a:lumMod val="60000"/>
                  <a:lumOff val="40000"/>
                </a:schemeClr>
              </a:gs>
              <a:gs pos="83000">
                <a:srgbClr val="D4DEFF"/>
              </a:gs>
              <a:gs pos="100000">
                <a:srgbClr val="96AB94"/>
              </a:gs>
            </a:gsLst>
            <a:lin ang="13500000" scaled="1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V. Otázky a odpovědi: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8488C4"/>
              </a:gs>
              <a:gs pos="29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62500" lnSpcReduction="20000"/>
          </a:bodyPr>
          <a:lstStyle/>
          <a:p>
            <a:r>
              <a:rPr lang="cs-CZ" u="sng" dirty="0" smtClean="0"/>
              <a:t>Kdo vlastnil filmové studio Barrandov? </a:t>
            </a:r>
          </a:p>
          <a:p>
            <a:r>
              <a:rPr lang="cs-CZ" dirty="0" smtClean="0"/>
              <a:t>Strýc Václava Havla.</a:t>
            </a:r>
          </a:p>
          <a:p>
            <a:r>
              <a:rPr lang="cs-CZ" u="sng" dirty="0"/>
              <a:t>Kdo byl hlavní představitel undergroundu</a:t>
            </a:r>
            <a:r>
              <a:rPr lang="cs-CZ" u="sng" dirty="0" smtClean="0"/>
              <a:t>?</a:t>
            </a:r>
            <a:endParaRPr lang="cs-CZ" dirty="0" smtClean="0"/>
          </a:p>
          <a:p>
            <a:r>
              <a:rPr lang="cs-CZ" dirty="0" smtClean="0"/>
              <a:t>Ivan Martin Jirous a Egon Bondy.</a:t>
            </a:r>
            <a:endParaRPr lang="cs-CZ" dirty="0"/>
          </a:p>
          <a:p>
            <a:r>
              <a:rPr lang="cs-CZ" u="sng" dirty="0" smtClean="0">
                <a:solidFill>
                  <a:schemeClr val="tx1"/>
                </a:solidFill>
              </a:rPr>
              <a:t>Komu psal dopisy z vězení Václav Havel?</a:t>
            </a:r>
          </a:p>
          <a:p>
            <a:r>
              <a:rPr lang="cs-CZ" dirty="0" smtClean="0"/>
              <a:t>Manželce Olze.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>
                <a:solidFill>
                  <a:schemeClr val="tx1"/>
                </a:solidFill>
              </a:rPr>
              <a:t>Co je to Index?</a:t>
            </a:r>
          </a:p>
          <a:p>
            <a:r>
              <a:rPr lang="cs-CZ" dirty="0" smtClean="0"/>
              <a:t>Exilové nakladatelství, které fungovalo v Kolíně nad Rýnem.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/>
              <a:t>Jak se jmenuje poslední </a:t>
            </a:r>
            <a:r>
              <a:rPr lang="cs-CZ" u="sng" dirty="0" err="1" smtClean="0"/>
              <a:t>Vieweghova</a:t>
            </a:r>
            <a:r>
              <a:rPr lang="cs-CZ" u="sng" dirty="0" smtClean="0"/>
              <a:t> kniha?</a:t>
            </a:r>
          </a:p>
          <a:p>
            <a:r>
              <a:rPr lang="cs-CZ" dirty="0" smtClean="0"/>
              <a:t>Mafie v Praze.</a:t>
            </a:r>
          </a:p>
          <a:p>
            <a:r>
              <a:rPr lang="cs-CZ" u="sng" dirty="0" smtClean="0"/>
              <a:t>Kdo psal </a:t>
            </a:r>
            <a:r>
              <a:rPr lang="cs-CZ" u="sng" dirty="0" err="1" smtClean="0"/>
              <a:t>memoáromány</a:t>
            </a:r>
            <a:r>
              <a:rPr lang="cs-CZ" u="sng" dirty="0" smtClean="0"/>
              <a:t>?</a:t>
            </a:r>
          </a:p>
          <a:p>
            <a:r>
              <a:rPr lang="cs-CZ" dirty="0" smtClean="0"/>
              <a:t>Pavel Kohout.</a:t>
            </a:r>
          </a:p>
          <a:p>
            <a:r>
              <a:rPr lang="cs-CZ" u="sng" dirty="0" smtClean="0"/>
              <a:t>Které dílo Josefa Škvoreckého bylo zfilmováno?</a:t>
            </a:r>
          </a:p>
          <a:p>
            <a:r>
              <a:rPr lang="cs-CZ" dirty="0" smtClean="0"/>
              <a:t>Tankový prapor</a:t>
            </a:r>
            <a:endParaRPr lang="cs-CZ" dirty="0"/>
          </a:p>
          <a:p>
            <a:endParaRPr lang="cs-CZ" dirty="0" smtClean="0"/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38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809</Words>
  <Application>Microsoft Office PowerPoint</Application>
  <PresentationFormat>Předvádění na obrazovce (4:3)</PresentationFormat>
  <Paragraphs>129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Test</vt:lpstr>
      <vt:lpstr>I. Otázky a odpovědi:</vt:lpstr>
      <vt:lpstr>I. Otázky a odpovědi:</vt:lpstr>
      <vt:lpstr>II. Otázky a odpovědi:</vt:lpstr>
      <vt:lpstr>II. Otázky a odpovědi:</vt:lpstr>
      <vt:lpstr>III. Otázky a odpovědi:</vt:lpstr>
      <vt:lpstr>III. Otázky a odpovědi:</vt:lpstr>
      <vt:lpstr>IV. Otázky a odpovědi:</vt:lpstr>
      <vt:lpstr>IV. Otázky a odpovědi:</vt:lpstr>
      <vt:lpstr>V. Otázky a odpovědi:</vt:lpstr>
      <vt:lpstr>V. Otázky a odpovědi: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</dc:title>
  <dc:creator>Jajinka</dc:creator>
  <cp:lastModifiedBy>Jajinka</cp:lastModifiedBy>
  <cp:revision>13</cp:revision>
  <dcterms:created xsi:type="dcterms:W3CDTF">2011-11-15T18:19:45Z</dcterms:created>
  <dcterms:modified xsi:type="dcterms:W3CDTF">2012-01-03T19:50:28Z</dcterms:modified>
</cp:coreProperties>
</file>