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VY_32_INOVACE_14_ČESKÝ_JAZYK_A_LITERATURA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</a:t>
          </a:r>
          <a:r>
            <a:rPr lang="cs-CZ" sz="2000" dirty="0" err="1" smtClean="0"/>
            <a:t>Kolbeová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Česká literatura 2. poloviny 20. století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6BB26F-6325-4130-B71B-3E136983C4F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967058F-41D2-44B2-9757-2F59B3D2C24C}" type="presOf" srcId="{4C35D32F-0EAB-4CD7-82EE-45574DC2A586}" destId="{890E4F0B-2866-4A3F-A3C7-2A14B1797930}" srcOrd="1" destOrd="0" presId="urn:microsoft.com/office/officeart/2005/8/layout/target3"/>
    <dgm:cxn modelId="{10DEF9DE-853A-456D-8185-EA81432855A4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6A3BFFC-870D-4818-9DF8-0A430A19AFE6}" type="presOf" srcId="{D1D4F407-5343-4D3F-B5B9-D407B03CAEB4}" destId="{AED2198E-93D5-4001-81B4-73124B309672}" srcOrd="1" destOrd="0" presId="urn:microsoft.com/office/officeart/2005/8/layout/target3"/>
    <dgm:cxn modelId="{D9A61664-9B34-4B5D-AFA2-6C7188A84360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3C96BEA-50C2-4649-990C-774508134FF1}" type="presOf" srcId="{D8197B8C-B260-4A16-BDF4-0947B075E274}" destId="{5A5FFA88-C948-4069-8E93-59FA12366E83}" srcOrd="1" destOrd="0" presId="urn:microsoft.com/office/officeart/2005/8/layout/target3"/>
    <dgm:cxn modelId="{0FFD55FC-2FD3-4D5F-84F7-AE20C3A8A365}" type="presOf" srcId="{D8197B8C-B260-4A16-BDF4-0947B075E274}" destId="{25B08C86-7E15-44DC-BE7F-FFB55DD49D12}" srcOrd="0" destOrd="0" presId="urn:microsoft.com/office/officeart/2005/8/layout/target3"/>
    <dgm:cxn modelId="{35F4CAB7-9A62-46D9-9B63-82328E4AAF99}" type="presOf" srcId="{D1D4F407-5343-4D3F-B5B9-D407B03CAEB4}" destId="{D005CE8C-CC26-4C3E-AC11-E15060ECD759}" srcOrd="0" destOrd="0" presId="urn:microsoft.com/office/officeart/2005/8/layout/target3"/>
    <dgm:cxn modelId="{73C0387C-B986-48C6-81B0-45AAC576C2EC}" type="presOf" srcId="{757F3AB3-0718-4624-B441-E567A8F0AB56}" destId="{333A1088-737F-45CB-B68E-254E46348037}" srcOrd="0" destOrd="0" presId="urn:microsoft.com/office/officeart/2005/8/layout/target3"/>
    <dgm:cxn modelId="{5BB5ECFC-B0DC-46CD-A2D4-837E9DD0A111}" type="presOf" srcId="{D1B46980-6531-4606-95E6-44980827E919}" destId="{2BE915AB-18AA-4053-B92C-3BFC9ED204BB}" srcOrd="1" destOrd="0" presId="urn:microsoft.com/office/officeart/2005/8/layout/target3"/>
    <dgm:cxn modelId="{B57C8661-1154-4F73-8F8C-1A82636252B8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34B1523-3F23-4BD9-B860-14D343A52E19}" type="presParOf" srcId="{333A1088-737F-45CB-B68E-254E46348037}" destId="{F5ABB229-8D3B-4694-996A-96F23CF14429}" srcOrd="0" destOrd="0" presId="urn:microsoft.com/office/officeart/2005/8/layout/target3"/>
    <dgm:cxn modelId="{AD150376-2976-4B98-A6B7-5BEFF6D0E9D4}" type="presParOf" srcId="{333A1088-737F-45CB-B68E-254E46348037}" destId="{F41139FD-01EE-4571-8B17-4FB00FC51163}" srcOrd="1" destOrd="0" presId="urn:microsoft.com/office/officeart/2005/8/layout/target3"/>
    <dgm:cxn modelId="{9A7FD6D7-0694-4AA6-9756-3B431882CA04}" type="presParOf" srcId="{333A1088-737F-45CB-B68E-254E46348037}" destId="{D005CE8C-CC26-4C3E-AC11-E15060ECD759}" srcOrd="2" destOrd="0" presId="urn:microsoft.com/office/officeart/2005/8/layout/target3"/>
    <dgm:cxn modelId="{CEC52F94-157E-43BB-9BF2-AA392712ED59}" type="presParOf" srcId="{333A1088-737F-45CB-B68E-254E46348037}" destId="{2C702D82-9B77-49B7-9568-BB8EB47C3372}" srcOrd="3" destOrd="0" presId="urn:microsoft.com/office/officeart/2005/8/layout/target3"/>
    <dgm:cxn modelId="{D741710F-5E47-4CEA-B496-C79172AAC94B}" type="presParOf" srcId="{333A1088-737F-45CB-B68E-254E46348037}" destId="{A52A0455-90FF-4808-ABD0-F02540D31D5A}" srcOrd="4" destOrd="0" presId="urn:microsoft.com/office/officeart/2005/8/layout/target3"/>
    <dgm:cxn modelId="{080FEFDB-F788-4988-86E5-9F800C9349AF}" type="presParOf" srcId="{333A1088-737F-45CB-B68E-254E46348037}" destId="{6140AFEC-043D-4C43-A2F9-D0F5331DF3A3}" srcOrd="5" destOrd="0" presId="urn:microsoft.com/office/officeart/2005/8/layout/target3"/>
    <dgm:cxn modelId="{D463BBF6-623C-47E5-81EC-27BCE5CF0948}" type="presParOf" srcId="{333A1088-737F-45CB-B68E-254E46348037}" destId="{9358AC05-5D7D-4327-9F80-1AD486AEA664}" srcOrd="6" destOrd="0" presId="urn:microsoft.com/office/officeart/2005/8/layout/target3"/>
    <dgm:cxn modelId="{2944F6C8-ACF6-44E0-8F1B-BA15EF073A5F}" type="presParOf" srcId="{333A1088-737F-45CB-B68E-254E46348037}" destId="{313FC574-E1CD-4FB4-B054-0B805CE0447D}" srcOrd="7" destOrd="0" presId="urn:microsoft.com/office/officeart/2005/8/layout/target3"/>
    <dgm:cxn modelId="{197F8CED-7191-43B1-BF00-8DBD2B4EFF4B}" type="presParOf" srcId="{333A1088-737F-45CB-B68E-254E46348037}" destId="{619D679B-A015-4ECF-8348-D1034C574F40}" srcOrd="8" destOrd="0" presId="urn:microsoft.com/office/officeart/2005/8/layout/target3"/>
    <dgm:cxn modelId="{482B884E-AFC9-4533-9CCA-915FB05AFB0A}" type="presParOf" srcId="{333A1088-737F-45CB-B68E-254E46348037}" destId="{322283A8-4A27-4CDA-BAE3-F381106A9174}" srcOrd="9" destOrd="0" presId="urn:microsoft.com/office/officeart/2005/8/layout/target3"/>
    <dgm:cxn modelId="{46FAB76D-FB8B-4E75-B251-3C43234CFE0E}" type="presParOf" srcId="{333A1088-737F-45CB-B68E-254E46348037}" destId="{FFC9F71D-1B4F-4AD9-A4A6-86ADEFC8AF5C}" srcOrd="10" destOrd="0" presId="urn:microsoft.com/office/officeart/2005/8/layout/target3"/>
    <dgm:cxn modelId="{BF9CA0C8-D761-4F02-8AB3-6C5830ED9501}" type="presParOf" srcId="{333A1088-737F-45CB-B68E-254E46348037}" destId="{25B08C86-7E15-44DC-BE7F-FFB55DD49D12}" srcOrd="11" destOrd="0" presId="urn:microsoft.com/office/officeart/2005/8/layout/target3"/>
    <dgm:cxn modelId="{EFD8720A-8D81-48C6-88A0-42C41673723C}" type="presParOf" srcId="{333A1088-737F-45CB-B68E-254E46348037}" destId="{76644BE8-9D7C-4C09-B250-3D10AF48CBB7}" srcOrd="12" destOrd="0" presId="urn:microsoft.com/office/officeart/2005/8/layout/target3"/>
    <dgm:cxn modelId="{FB3B0DB3-96AC-4C60-9F4D-5EA3701DDEED}" type="presParOf" srcId="{333A1088-737F-45CB-B68E-254E46348037}" destId="{EE85B701-7295-41C0-BA7A-34D3756A2AE6}" srcOrd="13" destOrd="0" presId="urn:microsoft.com/office/officeart/2005/8/layout/target3"/>
    <dgm:cxn modelId="{73A1B853-0035-471B-B4DF-506C18215481}" type="presParOf" srcId="{333A1088-737F-45CB-B68E-254E46348037}" destId="{8BEBB6EC-1DAA-4CAC-8A25-BC0FCBD5DBD5}" srcOrd="14" destOrd="0" presId="urn:microsoft.com/office/officeart/2005/8/layout/target3"/>
    <dgm:cxn modelId="{F8A7B4DB-63D8-4F7F-ADAC-12057439C823}" type="presParOf" srcId="{333A1088-737F-45CB-B68E-254E46348037}" destId="{AED2198E-93D5-4001-81B4-73124B309672}" srcOrd="15" destOrd="0" presId="urn:microsoft.com/office/officeart/2005/8/layout/target3"/>
    <dgm:cxn modelId="{42324BCC-4616-4B9E-90E1-580ABBE39FC2}" type="presParOf" srcId="{333A1088-737F-45CB-B68E-254E46348037}" destId="{2BE915AB-18AA-4053-B92C-3BFC9ED204BB}" srcOrd="16" destOrd="0" presId="urn:microsoft.com/office/officeart/2005/8/layout/target3"/>
    <dgm:cxn modelId="{08A165CD-3337-48A3-A005-9F9AAEB66CA9}" type="presParOf" srcId="{333A1088-737F-45CB-B68E-254E46348037}" destId="{6BB5E863-4638-4E1D-BFDE-399D028AC4ED}" srcOrd="17" destOrd="0" presId="urn:microsoft.com/office/officeart/2005/8/layout/target3"/>
    <dgm:cxn modelId="{A26BC214-83F6-4330-8524-2955F9C8A880}" type="presParOf" srcId="{333A1088-737F-45CB-B68E-254E46348037}" destId="{5A5FFA88-C948-4069-8E93-59FA12366E83}" srcOrd="18" destOrd="0" presId="urn:microsoft.com/office/officeart/2005/8/layout/target3"/>
    <dgm:cxn modelId="{66F16A71-117E-4183-B8E4-5580DDAE9EA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</a:t>
          </a:r>
          <a:r>
            <a:rPr lang="cs-CZ" sz="2000" kern="1200" dirty="0" err="1" smtClean="0"/>
            <a:t>Kolbeová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VY_32_INOVACE_14_ČESKÝ_JAZYK_A_LITERATURA</a:t>
          </a:r>
          <a:endParaRPr lang="cs-CZ" sz="16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Česká literatura 2. poloviny 20. století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F736CD2-2ACA-4CA4-A340-05B46A551C99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509C8C2-4B12-4F77-B91C-A9FCD0E7598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ovinky.cz/kultura/176132-ludvik-vaculik-vydal-tisice-slov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8517841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1" y="4149080"/>
            <a:ext cx="5779164" cy="17855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Ludvík Vaculík</a:t>
            </a:r>
            <a:endParaRPr lang="cs-CZ" sz="28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97152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877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798859"/>
              </p:ext>
            </p:extLst>
          </p:nvPr>
        </p:nvGraphicFramePr>
        <p:xfrm>
          <a:off x="1547813" y="1412875"/>
          <a:ext cx="6096000" cy="165737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listopad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Žáci budou seznámeni </a:t>
                      </a:r>
                      <a:b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</a:b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 definicí fejetonu a jeho tvůrcem Ludvíkem Vaculíkem.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352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FEJETON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Ludvík Vaculík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9942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je to fejeton?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6516216" y="1447802"/>
            <a:ext cx="1994430" cy="4206112"/>
          </a:xfrm>
        </p:spPr>
        <p:txBody>
          <a:bodyPr>
            <a:normAutofit/>
          </a:bodyPr>
          <a:lstStyle/>
          <a:p>
            <a:r>
              <a:rPr lang="cs-CZ" sz="2000" b="1" u="sng" dirty="0" smtClean="0"/>
              <a:t>Tato slova doplňte do textu: </a:t>
            </a:r>
            <a:endParaRPr lang="cs-CZ" sz="2000" dirty="0" smtClean="0"/>
          </a:p>
          <a:p>
            <a:r>
              <a:rPr lang="cs-CZ" sz="2000" dirty="0" smtClean="0"/>
              <a:t>tisk</a:t>
            </a:r>
          </a:p>
          <a:p>
            <a:r>
              <a:rPr lang="cs-CZ" sz="2000" dirty="0" smtClean="0"/>
              <a:t>poznámka</a:t>
            </a:r>
          </a:p>
          <a:p>
            <a:r>
              <a:rPr lang="cs-CZ" sz="2000" dirty="0"/>
              <a:t>i</a:t>
            </a:r>
            <a:r>
              <a:rPr lang="cs-CZ" sz="2000" dirty="0" smtClean="0"/>
              <a:t>ronie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odčárník</a:t>
            </a:r>
          </a:p>
          <a:p>
            <a:r>
              <a:rPr lang="cs-CZ" sz="2000" dirty="0"/>
              <a:t>p</a:t>
            </a:r>
            <a:r>
              <a:rPr lang="cs-CZ" sz="2000" dirty="0" smtClean="0"/>
              <a:t>ointa</a:t>
            </a:r>
          </a:p>
          <a:p>
            <a:r>
              <a:rPr lang="cs-CZ" sz="2000" dirty="0"/>
              <a:t>kultura</a:t>
            </a:r>
          </a:p>
          <a:p>
            <a:r>
              <a:rPr lang="cs-CZ" sz="2000" dirty="0" smtClean="0"/>
              <a:t>publicistika společnost</a:t>
            </a:r>
          </a:p>
          <a:p>
            <a:r>
              <a:rPr lang="cs-CZ" sz="2000" dirty="0" smtClean="0"/>
              <a:t>satira </a:t>
            </a:r>
            <a:endParaRPr lang="cs-CZ" sz="20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5610828" cy="5307168"/>
          </a:xfrm>
        </p:spPr>
        <p:txBody>
          <a:bodyPr>
            <a:normAutofit fontScale="47500" lnSpcReduction="20000"/>
          </a:bodyPr>
          <a:lstStyle/>
          <a:p>
            <a:r>
              <a:rPr lang="cs-CZ" sz="4500" dirty="0" smtClean="0"/>
              <a:t>(z </a:t>
            </a:r>
            <a:r>
              <a:rPr lang="cs-CZ" sz="4500" dirty="0" err="1" smtClean="0"/>
              <a:t>fran</a:t>
            </a:r>
            <a:r>
              <a:rPr lang="cs-CZ" sz="4500" dirty="0" smtClean="0"/>
              <a:t>. </a:t>
            </a:r>
            <a:r>
              <a:rPr lang="cs-CZ" sz="4500" dirty="0" err="1"/>
              <a:t>feuilleton</a:t>
            </a:r>
            <a:r>
              <a:rPr lang="cs-CZ" sz="4500" dirty="0"/>
              <a:t> = lístek) resp. </a:t>
            </a:r>
            <a:r>
              <a:rPr lang="cs-CZ" sz="4500" dirty="0" smtClean="0"/>
              <a:t>…… </a:t>
            </a:r>
            <a:r>
              <a:rPr lang="cs-CZ" sz="4500" dirty="0"/>
              <a:t>pod čarou, </a:t>
            </a:r>
            <a:r>
              <a:rPr lang="cs-CZ" sz="4500" dirty="0" smtClean="0"/>
              <a:t>u </a:t>
            </a:r>
            <a:r>
              <a:rPr lang="cs-CZ" sz="4500" dirty="0"/>
              <a:t>nás tzv</a:t>
            </a:r>
            <a:r>
              <a:rPr lang="cs-CZ" sz="4500" dirty="0" smtClean="0"/>
              <a:t>.…</a:t>
            </a:r>
            <a:endParaRPr lang="cs-CZ" sz="4500" dirty="0"/>
          </a:p>
          <a:p>
            <a:pPr lvl="0"/>
            <a:r>
              <a:rPr lang="cs-CZ" sz="4500" dirty="0"/>
              <a:t>je </a:t>
            </a:r>
            <a:r>
              <a:rPr lang="cs-CZ" sz="4500" dirty="0" smtClean="0"/>
              <a:t>literárně -………… </a:t>
            </a:r>
            <a:r>
              <a:rPr lang="cs-CZ" sz="4500" dirty="0"/>
              <a:t>útvar, obvykle užívaný v </a:t>
            </a:r>
            <a:r>
              <a:rPr lang="cs-CZ" sz="4500" dirty="0" smtClean="0"/>
              <a:t>……,</a:t>
            </a:r>
            <a:endParaRPr lang="cs-CZ" sz="4500" dirty="0"/>
          </a:p>
          <a:p>
            <a:pPr lvl="0"/>
            <a:r>
              <a:rPr lang="cs-CZ" sz="4500" dirty="0"/>
              <a:t>je zaměřený na aktuální </a:t>
            </a:r>
            <a:r>
              <a:rPr lang="cs-CZ" sz="4500" dirty="0" smtClean="0"/>
              <a:t>…… </a:t>
            </a:r>
            <a:r>
              <a:rPr lang="cs-CZ" sz="4500" dirty="0"/>
              <a:t>nebo </a:t>
            </a:r>
            <a:r>
              <a:rPr lang="cs-CZ" sz="4500" dirty="0" smtClean="0"/>
              <a:t>…… </a:t>
            </a:r>
            <a:r>
              <a:rPr lang="cs-CZ" sz="4500" dirty="0"/>
              <a:t>téma, které mnohdy </a:t>
            </a:r>
            <a:r>
              <a:rPr lang="cs-CZ" sz="4500" dirty="0" smtClean="0"/>
              <a:t>… </a:t>
            </a:r>
            <a:r>
              <a:rPr lang="cs-CZ" sz="4500" dirty="0"/>
              <a:t>či </a:t>
            </a:r>
            <a:r>
              <a:rPr lang="cs-CZ" sz="4500" dirty="0" smtClean="0"/>
              <a:t>… </a:t>
            </a:r>
            <a:r>
              <a:rPr lang="cs-CZ" sz="4500" dirty="0"/>
              <a:t>komentuje,</a:t>
            </a:r>
          </a:p>
          <a:p>
            <a:pPr lvl="0"/>
            <a:r>
              <a:rPr lang="cs-CZ" sz="4500" dirty="0"/>
              <a:t>měl by být ukončen</a:t>
            </a:r>
            <a:r>
              <a:rPr lang="cs-CZ" sz="4500" dirty="0" smtClean="0"/>
              <a:t>……… </a:t>
            </a:r>
            <a:r>
              <a:rPr lang="cs-CZ" sz="4500" dirty="0"/>
              <a:t>a obsahovat nové, nečekané pohledy na věc.</a:t>
            </a:r>
          </a:p>
          <a:p>
            <a:pPr lvl="0"/>
            <a:r>
              <a:rPr lang="cs-CZ" sz="4500" dirty="0"/>
              <a:t>K známým zahraničním fejetonistům patří např. francouzský romantický spisovatel (autor Bídníků) </a:t>
            </a:r>
            <a:r>
              <a:rPr lang="cs-CZ" sz="4500" dirty="0" smtClean="0"/>
              <a:t>…………………</a:t>
            </a:r>
            <a:endParaRPr lang="cs-CZ" sz="4500" dirty="0"/>
          </a:p>
          <a:p>
            <a:pPr lvl="0"/>
            <a:r>
              <a:rPr lang="cs-CZ" sz="4500" dirty="0"/>
              <a:t>Z domácích jsou to </a:t>
            </a:r>
            <a:r>
              <a:rPr lang="cs-CZ" sz="4500" dirty="0" smtClean="0"/>
              <a:t>především J. ..,  … Poláček, a Karel Čapek.</a:t>
            </a:r>
            <a:endParaRPr lang="cs-CZ" sz="4500" dirty="0"/>
          </a:p>
          <a:p>
            <a:pPr lvl="0"/>
            <a:r>
              <a:rPr lang="cs-CZ" sz="4500" dirty="0"/>
              <a:t>Mezi současné české fejetonisty </a:t>
            </a:r>
            <a:r>
              <a:rPr lang="cs-CZ" sz="4500" dirty="0" smtClean="0"/>
              <a:t>patří L. Vaculík, R. Křesťan nebo J. Smetanová.</a:t>
            </a:r>
            <a:endParaRPr lang="cs-CZ" sz="45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8462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373216"/>
            <a:ext cx="8183880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Co je to fejeton?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54832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/>
              <a:t>Fejeton</a:t>
            </a:r>
            <a:r>
              <a:rPr lang="cs-CZ" dirty="0"/>
              <a:t> (z francouzského </a:t>
            </a:r>
            <a:r>
              <a:rPr lang="cs-CZ" dirty="0" err="1"/>
              <a:t>feuilleton</a:t>
            </a:r>
            <a:r>
              <a:rPr lang="cs-CZ" dirty="0"/>
              <a:t> = lístek) resp. poznámka pod čarou, u nás tzv. podčárník.</a:t>
            </a:r>
          </a:p>
          <a:p>
            <a:pPr lvl="0"/>
            <a:r>
              <a:rPr lang="cs-CZ" dirty="0"/>
              <a:t>je literárně-publicistický útvar, obvykle užívaný v tisku,</a:t>
            </a:r>
          </a:p>
          <a:p>
            <a:pPr lvl="0"/>
            <a:r>
              <a:rPr lang="cs-CZ" dirty="0"/>
              <a:t>je zaměřený na aktuální společenské nebo kulturní téma, které mnohdy satiricky či ironicky komentuje,</a:t>
            </a:r>
          </a:p>
          <a:p>
            <a:pPr lvl="0"/>
            <a:r>
              <a:rPr lang="cs-CZ" dirty="0"/>
              <a:t>měl by být ukončen pointou a obsahovat nové, nečekané pohledy na věc.</a:t>
            </a:r>
          </a:p>
          <a:p>
            <a:pPr lvl="0"/>
            <a:r>
              <a:rPr lang="cs-CZ" dirty="0"/>
              <a:t>K známým zahraničním fejetonistům patří např. francouzský romantický spisovatel (autor Bídníků) Victor Hugo</a:t>
            </a:r>
          </a:p>
          <a:p>
            <a:pPr lvl="0"/>
            <a:r>
              <a:rPr lang="cs-CZ" dirty="0"/>
              <a:t>Z domácích jsou to </a:t>
            </a:r>
            <a:r>
              <a:rPr lang="cs-CZ" dirty="0" smtClean="0"/>
              <a:t>především Jan Neruda, Karel Poláček a Karel Čapek. </a:t>
            </a:r>
          </a:p>
          <a:p>
            <a:pPr lvl="0"/>
            <a:r>
              <a:rPr lang="cs-CZ" dirty="0" smtClean="0"/>
              <a:t>Mezi </a:t>
            </a:r>
            <a:r>
              <a:rPr lang="cs-CZ" dirty="0"/>
              <a:t>současné české fejetonisty </a:t>
            </a:r>
            <a:r>
              <a:rPr lang="cs-CZ" dirty="0" smtClean="0"/>
              <a:t>patří Ludvík Vaculík, Rudolf Křesťan nebo Jindřiška Smetanová.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33920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Ludvík Vaculík (1926)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508" y="530225"/>
            <a:ext cx="7445022" cy="4187825"/>
          </a:xfrm>
        </p:spPr>
      </p:pic>
    </p:spTree>
    <p:extLst>
      <p:ext uri="{BB962C8B-B14F-4D97-AF65-F5344CB8AC3E}">
        <p14:creationId xmlns:p14="http://schemas.microsoft.com/office/powerpoint/2010/main" val="23716700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229200"/>
            <a:ext cx="8183880" cy="805840"/>
          </a:xfrm>
        </p:spPr>
        <p:txBody>
          <a:bodyPr/>
          <a:lstStyle/>
          <a:p>
            <a:r>
              <a:rPr lang="cs-CZ" dirty="0" smtClean="0"/>
              <a:t>Ludvík Vaculík (1926)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26840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Ludvík Vaculík je prozaik a </a:t>
            </a:r>
            <a:r>
              <a:rPr lang="cs-CZ" dirty="0" smtClean="0"/>
              <a:t>fejetonista.</a:t>
            </a:r>
          </a:p>
          <a:p>
            <a:r>
              <a:rPr lang="cs-CZ" dirty="0" smtClean="0"/>
              <a:t>Za </a:t>
            </a:r>
            <a:r>
              <a:rPr lang="cs-CZ" dirty="0"/>
              <a:t>2. světové </a:t>
            </a:r>
            <a:r>
              <a:rPr lang="cs-CZ" dirty="0" smtClean="0"/>
              <a:t>války pracoval </a:t>
            </a:r>
            <a:r>
              <a:rPr lang="cs-CZ" b="1" dirty="0"/>
              <a:t>u firmy Baťa</a:t>
            </a:r>
            <a:r>
              <a:rPr lang="cs-CZ" dirty="0"/>
              <a:t> ve </a:t>
            </a:r>
            <a:r>
              <a:rPr lang="cs-CZ" dirty="0" smtClean="0"/>
              <a:t>Zlíně. </a:t>
            </a:r>
          </a:p>
          <a:p>
            <a:r>
              <a:rPr lang="cs-CZ" dirty="0" smtClean="0"/>
              <a:t>Po </a:t>
            </a:r>
            <a:r>
              <a:rPr lang="cs-CZ" dirty="0"/>
              <a:t>válce vystudoval Ludvík Vaculík Vysokou školu politickou a sociální. Při studiu působil jako vychovatel v internátech pro </a:t>
            </a:r>
            <a:r>
              <a:rPr lang="cs-CZ" dirty="0" smtClean="0"/>
              <a:t>učně. </a:t>
            </a:r>
          </a:p>
          <a:p>
            <a:r>
              <a:rPr lang="cs-CZ" dirty="0" smtClean="0"/>
              <a:t>Po vojně pracoval jako novinář v Rudém právu, </a:t>
            </a:r>
            <a:r>
              <a:rPr lang="cs-CZ" dirty="0"/>
              <a:t>později v rozhlase a Lidových novinách. </a:t>
            </a:r>
          </a:p>
          <a:p>
            <a:r>
              <a:rPr lang="cs-CZ" dirty="0" smtClean="0"/>
              <a:t>Kvůli </a:t>
            </a:r>
            <a:r>
              <a:rPr lang="cs-CZ" dirty="0"/>
              <a:t>svému kritickému projevu na adresu KSČ byl vyloučen ze strany. V roce 1968 byl Ludvík Vaculík autorem </a:t>
            </a:r>
            <a:r>
              <a:rPr lang="cs-CZ" b="1" dirty="0"/>
              <a:t>prohlášení "2000 slov"</a:t>
            </a:r>
            <a:r>
              <a:rPr lang="cs-CZ" dirty="0"/>
              <a:t> a po potlačení pražského jara to pro něho znamenalo dvacet let zákazu </a:t>
            </a:r>
            <a:r>
              <a:rPr lang="cs-CZ" dirty="0" smtClean="0"/>
              <a:t>publikování.</a:t>
            </a:r>
            <a:endParaRPr lang="cs-CZ" dirty="0"/>
          </a:p>
          <a:p>
            <a:r>
              <a:rPr lang="cs-CZ" dirty="0" smtClean="0"/>
              <a:t>Ludvík </a:t>
            </a:r>
            <a:r>
              <a:rPr lang="cs-CZ" dirty="0"/>
              <a:t>Vaculík </a:t>
            </a:r>
            <a:r>
              <a:rPr lang="cs-CZ" dirty="0" smtClean="0"/>
              <a:t>neemigroval, </a:t>
            </a:r>
            <a:r>
              <a:rPr lang="cs-CZ" dirty="0"/>
              <a:t>zůstal doma a ujal se samizdatového vydávání zakázané literatury </a:t>
            </a:r>
            <a:r>
              <a:rPr lang="cs-CZ" b="1" dirty="0"/>
              <a:t>v Edici Petlice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Po </a:t>
            </a:r>
            <a:r>
              <a:rPr lang="cs-CZ" dirty="0"/>
              <a:t>listopadu 1989 pokračuje ve své svobodné tvůrčí činnosti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3971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98848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Tvorba </a:t>
            </a:r>
            <a:r>
              <a:rPr lang="cs-CZ" dirty="0"/>
              <a:t>Ludvíka Vaculíka byla od roku 1969 až po listopad 1989 vydávána v samizdatu nebo v zahraničí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Romány</a:t>
            </a:r>
            <a:r>
              <a:rPr lang="cs-CZ" dirty="0"/>
              <a:t>:</a:t>
            </a:r>
            <a:br>
              <a:rPr lang="cs-CZ" dirty="0"/>
            </a:br>
            <a:r>
              <a:rPr lang="cs-CZ" b="1" dirty="0"/>
              <a:t>Sekyra</a:t>
            </a:r>
            <a:r>
              <a:rPr lang="cs-CZ" dirty="0"/>
              <a:t> </a:t>
            </a:r>
            <a:br>
              <a:rPr lang="cs-CZ" dirty="0"/>
            </a:br>
            <a:r>
              <a:rPr lang="cs-CZ" b="1" dirty="0"/>
              <a:t>Morčata</a:t>
            </a:r>
            <a:r>
              <a:rPr lang="cs-CZ" dirty="0"/>
              <a:t> </a:t>
            </a:r>
            <a:br>
              <a:rPr lang="cs-CZ" dirty="0"/>
            </a:br>
            <a:r>
              <a:rPr lang="cs-CZ" b="1" dirty="0"/>
              <a:t>Český snář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Milí spolužáci!</a:t>
            </a:r>
            <a:r>
              <a:rPr lang="cs-CZ" dirty="0"/>
              <a:t> - </a:t>
            </a:r>
            <a:r>
              <a:rPr lang="cs-CZ" dirty="0" smtClean="0"/>
              <a:t>trilogie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Kniha indiánská</a:t>
            </a:r>
            <a:r>
              <a:rPr lang="cs-CZ" dirty="0"/>
              <a:t> - vzpomínky na dětství</a:t>
            </a:r>
            <a:br>
              <a:rPr lang="cs-CZ" dirty="0"/>
            </a:br>
            <a:r>
              <a:rPr lang="cs-CZ" b="1" dirty="0"/>
              <a:t>Kniha dělnická</a:t>
            </a:r>
            <a:r>
              <a:rPr lang="cs-CZ" dirty="0"/>
              <a:t> - vzpomínky na zážitky z Baťova Zlína</a:t>
            </a:r>
            <a:br>
              <a:rPr lang="cs-CZ" dirty="0"/>
            </a:br>
            <a:r>
              <a:rPr lang="cs-CZ" b="1" dirty="0"/>
              <a:t>Kniha studentská</a:t>
            </a:r>
            <a:r>
              <a:rPr lang="cs-CZ" dirty="0"/>
              <a:t> - vzpomínky na Únor a roky po něm</a:t>
            </a:r>
            <a:br>
              <a:rPr lang="cs-CZ" dirty="0"/>
            </a:br>
            <a:r>
              <a:rPr lang="cs-CZ" b="1" dirty="0"/>
              <a:t>Nepaměti</a:t>
            </a:r>
            <a:r>
              <a:rPr lang="cs-CZ" dirty="0"/>
              <a:t> - 1998, kniha vzpomínek</a:t>
            </a:r>
            <a:br>
              <a:rPr lang="cs-CZ" dirty="0"/>
            </a:br>
            <a:endParaRPr lang="cs-CZ" dirty="0" smtClean="0"/>
          </a:p>
          <a:p>
            <a:r>
              <a:rPr lang="cs-CZ" dirty="0" smtClean="0"/>
              <a:t>Významnou </a:t>
            </a:r>
            <a:r>
              <a:rPr lang="cs-CZ" dirty="0"/>
              <a:t>součástí Vaculíkovy tvorby jsou jeho fejetony, které píše po celé své tvůrčí období a které vycházejí též v souborech.</a:t>
            </a:r>
            <a:br>
              <a:rPr lang="cs-CZ" dirty="0"/>
            </a:br>
            <a:r>
              <a:rPr lang="cs-CZ" b="1" dirty="0"/>
              <a:t>Jaro je tady</a:t>
            </a:r>
            <a:r>
              <a:rPr lang="cs-CZ" dirty="0"/>
              <a:t> - v samizdatu 1987</a:t>
            </a:r>
            <a:br>
              <a:rPr lang="cs-CZ" dirty="0"/>
            </a:br>
            <a:r>
              <a:rPr lang="cs-CZ" b="1" dirty="0"/>
              <a:t>Srpnový rok</a:t>
            </a:r>
            <a:r>
              <a:rPr lang="cs-CZ" dirty="0"/>
              <a:t> - 1990</a:t>
            </a:r>
            <a:br>
              <a:rPr lang="cs-CZ" dirty="0"/>
            </a:br>
            <a:r>
              <a:rPr lang="cs-CZ" b="1" dirty="0"/>
              <a:t>Stará dáma se baví</a:t>
            </a:r>
            <a:r>
              <a:rPr lang="cs-CZ" dirty="0"/>
              <a:t> - 1991, fejetony z filmových a televizních novin</a:t>
            </a:r>
            <a:br>
              <a:rPr lang="cs-CZ" dirty="0"/>
            </a:br>
            <a:r>
              <a:rPr lang="cs-CZ" b="1" dirty="0"/>
              <a:t>Nad jezerem škaredě hrát</a:t>
            </a:r>
            <a:r>
              <a:rPr lang="cs-CZ" dirty="0"/>
              <a:t> – 1996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9003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517232"/>
            <a:ext cx="8183880" cy="51780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Srpnový rok - ukázka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914872"/>
          </a:xfrm>
        </p:spPr>
        <p:txBody>
          <a:bodyPr>
            <a:noAutofit/>
          </a:bodyPr>
          <a:lstStyle/>
          <a:p>
            <a:pPr algn="just"/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Pravíval jsem si často: Jak odejdou, kdy a jak se to stane? Kdo je k tomu donutí? - Když jsem viděl, jak zabírají část Stromovky a v Bubenči se jim stavělo sídliště, sliboval jsem jim: „Však vy odtud jednou potáhnete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svinským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krokem!" Ani jsem se neodvážil před­stavovat si, co by se tu muselo odehrát, aby na má slova došlo, proto jsem byl spíš rád, že já to už neuvidím.</a:t>
            </a:r>
          </a:p>
          <a:p>
            <a:pPr algn="just"/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A jsou pryč, jako za tepla sleze sníh a za sucha vyschne bláto. My jsme přímo k tomu neudělali nic, než že jsme je vydrželi a pře­čkali. Zmizeli vlivem událostí na docela jiných místech zeměkoule a podle zákona cyklických změn v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dějinách. </a:t>
            </a:r>
          </a:p>
          <a:p>
            <a:pPr algn="just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Už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podesáté nadpisuji list papíru tímto titulkem. Psával jsem páté přes deváté o srpnových dívkách, o vládě a o Josefovi, o vpádu Rusů a o Zeyerově nové knížce, o tom, jak mi dali a zas vzali pas, o zatčení Kusého s Čarnogurským... 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Jsem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velice rád, že už nemusím s knížkami do vysokých pater například Vlasty Chramostové, zato však dávno nevím, co s ní je. Také František Pavlíček, vykonav cosi své­ho v rozhlasu, zmizel, a jako bychom se nikdy neznali. Celý náš kruh okolo „Obsahu" - zvaný někdy junta -, který se ještě rok po převratu pravidelně čtvrtletně scházel, dokonce prezident pan Vác­lav někdy přišel, se rozpadá, protože jeden z nás, na kom byla po­sledně řada svolat ho, dal přednost cestě do Říma v touž dobu. To já bych neudělal! Když vcházím do některých domů, ještě se někdy rozhlédnu po ulici, a když nastupuji do tramvaje, mrknu někdy, kdo nastupuje se mnou a zda se mnou i vystoupí. </a:t>
            </a:r>
          </a:p>
        </p:txBody>
      </p:sp>
    </p:spTree>
    <p:extLst>
      <p:ext uri="{BB962C8B-B14F-4D97-AF65-F5344CB8AC3E}">
        <p14:creationId xmlns:p14="http://schemas.microsoft.com/office/powerpoint/2010/main" val="257055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301208"/>
            <a:ext cx="8183880" cy="733832"/>
          </a:xfrm>
        </p:spPr>
        <p:txBody>
          <a:bodyPr/>
          <a:lstStyle/>
          <a:p>
            <a:r>
              <a:rPr lang="cs-CZ" dirty="0" smtClean="0"/>
              <a:t>Otázky k textu: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54832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Kdo má podle Ludvíka Vaculíka odejít?</a:t>
            </a:r>
          </a:p>
          <a:p>
            <a:pPr algn="just"/>
            <a:r>
              <a:rPr lang="cs-CZ" dirty="0" smtClean="0"/>
              <a:t>O jakém období píše?</a:t>
            </a:r>
          </a:p>
          <a:p>
            <a:pPr algn="just"/>
            <a:r>
              <a:rPr lang="cs-CZ" dirty="0" smtClean="0"/>
              <a:t>Co se muselo udělat, aby odešli?</a:t>
            </a:r>
          </a:p>
          <a:p>
            <a:pPr algn="just"/>
            <a:r>
              <a:rPr lang="cs-CZ" dirty="0" smtClean="0"/>
              <a:t>Na které straně stál Ludvík Vaculík?</a:t>
            </a:r>
          </a:p>
          <a:p>
            <a:pPr algn="just"/>
            <a:r>
              <a:rPr lang="cs-CZ" dirty="0" smtClean="0"/>
              <a:t>Kdo byla Vlasta Chramostová?</a:t>
            </a:r>
          </a:p>
          <a:p>
            <a:pPr algn="just"/>
            <a:r>
              <a:rPr lang="cs-CZ" dirty="0" smtClean="0"/>
              <a:t>V jakém vztahu byl s prezidentem Václavem Havlem?</a:t>
            </a:r>
          </a:p>
          <a:p>
            <a:pPr algn="just"/>
            <a:r>
              <a:rPr lang="cs-CZ" dirty="0" smtClean="0"/>
              <a:t>Proč se ohlíží za sebe, proč sleduje lidi v tramvaji?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58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301208"/>
            <a:ext cx="8183880" cy="733832"/>
          </a:xfrm>
        </p:spPr>
        <p:txBody>
          <a:bodyPr>
            <a:normAutofit/>
          </a:bodyPr>
          <a:lstStyle/>
          <a:p>
            <a:r>
              <a:rPr lang="cs-CZ" dirty="0" smtClean="0"/>
              <a:t>Práce s novinami: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5483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cs-CZ" u="sng" dirty="0"/>
              <a:t>Zajděte na </a:t>
            </a:r>
            <a:r>
              <a:rPr lang="cs-CZ" u="sng" dirty="0" smtClean="0"/>
              <a:t>tyto </a:t>
            </a:r>
            <a:r>
              <a:rPr lang="cs-CZ" u="sng" dirty="0"/>
              <a:t>stránky </a:t>
            </a:r>
            <a:r>
              <a:rPr lang="cs-CZ" u="sng" dirty="0" smtClean="0"/>
              <a:t>MF Dnes</a:t>
            </a:r>
            <a:r>
              <a:rPr lang="cs-CZ" u="sng" dirty="0"/>
              <a:t/>
            </a:r>
            <a:br>
              <a:rPr lang="cs-CZ" u="sng" dirty="0"/>
            </a:br>
            <a:r>
              <a:rPr lang="cs-CZ" u="sng" dirty="0"/>
              <a:t>a odpovězte na následující otázky</a:t>
            </a:r>
            <a:r>
              <a:rPr lang="cs-CZ" u="sng" dirty="0" smtClean="0"/>
              <a:t>:</a:t>
            </a:r>
          </a:p>
          <a:p>
            <a:pPr marL="0" indent="0" algn="just">
              <a:buNone/>
            </a:pPr>
            <a:endParaRPr lang="cs-CZ" u="sng" dirty="0" smtClean="0"/>
          </a:p>
          <a:p>
            <a:pPr algn="just"/>
            <a:r>
              <a:rPr lang="cs-CZ" dirty="0" smtClean="0">
                <a:hlinkClick r:id="rId2"/>
              </a:rPr>
              <a:t>Ludvík Vaculík – Tisíce slov</a:t>
            </a:r>
            <a:endParaRPr lang="cs-CZ" dirty="0"/>
          </a:p>
          <a:p>
            <a:pPr algn="just"/>
            <a:endParaRPr lang="cs-CZ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Co je to </a:t>
            </a:r>
            <a:r>
              <a:rPr lang="cs-CZ" dirty="0"/>
              <a:t>T</a:t>
            </a:r>
            <a:r>
              <a:rPr lang="cs-CZ" dirty="0" smtClean="0"/>
              <a:t>isíce slov?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V jakém nakladatelství publikuje?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Jaký je Ludvík Vaculík?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Co pro něj znamená svoboda?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Co je to Charta 77 a co je to </a:t>
            </a:r>
            <a:r>
              <a:rPr lang="cs-CZ" dirty="0" smtClean="0"/>
              <a:t>Dva tisíce </a:t>
            </a:r>
            <a:r>
              <a:rPr lang="cs-CZ" dirty="0" smtClean="0"/>
              <a:t>slov?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Jaký je mezi těmito dvěma termíny rozdíl?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Co je to edice Petlice?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66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301208"/>
            <a:ext cx="8183880" cy="733832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54832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http://www.ludvikvaculik.cz</a:t>
            </a:r>
            <a:r>
              <a:rPr lang="cs-CZ" dirty="0" smtClean="0"/>
              <a:t>/</a:t>
            </a:r>
          </a:p>
          <a:p>
            <a:pPr algn="just"/>
            <a:r>
              <a:rPr lang="cs-CZ" dirty="0"/>
              <a:t>http://</a:t>
            </a:r>
            <a:r>
              <a:rPr lang="cs-CZ" dirty="0" smtClean="0"/>
              <a:t>www.novinky.cz/kultura/176132-ludvik-vaculik-vydal-tisice-slov.html</a:t>
            </a:r>
          </a:p>
          <a:p>
            <a:pPr algn="just"/>
            <a:r>
              <a:rPr lang="cs-CZ" dirty="0"/>
              <a:t>http://</a:t>
            </a:r>
            <a:r>
              <a:rPr lang="cs-CZ" dirty="0" smtClean="0"/>
              <a:t>www.spisovatele.cz/ludvik-vaculik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073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53</TotalTime>
  <Words>551</Words>
  <Application>Microsoft Office PowerPoint</Application>
  <PresentationFormat>On-screen Show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Aspekt</vt:lpstr>
      <vt:lpstr>PowerPoint Presentation</vt:lpstr>
      <vt:lpstr>PowerPoint Presentation</vt:lpstr>
      <vt:lpstr>FEJETON</vt:lpstr>
      <vt:lpstr>Co je to fejeton? </vt:lpstr>
      <vt:lpstr>Co je to fejeton? </vt:lpstr>
      <vt:lpstr>Ludvík Vaculík (1926)</vt:lpstr>
      <vt:lpstr>Ludvík Vaculík (1926)</vt:lpstr>
      <vt:lpstr>Tvorba:</vt:lpstr>
      <vt:lpstr>Srpnový rok - ukázka</vt:lpstr>
      <vt:lpstr>Otázky k textu:</vt:lpstr>
      <vt:lpstr>Práce s novinami:</vt:lpstr>
      <vt:lpstr>Použité zdroje: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FEJETON</dc:title>
  <dc:creator>Jajinka</dc:creator>
  <cp:lastModifiedBy>Valued Acer Customer</cp:lastModifiedBy>
  <cp:revision>12</cp:revision>
  <dcterms:created xsi:type="dcterms:W3CDTF">2011-11-20T17:41:32Z</dcterms:created>
  <dcterms:modified xsi:type="dcterms:W3CDTF">2012-05-23T18:42:38Z</dcterms:modified>
</cp:coreProperties>
</file>