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263" r:id="rId5"/>
    <p:sldId id="258" r:id="rId6"/>
    <p:sldId id="264" r:id="rId7"/>
    <p:sldId id="274" r:id="rId8"/>
    <p:sldId id="261" r:id="rId9"/>
    <p:sldId id="265" r:id="rId10"/>
    <p:sldId id="273" r:id="rId11"/>
    <p:sldId id="266" r:id="rId12"/>
    <p:sldId id="279" r:id="rId13"/>
    <p:sldId id="275" r:id="rId14"/>
    <p:sldId id="278" r:id="rId15"/>
    <p:sldId id="280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E9D4"/>
    <a:srgbClr val="4BE1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VY_32_INOVACE_16_ČESKÝ_JAZYK_A_LITERATURA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4ACCF5A-DBB6-4D2B-A0B0-891648B4F0A7}" type="presOf" srcId="{B651F6E3-6281-48DB-9319-2AEAFDAE7572}" destId="{619D679B-A015-4ECF-8348-D1034C574F40}" srcOrd="0" destOrd="0" presId="urn:microsoft.com/office/officeart/2005/8/layout/target3"/>
    <dgm:cxn modelId="{03273036-D5B9-4EA4-A09F-F5AF93E316C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B51411-34BE-488B-8CDE-79CF1005840F}" type="presOf" srcId="{D1B46980-6531-4606-95E6-44980827E919}" destId="{6140AFEC-043D-4C43-A2F9-D0F5331DF3A3}" srcOrd="0" destOrd="0" presId="urn:microsoft.com/office/officeart/2005/8/layout/target3"/>
    <dgm:cxn modelId="{C58B49C4-3340-4657-8C24-0AD0B9DE1AB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88BBAF0-38AA-48E7-A60B-BEE4A86F29CB}" type="presOf" srcId="{B651F6E3-6281-48DB-9319-2AEAFDAE7572}" destId="{6BB5E863-4638-4E1D-BFDE-399D028AC4ED}" srcOrd="1" destOrd="0" presId="urn:microsoft.com/office/officeart/2005/8/layout/target3"/>
    <dgm:cxn modelId="{413916E5-D1F9-4147-AB69-2BCDFB92ACB0}" type="presOf" srcId="{D1D4F407-5343-4D3F-B5B9-D407B03CAEB4}" destId="{AED2198E-93D5-4001-81B4-73124B309672}" srcOrd="1" destOrd="0" presId="urn:microsoft.com/office/officeart/2005/8/layout/target3"/>
    <dgm:cxn modelId="{69A4FDF2-0330-480E-8877-ABAB17FE39D4}" type="presOf" srcId="{D1D4F407-5343-4D3F-B5B9-D407B03CAEB4}" destId="{D005CE8C-CC26-4C3E-AC11-E15060ECD759}" srcOrd="0" destOrd="0" presId="urn:microsoft.com/office/officeart/2005/8/layout/target3"/>
    <dgm:cxn modelId="{03082FC6-B3A0-498D-90EC-63820554F5DC}" type="presOf" srcId="{D8197B8C-B260-4A16-BDF4-0947B075E274}" destId="{25B08C86-7E15-44DC-BE7F-FFB55DD49D12}" srcOrd="0" destOrd="0" presId="urn:microsoft.com/office/officeart/2005/8/layout/target3"/>
    <dgm:cxn modelId="{86A76098-7254-4D36-AEB9-CA60CD92AAE1}" type="presOf" srcId="{4C35D32F-0EAB-4CD7-82EE-45574DC2A586}" destId="{890E4F0B-2866-4A3F-A3C7-2A14B1797930}" srcOrd="1" destOrd="0" presId="urn:microsoft.com/office/officeart/2005/8/layout/target3"/>
    <dgm:cxn modelId="{5FF53A37-588D-4078-936F-0114F3055433}" type="presOf" srcId="{757F3AB3-0718-4624-B441-E567A8F0AB56}" destId="{333A1088-737F-45CB-B68E-254E46348037}" srcOrd="0" destOrd="0" presId="urn:microsoft.com/office/officeart/2005/8/layout/target3"/>
    <dgm:cxn modelId="{F8331356-BEA2-4994-B07F-CD2B8FC2D99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0AAC33-0048-4729-BFC2-1D0CD3DA05C1}" type="presParOf" srcId="{333A1088-737F-45CB-B68E-254E46348037}" destId="{F5ABB229-8D3B-4694-996A-96F23CF14429}" srcOrd="0" destOrd="0" presId="urn:microsoft.com/office/officeart/2005/8/layout/target3"/>
    <dgm:cxn modelId="{078B6AFA-0C7E-4017-B55D-EAEE4AC69850}" type="presParOf" srcId="{333A1088-737F-45CB-B68E-254E46348037}" destId="{F41139FD-01EE-4571-8B17-4FB00FC51163}" srcOrd="1" destOrd="0" presId="urn:microsoft.com/office/officeart/2005/8/layout/target3"/>
    <dgm:cxn modelId="{FFF2F0A4-763F-41F8-9B92-51FFBA55E09D}" type="presParOf" srcId="{333A1088-737F-45CB-B68E-254E46348037}" destId="{D005CE8C-CC26-4C3E-AC11-E15060ECD759}" srcOrd="2" destOrd="0" presId="urn:microsoft.com/office/officeart/2005/8/layout/target3"/>
    <dgm:cxn modelId="{093967F6-96B9-49A8-982E-1BBEB5844D9F}" type="presParOf" srcId="{333A1088-737F-45CB-B68E-254E46348037}" destId="{2C702D82-9B77-49B7-9568-BB8EB47C3372}" srcOrd="3" destOrd="0" presId="urn:microsoft.com/office/officeart/2005/8/layout/target3"/>
    <dgm:cxn modelId="{1F581755-E659-47C3-B4EC-D03402CB9492}" type="presParOf" srcId="{333A1088-737F-45CB-B68E-254E46348037}" destId="{A52A0455-90FF-4808-ABD0-F02540D31D5A}" srcOrd="4" destOrd="0" presId="urn:microsoft.com/office/officeart/2005/8/layout/target3"/>
    <dgm:cxn modelId="{B632B7FB-F7BB-46A6-BABE-CE7D8E0888B2}" type="presParOf" srcId="{333A1088-737F-45CB-B68E-254E46348037}" destId="{6140AFEC-043D-4C43-A2F9-D0F5331DF3A3}" srcOrd="5" destOrd="0" presId="urn:microsoft.com/office/officeart/2005/8/layout/target3"/>
    <dgm:cxn modelId="{5279D1D6-06CB-4742-B13F-19032D85C494}" type="presParOf" srcId="{333A1088-737F-45CB-B68E-254E46348037}" destId="{9358AC05-5D7D-4327-9F80-1AD486AEA664}" srcOrd="6" destOrd="0" presId="urn:microsoft.com/office/officeart/2005/8/layout/target3"/>
    <dgm:cxn modelId="{32B09F95-97B2-450D-865E-DB19009A176F}" type="presParOf" srcId="{333A1088-737F-45CB-B68E-254E46348037}" destId="{313FC574-E1CD-4FB4-B054-0B805CE0447D}" srcOrd="7" destOrd="0" presId="urn:microsoft.com/office/officeart/2005/8/layout/target3"/>
    <dgm:cxn modelId="{E43BFEB5-2C73-4022-9CC3-2B8ECF44DEE3}" type="presParOf" srcId="{333A1088-737F-45CB-B68E-254E46348037}" destId="{619D679B-A015-4ECF-8348-D1034C574F40}" srcOrd="8" destOrd="0" presId="urn:microsoft.com/office/officeart/2005/8/layout/target3"/>
    <dgm:cxn modelId="{C9CD669B-C016-4A95-A9D6-E95DAF4A754E}" type="presParOf" srcId="{333A1088-737F-45CB-B68E-254E46348037}" destId="{322283A8-4A27-4CDA-BAE3-F381106A9174}" srcOrd="9" destOrd="0" presId="urn:microsoft.com/office/officeart/2005/8/layout/target3"/>
    <dgm:cxn modelId="{BECF57A8-A287-45AB-81F9-040CA57A11A2}" type="presParOf" srcId="{333A1088-737F-45CB-B68E-254E46348037}" destId="{FFC9F71D-1B4F-4AD9-A4A6-86ADEFC8AF5C}" srcOrd="10" destOrd="0" presId="urn:microsoft.com/office/officeart/2005/8/layout/target3"/>
    <dgm:cxn modelId="{506BBB36-5F8F-47F5-A979-DA29ACF6F6FD}" type="presParOf" srcId="{333A1088-737F-45CB-B68E-254E46348037}" destId="{25B08C86-7E15-44DC-BE7F-FFB55DD49D12}" srcOrd="11" destOrd="0" presId="urn:microsoft.com/office/officeart/2005/8/layout/target3"/>
    <dgm:cxn modelId="{A26A6AC6-3740-44DF-B3B3-C58074B157C9}" type="presParOf" srcId="{333A1088-737F-45CB-B68E-254E46348037}" destId="{76644BE8-9D7C-4C09-B250-3D10AF48CBB7}" srcOrd="12" destOrd="0" presId="urn:microsoft.com/office/officeart/2005/8/layout/target3"/>
    <dgm:cxn modelId="{57355D2D-D7D0-4D6D-A876-40F0CC4BEFC2}" type="presParOf" srcId="{333A1088-737F-45CB-B68E-254E46348037}" destId="{EE85B701-7295-41C0-BA7A-34D3756A2AE6}" srcOrd="13" destOrd="0" presId="urn:microsoft.com/office/officeart/2005/8/layout/target3"/>
    <dgm:cxn modelId="{DF5C7CEF-4034-42E6-95FB-7A2189BF5B98}" type="presParOf" srcId="{333A1088-737F-45CB-B68E-254E46348037}" destId="{8BEBB6EC-1DAA-4CAC-8A25-BC0FCBD5DBD5}" srcOrd="14" destOrd="0" presId="urn:microsoft.com/office/officeart/2005/8/layout/target3"/>
    <dgm:cxn modelId="{6208D960-B91C-41BC-B1F5-804F26B4F7CA}" type="presParOf" srcId="{333A1088-737F-45CB-B68E-254E46348037}" destId="{AED2198E-93D5-4001-81B4-73124B309672}" srcOrd="15" destOrd="0" presId="urn:microsoft.com/office/officeart/2005/8/layout/target3"/>
    <dgm:cxn modelId="{ACB04A4A-C4D5-46F4-909B-A2E369F01528}" type="presParOf" srcId="{333A1088-737F-45CB-B68E-254E46348037}" destId="{2BE915AB-18AA-4053-B92C-3BFC9ED204BB}" srcOrd="16" destOrd="0" presId="urn:microsoft.com/office/officeart/2005/8/layout/target3"/>
    <dgm:cxn modelId="{1D46F8A3-7154-463C-AD9D-8BE355F29CFA}" type="presParOf" srcId="{333A1088-737F-45CB-B68E-254E46348037}" destId="{6BB5E863-4638-4E1D-BFDE-399D028AC4ED}" srcOrd="17" destOrd="0" presId="urn:microsoft.com/office/officeart/2005/8/layout/target3"/>
    <dgm:cxn modelId="{62948F05-0250-43A2-84A0-46370EBEEA64}" type="presParOf" srcId="{333A1088-737F-45CB-B68E-254E46348037}" destId="{5A5FFA88-C948-4069-8E93-59FA12366E83}" srcOrd="18" destOrd="0" presId="urn:microsoft.com/office/officeart/2005/8/layout/target3"/>
    <dgm:cxn modelId="{B1C903C2-4302-4103-8798-952BB6E6BB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VY_32_INOVACE_16_ČESKÝ_JAZYK_A_LITERATURA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078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87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64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93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91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907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6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7657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55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05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840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76000">
              <a:srgbClr val="9CB86E">
                <a:alpha val="65000"/>
              </a:srgbClr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EC3F89-9D10-4B17-B09E-573A0FE434B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3237B-8AD0-4285-9E4C-883C81D725A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73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cLYDFIWZzo" TargetMode="External"/><Relationship Id="rId2" Type="http://schemas.openxmlformats.org/officeDocument/2006/relationships/hyperlink" Target="VY_32_INOVACE_15_&#268;ESK&#221;_JAZYK_A_LITERATURA.ppt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vKO3bofbXU&amp;feature=related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vKO3bofbXU&amp;feature=related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80649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Písňové texty divadla Semafor I.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7680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581150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leden 2012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si zopakují znalosti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 předchozích let. V 7. ročníku byly již probrány některé písňové texty Divadla Semafor.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48755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</a:t>
            </a:r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8483" y="1600200"/>
            <a:ext cx="6207034" cy="4525963"/>
          </a:xfrm>
        </p:spPr>
      </p:pic>
    </p:spTree>
    <p:extLst>
      <p:ext uri="{BB962C8B-B14F-4D97-AF65-F5344CB8AC3E}">
        <p14:creationId xmlns:p14="http://schemas.microsoft.com/office/powerpoint/2010/main" val="35811598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Divadlo Semafor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	Jiří Suchý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45" r="5444"/>
          <a:stretch/>
        </p:blipFill>
        <p:spPr>
          <a:xfrm>
            <a:off x="611560" y="2492896"/>
            <a:ext cx="3122024" cy="313836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484784"/>
            <a:ext cx="4041775" cy="639762"/>
          </a:xfrm>
        </p:spPr>
        <p:txBody>
          <a:bodyPr/>
          <a:lstStyle/>
          <a:p>
            <a:r>
              <a:rPr lang="cs-CZ" dirty="0" smtClean="0"/>
              <a:t>	Jiří </a:t>
            </a:r>
            <a:r>
              <a:rPr lang="cs-CZ" dirty="0" err="1" smtClean="0"/>
              <a:t>Šlitr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48880"/>
            <a:ext cx="2675012" cy="3263515"/>
          </a:xfrm>
        </p:spPr>
      </p:pic>
    </p:spTree>
    <p:extLst>
      <p:ext uri="{BB962C8B-B14F-4D97-AF65-F5344CB8AC3E}">
        <p14:creationId xmlns:p14="http://schemas.microsoft.com/office/powerpoint/2010/main" val="3641266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 action="ppaction://hlinkpres?slideindex=10&amp;slidetitle=Divadlo Semafor"/>
              </a:rPr>
              <a:t>Divadlo Semafor - opakování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Kdy vzniklo divadlo Semafor?</a:t>
            </a:r>
          </a:p>
          <a:p>
            <a:r>
              <a:rPr lang="cs-CZ" dirty="0" smtClean="0"/>
              <a:t>Co jsou tzv. text appealy?</a:t>
            </a:r>
          </a:p>
          <a:p>
            <a:r>
              <a:rPr lang="cs-CZ" dirty="0" smtClean="0"/>
              <a:t>Vysvětlete název Semafor.</a:t>
            </a:r>
          </a:p>
          <a:p>
            <a:r>
              <a:rPr lang="cs-CZ" dirty="0" smtClean="0"/>
              <a:t>Kdo tvořil hlavní dvojici tohoto divadla?</a:t>
            </a:r>
          </a:p>
          <a:p>
            <a:r>
              <a:rPr lang="cs-CZ" dirty="0" smtClean="0"/>
              <a:t>Jaký byl mezi nimi rozdíl?</a:t>
            </a:r>
          </a:p>
          <a:p>
            <a:r>
              <a:rPr lang="cs-CZ" dirty="0" smtClean="0"/>
              <a:t>Která hra patřila k jejich nejúspěšnějším?</a:t>
            </a:r>
          </a:p>
          <a:p>
            <a:r>
              <a:rPr lang="cs-CZ" dirty="0" smtClean="0"/>
              <a:t>Co zasáhlo toto divadlo?</a:t>
            </a:r>
          </a:p>
          <a:p>
            <a:r>
              <a:rPr lang="cs-CZ" dirty="0" smtClean="0"/>
              <a:t>Jak souvisí Erbenova Kytice s tímto divadlem?</a:t>
            </a:r>
          </a:p>
          <a:p>
            <a:r>
              <a:rPr lang="cs-CZ" dirty="0" smtClean="0">
                <a:hlinkClick r:id="rId3"/>
              </a:rPr>
              <a:t>Kdo v této hře hrál?</a:t>
            </a:r>
            <a:endParaRPr lang="cs-CZ" dirty="0" smtClean="0"/>
          </a:p>
          <a:p>
            <a:r>
              <a:rPr lang="cs-CZ" dirty="0" smtClean="0"/>
              <a:t>S kým začal spolupracovat Jiří Suchý a proč?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21684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/>
              </a:rPr>
              <a:t>Tulipán: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256584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Přišel </a:t>
            </a:r>
            <a:r>
              <a:rPr lang="cs-CZ" sz="7200" dirty="0"/>
              <a:t>mi k ……………                    </a:t>
            </a:r>
            <a:r>
              <a:rPr lang="cs-CZ" sz="7200" b="1" dirty="0" smtClean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Gratulovat  Olda                         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A </a:t>
            </a:r>
            <a:r>
              <a:rPr lang="cs-CZ" sz="7200" dirty="0"/>
              <a:t>přinesl mi                                   </a:t>
            </a:r>
            <a:r>
              <a:rPr lang="cs-CZ" sz="7200" dirty="0" smtClean="0"/>
              <a:t>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err="1" smtClean="0"/>
              <a:t>Žlutej</a:t>
            </a:r>
            <a:r>
              <a:rPr lang="cs-CZ" sz="7200" dirty="0" smtClean="0"/>
              <a:t> </a:t>
            </a:r>
            <a:r>
              <a:rPr lang="cs-CZ" sz="7200" dirty="0"/>
              <a:t>………………                       	</a:t>
            </a:r>
            <a:r>
              <a:rPr lang="cs-CZ" sz="7200" dirty="0" smtClean="0"/>
              <a:t>	</a:t>
            </a:r>
            <a:endParaRPr lang="cs-CZ" sz="72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A pěknou reprodukci                       </a:t>
            </a:r>
            <a:r>
              <a:rPr lang="cs-CZ" sz="7200" dirty="0" smtClean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Od </a:t>
            </a:r>
            <a:r>
              <a:rPr lang="cs-CZ" sz="7200" dirty="0" err="1"/>
              <a:t>Marolda</a:t>
            </a:r>
            <a:r>
              <a:rPr lang="cs-CZ" sz="7200" dirty="0"/>
              <a:t>                                    </a:t>
            </a:r>
            <a:r>
              <a:rPr lang="cs-CZ" sz="7200" dirty="0" smtClean="0"/>
              <a:t> 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Je na ní vidět</a:t>
            </a:r>
            <a:r>
              <a:rPr lang="cs-CZ" sz="7200" dirty="0"/>
              <a:t>	</a:t>
            </a:r>
            <a:r>
              <a:rPr lang="cs-CZ" sz="7200" dirty="0" smtClean="0"/>
              <a:t>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Bitva </a:t>
            </a:r>
            <a:r>
              <a:rPr lang="cs-CZ" sz="7200" dirty="0"/>
              <a:t>u ………………      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				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Pověsil </a:t>
            </a:r>
            <a:r>
              <a:rPr lang="cs-CZ" sz="7200" dirty="0"/>
              <a:t>jsem si                             	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……………… </a:t>
            </a:r>
            <a:r>
              <a:rPr lang="cs-CZ" sz="7200" dirty="0"/>
              <a:t>do pokoje                 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A tulipán jsem 			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Pod </a:t>
            </a:r>
            <a:r>
              <a:rPr lang="cs-CZ" sz="7200" dirty="0"/>
              <a:t>ni ……………                          	</a:t>
            </a:r>
            <a:r>
              <a:rPr lang="cs-CZ" sz="7200" dirty="0" smtClean="0"/>
              <a:t>  </a:t>
            </a:r>
            <a:r>
              <a:rPr lang="cs-CZ" sz="7200" dirty="0"/>
              <a:t>			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Jo ……………… a ………………   </a:t>
            </a:r>
            <a:r>
              <a:rPr lang="cs-CZ" sz="7200" dirty="0" smtClean="0"/>
              <a:t>	</a:t>
            </a:r>
            <a:endParaRPr lang="cs-CZ" sz="72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To je moje!                       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Pak jsem to s </a:t>
            </a:r>
            <a:r>
              <a:rPr lang="cs-CZ" sz="7200" dirty="0" smtClean="0"/>
              <a:t>Oldou</a:t>
            </a:r>
            <a:endParaRPr lang="cs-CZ" sz="72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Pěkně …………………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525658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Proč nechal jsem </a:t>
            </a:r>
            <a:r>
              <a:rPr lang="cs-CZ" sz="1600" dirty="0" smtClean="0"/>
              <a:t>………… </a:t>
            </a:r>
            <a:r>
              <a:rPr lang="cs-CZ" sz="1600" dirty="0"/>
              <a:t>pod </a:t>
            </a:r>
            <a:r>
              <a:rPr lang="cs-CZ" sz="1600" dirty="0" smtClean="0"/>
              <a:t>……………</a:t>
            </a:r>
            <a:r>
              <a:rPr lang="cs-CZ" sz="1600" dirty="0"/>
              <a:t>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Proč</a:t>
            </a:r>
            <a:r>
              <a:rPr lang="cs-CZ" sz="1600" dirty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Proč </a:t>
            </a:r>
            <a:r>
              <a:rPr lang="cs-CZ" sz="1600" dirty="0"/>
              <a:t>jsem ho radši nepostavil na </a:t>
            </a:r>
            <a:r>
              <a:rPr lang="cs-CZ" sz="1600" dirty="0" smtClean="0"/>
              <a:t>……………</a:t>
            </a:r>
            <a:endParaRPr lang="cs-CZ" sz="16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Proč</a:t>
            </a:r>
            <a:r>
              <a:rPr lang="cs-CZ" sz="16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Když ……………… padne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……………… se </a:t>
            </a:r>
            <a:r>
              <a:rPr lang="cs-CZ" sz="1600" dirty="0" smtClean="0"/>
              <a:t>kácí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Tulipán vadne	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Barva se </a:t>
            </a:r>
            <a:r>
              <a:rPr lang="cs-CZ" sz="1600" dirty="0" smtClean="0"/>
              <a:t>……………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I kytka </a:t>
            </a:r>
            <a:r>
              <a:rPr lang="cs-CZ" sz="1600" dirty="0" smtClean="0"/>
              <a:t>pozná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Že …………… </a:t>
            </a:r>
            <a:r>
              <a:rPr lang="cs-CZ" sz="1600" dirty="0" smtClean="0"/>
              <a:t>hrozná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Životu </a:t>
            </a:r>
            <a:r>
              <a:rPr lang="cs-CZ" sz="1600" dirty="0" smtClean="0"/>
              <a:t>nesvědčí</a:t>
            </a:r>
          </a:p>
          <a:p>
            <a:pPr marL="0" indent="0"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A proto ………………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Že </a:t>
            </a:r>
            <a:r>
              <a:rPr lang="cs-CZ" sz="1600" dirty="0"/>
              <a:t>když kvůli pánům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Se lidi začnou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Mezi </a:t>
            </a:r>
            <a:r>
              <a:rPr lang="cs-CZ" sz="1600" dirty="0"/>
              <a:t>sebou </a:t>
            </a:r>
            <a:r>
              <a:rPr lang="cs-CZ" sz="1600" dirty="0" smtClean="0"/>
              <a:t>………………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Neprospívá to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Vůbec </a:t>
            </a:r>
            <a:r>
              <a:rPr lang="cs-CZ" sz="1600" dirty="0" smtClean="0"/>
              <a:t>……………………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A nezlobte se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………………………………………………</a:t>
            </a:r>
            <a:r>
              <a:rPr lang="cs-CZ" sz="1600" dirty="0" smtClean="0"/>
              <a:t>		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545981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  <a:hlinkClick r:id="rId2"/>
              </a:rPr>
              <a:t>Tulipán: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2962672" cy="5256584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Přišel </a:t>
            </a:r>
            <a:r>
              <a:rPr lang="cs-CZ" sz="7200" dirty="0"/>
              <a:t>mi k </a:t>
            </a:r>
            <a:r>
              <a:rPr lang="cs-CZ" sz="7200" dirty="0" smtClean="0"/>
              <a:t>svátku                    </a:t>
            </a:r>
            <a:r>
              <a:rPr lang="cs-CZ" sz="7200" b="1" dirty="0"/>
              <a:t>	</a:t>
            </a:r>
            <a:endParaRPr lang="cs-CZ" sz="7200" b="1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Gratulovat  Olda                         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A </a:t>
            </a:r>
            <a:r>
              <a:rPr lang="cs-CZ" sz="7200" dirty="0"/>
              <a:t>přinesl mi                                      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err="1" smtClean="0"/>
              <a:t>Žlutej</a:t>
            </a:r>
            <a:r>
              <a:rPr lang="cs-CZ" sz="7200" dirty="0" smtClean="0"/>
              <a:t> tulipán                       </a:t>
            </a:r>
            <a:r>
              <a:rPr lang="cs-CZ" sz="7200" dirty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A pěknou reprodukci                       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Od </a:t>
            </a:r>
            <a:r>
              <a:rPr lang="cs-CZ" sz="7200" dirty="0" err="1"/>
              <a:t>Marolda</a:t>
            </a:r>
            <a:r>
              <a:rPr lang="cs-CZ" sz="7200" dirty="0"/>
              <a:t>                                        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Je na ní vidět</a:t>
            </a:r>
            <a:r>
              <a:rPr lang="cs-CZ" sz="7200" dirty="0"/>
              <a:t>	</a:t>
            </a:r>
            <a:r>
              <a:rPr lang="cs-CZ" sz="7200" dirty="0" smtClean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Bitva </a:t>
            </a:r>
            <a:r>
              <a:rPr lang="cs-CZ" sz="7200" dirty="0"/>
              <a:t>u </a:t>
            </a:r>
            <a:r>
              <a:rPr lang="cs-CZ" sz="7200" dirty="0" smtClean="0"/>
              <a:t>Lipan          </a:t>
            </a:r>
            <a:r>
              <a:rPr lang="cs-CZ" sz="7200" dirty="0"/>
              <a:t>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			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Pověsil </a:t>
            </a:r>
            <a:r>
              <a:rPr lang="cs-CZ" sz="7200" dirty="0"/>
              <a:t>jsem si                             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Bitvu </a:t>
            </a:r>
            <a:r>
              <a:rPr lang="cs-CZ" sz="7200" dirty="0"/>
              <a:t>do pokoje                 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A tulipán jsem 		</a:t>
            </a:r>
            <a:endParaRPr lang="cs-CZ" sz="72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 smtClean="0"/>
              <a:t>Pod </a:t>
            </a:r>
            <a:r>
              <a:rPr lang="cs-CZ" sz="7200" dirty="0"/>
              <a:t>ni </a:t>
            </a:r>
            <a:r>
              <a:rPr lang="cs-CZ" sz="7200" dirty="0" smtClean="0"/>
              <a:t>postavil                          </a:t>
            </a:r>
            <a:r>
              <a:rPr lang="cs-CZ" sz="7200" dirty="0"/>
              <a:t>	</a:t>
            </a:r>
            <a:r>
              <a:rPr lang="cs-CZ" sz="7200" dirty="0" smtClean="0"/>
              <a:t>  </a:t>
            </a:r>
            <a:r>
              <a:rPr lang="cs-CZ" sz="7200" dirty="0"/>
              <a:t>		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Jo </a:t>
            </a:r>
            <a:r>
              <a:rPr lang="cs-CZ" sz="7200" dirty="0" smtClean="0"/>
              <a:t>umění </a:t>
            </a:r>
            <a:r>
              <a:rPr lang="cs-CZ" sz="7200" dirty="0"/>
              <a:t>a </a:t>
            </a:r>
            <a:r>
              <a:rPr lang="cs-CZ" sz="7200" dirty="0" smtClean="0"/>
              <a:t>kytky   	</a:t>
            </a:r>
            <a:endParaRPr lang="cs-CZ" sz="72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To je moje!                      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Pak jsem to s </a:t>
            </a:r>
            <a:r>
              <a:rPr lang="cs-CZ" sz="7200" dirty="0" smtClean="0"/>
              <a:t>Oldou</a:t>
            </a:r>
            <a:endParaRPr lang="cs-CZ" sz="7200" dirty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7200" dirty="0"/>
              <a:t>Pěkně </a:t>
            </a:r>
            <a:r>
              <a:rPr lang="cs-CZ" sz="7200" dirty="0" smtClean="0"/>
              <a:t>oslavil</a:t>
            </a:r>
            <a:endParaRPr lang="cs-CZ" sz="7200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3707904" y="1196752"/>
            <a:ext cx="4978896" cy="5256584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Proč nechal jsem </a:t>
            </a:r>
            <a:r>
              <a:rPr lang="cs-CZ" sz="1600" dirty="0" smtClean="0"/>
              <a:t>tulipán </a:t>
            </a:r>
            <a:r>
              <a:rPr lang="cs-CZ" sz="1600" dirty="0"/>
              <a:t>pod </a:t>
            </a:r>
            <a:r>
              <a:rPr lang="cs-CZ" sz="1600" dirty="0" smtClean="0"/>
              <a:t>obrazem</a:t>
            </a:r>
            <a:r>
              <a:rPr lang="cs-CZ" sz="1600" dirty="0"/>
              <a:t>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Proč</a:t>
            </a:r>
            <a:r>
              <a:rPr lang="cs-CZ" sz="1600" dirty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Proč </a:t>
            </a:r>
            <a:r>
              <a:rPr lang="cs-CZ" sz="1600" dirty="0"/>
              <a:t>jsem ho radši nepostavil na </a:t>
            </a:r>
            <a:r>
              <a:rPr lang="cs-CZ" sz="1600" dirty="0" smtClean="0"/>
              <a:t>zem</a:t>
            </a:r>
            <a:endParaRPr lang="cs-CZ" sz="16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Proč</a:t>
            </a:r>
            <a:r>
              <a:rPr lang="cs-CZ" sz="1600" dirty="0" smtClean="0"/>
              <a:t>?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Když </a:t>
            </a:r>
            <a:r>
              <a:rPr lang="cs-CZ" sz="1600" dirty="0" smtClean="0"/>
              <a:t>výstřel </a:t>
            </a:r>
            <a:r>
              <a:rPr lang="cs-CZ" sz="1600" dirty="0"/>
              <a:t>padne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Voják se kácí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Tulipán vadne	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Barva se </a:t>
            </a:r>
            <a:r>
              <a:rPr lang="cs-CZ" sz="1600" dirty="0" smtClean="0"/>
              <a:t>ztrácí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I kytka </a:t>
            </a:r>
            <a:r>
              <a:rPr lang="cs-CZ" sz="1600" dirty="0" smtClean="0"/>
              <a:t>pozná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Že </a:t>
            </a:r>
            <a:r>
              <a:rPr lang="cs-CZ" sz="1600" dirty="0" smtClean="0"/>
              <a:t>bitva hrozná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Životu </a:t>
            </a:r>
            <a:r>
              <a:rPr lang="cs-CZ" sz="1600" dirty="0" smtClean="0"/>
              <a:t>nesvědčí</a:t>
            </a:r>
          </a:p>
          <a:p>
            <a:pPr marL="0" indent="0">
              <a:spcBef>
                <a:spcPts val="0"/>
              </a:spcBef>
              <a:buNone/>
            </a:pPr>
            <a:endParaRPr lang="cs-CZ" sz="1600" dirty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A proto </a:t>
            </a:r>
            <a:r>
              <a:rPr lang="cs-CZ" sz="1600" dirty="0" smtClean="0"/>
              <a:t>tvrdím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Že </a:t>
            </a:r>
            <a:r>
              <a:rPr lang="cs-CZ" sz="1600" dirty="0"/>
              <a:t>když kvůli pánům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Se lidi začnou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Mezi </a:t>
            </a:r>
            <a:r>
              <a:rPr lang="cs-CZ" sz="1600" dirty="0"/>
              <a:t>sebou </a:t>
            </a:r>
            <a:r>
              <a:rPr lang="cs-CZ" sz="1600" dirty="0" smtClean="0"/>
              <a:t>prát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Neprospívá to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Vůbec </a:t>
            </a:r>
            <a:r>
              <a:rPr lang="cs-CZ" sz="1600" dirty="0" smtClean="0"/>
              <a:t>tulipánům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/>
              <a:t>A nezlobte se </a:t>
            </a:r>
            <a:endParaRPr lang="cs-CZ" sz="16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1600" dirty="0" smtClean="0"/>
              <a:t>Já mám kytky rád		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746147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Rozbor básně: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7152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1.</a:t>
            </a:r>
            <a:r>
              <a:rPr lang="cs-CZ" dirty="0"/>
              <a:t> Doplňte text podle písně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/>
              <a:t>2.</a:t>
            </a:r>
            <a:r>
              <a:rPr lang="cs-CZ" dirty="0"/>
              <a:t> </a:t>
            </a:r>
            <a:r>
              <a:rPr lang="cs-CZ" dirty="0">
                <a:hlinkClick r:id="rId2" action="ppaction://hlinksldjump"/>
              </a:rPr>
              <a:t>Rozeberte jej podle předlohy v sešitě</a:t>
            </a:r>
            <a:r>
              <a:rPr lang="cs-CZ" dirty="0" smtClean="0">
                <a:hlinkClick r:id="rId2" action="ppaction://hlinksldjump"/>
              </a:rPr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3.</a:t>
            </a:r>
            <a:r>
              <a:rPr lang="cs-CZ" dirty="0"/>
              <a:t> Autoři chtějí svými texty nejen pobavit, </a:t>
            </a:r>
            <a:r>
              <a:rPr lang="cs-CZ" dirty="0" smtClean="0"/>
              <a:t>ale </a:t>
            </a:r>
            <a:r>
              <a:rPr lang="cs-CZ" dirty="0"/>
              <a:t>také sdělit něco vážného. Ve kterém </a:t>
            </a:r>
            <a:r>
              <a:rPr lang="cs-CZ" dirty="0" smtClean="0"/>
              <a:t>místě se </a:t>
            </a:r>
            <a:r>
              <a:rPr lang="cs-CZ" dirty="0"/>
              <a:t>náhle mění komická situace ve vážnou? 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4. </a:t>
            </a:r>
            <a:r>
              <a:rPr lang="cs-CZ" dirty="0"/>
              <a:t>Přečtěte verše, které v protikladu k </a:t>
            </a:r>
            <a:r>
              <a:rPr lang="cs-CZ" dirty="0" smtClean="0"/>
              <a:t>prvním dvěma </a:t>
            </a:r>
            <a:r>
              <a:rPr lang="cs-CZ" dirty="0"/>
              <a:t>slokám písně, vyjadřují </a:t>
            </a:r>
            <a:r>
              <a:rPr lang="cs-CZ" dirty="0" smtClean="0"/>
              <a:t>závažnou myšlenku</a:t>
            </a:r>
            <a:r>
              <a:rPr lang="cs-CZ" dirty="0"/>
              <a:t>. </a:t>
            </a:r>
            <a:r>
              <a:rPr lang="cs-CZ" dirty="0" smtClean="0"/>
              <a:t>            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0382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Včera neděle byla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968552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……………… byla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byl ………… čas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…………… byla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Za týden bude …………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			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Nikdy bych ……………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Že se to může stát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neděle byla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……… jsem si ven ………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Před ………… jsem si hrála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A pak přišel ten …………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Já jsem se ………………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On </a:t>
            </a:r>
            <a:r>
              <a:rPr lang="cs-CZ" sz="6000" dirty="0" err="1"/>
              <a:t>neřek</a:t>
            </a:r>
            <a:r>
              <a:rPr lang="cs-CZ" sz="6000" dirty="0"/>
              <a:t> ani …………	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800" dirty="0"/>
              <a:t>			</a:t>
            </a:r>
            <a:r>
              <a:rPr lang="cs-CZ" dirty="0"/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112568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Jen tak vedle mne ………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Tak jako </a:t>
            </a:r>
            <a:r>
              <a:rPr lang="cs-CZ" sz="2400" dirty="0" err="1"/>
              <a:t>ňaká</a:t>
            </a:r>
            <a:r>
              <a:rPr lang="cs-CZ" sz="2400" dirty="0"/>
              <a:t> věž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A pak najednou roztál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……………… a já též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 smtClean="0"/>
              <a:t>Včera </a:t>
            </a:r>
            <a:r>
              <a:rPr lang="cs-CZ" sz="2400" dirty="0"/>
              <a:t>…………… byla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Včera byl …………………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Včera …………… byla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400" dirty="0"/>
              <a:t>Za týden bude …………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046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Včera neděle byla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968552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 smtClean="0"/>
              <a:t>Včera neděle byla</a:t>
            </a:r>
            <a:r>
              <a:rPr lang="cs-CZ" sz="6000" dirty="0"/>
              <a:t>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 smtClean="0"/>
              <a:t>Včera </a:t>
            </a:r>
            <a:r>
              <a:rPr lang="cs-CZ" sz="6000" dirty="0"/>
              <a:t>byl </a:t>
            </a:r>
            <a:r>
              <a:rPr lang="cs-CZ" sz="6000" dirty="0" smtClean="0"/>
              <a:t>hezký </a:t>
            </a:r>
            <a:r>
              <a:rPr lang="cs-CZ" sz="6000" dirty="0"/>
              <a:t>čas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</a:t>
            </a:r>
            <a:r>
              <a:rPr lang="cs-CZ" sz="6000" dirty="0" smtClean="0"/>
              <a:t>neděle </a:t>
            </a:r>
            <a:r>
              <a:rPr lang="cs-CZ" sz="6000" dirty="0"/>
              <a:t>byla 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Za týden bude </a:t>
            </a:r>
            <a:r>
              <a:rPr lang="cs-CZ" sz="6000" dirty="0" smtClean="0"/>
              <a:t>zas</a:t>
            </a:r>
            <a:r>
              <a:rPr lang="cs-CZ" sz="6000" dirty="0"/>
              <a:t>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			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Nikdy bych </a:t>
            </a:r>
            <a:r>
              <a:rPr lang="cs-CZ" sz="6000" dirty="0" smtClean="0"/>
              <a:t>nevěřila</a:t>
            </a:r>
            <a:r>
              <a:rPr lang="cs-CZ" sz="6000" dirty="0"/>
              <a:t>	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Že se to může stát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Včera neděle byla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 smtClean="0"/>
              <a:t>Šla </a:t>
            </a:r>
            <a:r>
              <a:rPr lang="cs-CZ" sz="6000" dirty="0"/>
              <a:t>jsem si ven </a:t>
            </a:r>
            <a:r>
              <a:rPr lang="cs-CZ" sz="6000" dirty="0" smtClean="0"/>
              <a:t>hrát</a:t>
            </a:r>
            <a:r>
              <a:rPr lang="cs-CZ" sz="6000" dirty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			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Před </a:t>
            </a:r>
            <a:r>
              <a:rPr lang="cs-CZ" sz="6000" dirty="0" smtClean="0"/>
              <a:t>domem </a:t>
            </a:r>
            <a:r>
              <a:rPr lang="cs-CZ" sz="6000" dirty="0"/>
              <a:t>jsem si hrála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A pak přišel ten </a:t>
            </a:r>
            <a:r>
              <a:rPr lang="cs-CZ" sz="6000" dirty="0" smtClean="0"/>
              <a:t>kluk</a:t>
            </a:r>
            <a:r>
              <a:rPr lang="cs-CZ" sz="6000" dirty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Já jsem se </a:t>
            </a:r>
            <a:r>
              <a:rPr lang="cs-CZ" sz="6000" dirty="0" smtClean="0"/>
              <a:t>pousmála</a:t>
            </a:r>
            <a:r>
              <a:rPr lang="cs-CZ" sz="6000" dirty="0"/>
              <a:t>	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000" dirty="0"/>
              <a:t>On </a:t>
            </a:r>
            <a:r>
              <a:rPr lang="cs-CZ" sz="6000" dirty="0" err="1"/>
              <a:t>neřek</a:t>
            </a:r>
            <a:r>
              <a:rPr lang="cs-CZ" sz="6000" dirty="0"/>
              <a:t> ani </a:t>
            </a:r>
            <a:r>
              <a:rPr lang="cs-CZ" sz="6000" dirty="0" smtClean="0"/>
              <a:t>muk</a:t>
            </a:r>
            <a:r>
              <a:rPr lang="cs-CZ" sz="6000" dirty="0"/>
              <a:t>	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3800" dirty="0"/>
              <a:t>			</a:t>
            </a:r>
            <a:r>
              <a:rPr lang="cs-CZ" dirty="0"/>
              <a:t>	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11256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Jen tak vedle mne </a:t>
            </a:r>
            <a:r>
              <a:rPr lang="cs-CZ" sz="2400" dirty="0" smtClean="0"/>
              <a:t>postál</a:t>
            </a:r>
            <a:r>
              <a:rPr lang="cs-CZ" sz="2400" dirty="0"/>
              <a:t>	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Tak jako </a:t>
            </a:r>
            <a:r>
              <a:rPr lang="cs-CZ" sz="2400" dirty="0" err="1"/>
              <a:t>ňaká</a:t>
            </a:r>
            <a:r>
              <a:rPr lang="cs-CZ" sz="2400" dirty="0"/>
              <a:t> věž	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A pak najednou roztál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Usmál se </a:t>
            </a:r>
            <a:r>
              <a:rPr lang="cs-CZ" sz="2400" dirty="0"/>
              <a:t>a já též	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Včera neděle </a:t>
            </a:r>
            <a:r>
              <a:rPr lang="cs-CZ" sz="2400" dirty="0"/>
              <a:t>byla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Včera byl </a:t>
            </a:r>
            <a:r>
              <a:rPr lang="cs-CZ" sz="2400" dirty="0" smtClean="0"/>
              <a:t>hezký</a:t>
            </a: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Včera </a:t>
            </a:r>
            <a:r>
              <a:rPr lang="cs-CZ" sz="2400" dirty="0" smtClean="0"/>
              <a:t>neděle </a:t>
            </a:r>
            <a:r>
              <a:rPr lang="cs-CZ" sz="2400" dirty="0"/>
              <a:t>byla 	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Za týden bude </a:t>
            </a:r>
            <a:r>
              <a:rPr lang="cs-CZ" sz="2400" dirty="0" smtClean="0"/>
              <a:t>zas</a:t>
            </a:r>
            <a:endParaRPr lang="cs-CZ" sz="2400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07722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9" fill="hold">
                      <p:stCondLst>
                        <p:cond delay="indefinite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3" fill="hold">
                      <p:stCondLst>
                        <p:cond delay="indefinite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1" fill="hold">
                      <p:stCondLst>
                        <p:cond delay="indefinite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9" fill="hold">
                      <p:stCondLst>
                        <p:cond delay="indefinite"/>
                      </p:stCondLst>
                      <p:childTnLst>
                        <p:par>
                          <p:cTn id="400" fill="hold">
                            <p:stCondLst>
                              <p:cond delay="0"/>
                            </p:stCondLst>
                            <p:childTnLst>
                              <p:par>
                                <p:cTn id="4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Včera neděle byla 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1. Doplňte vynechaná slova v textu.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hlinkClick r:id="rId2" action="ppaction://hlinksldjump"/>
              </a:rPr>
              <a:t>Rozeberte báseň podle osnovy v sešitě.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Vyjádři </a:t>
            </a:r>
            <a:r>
              <a:rPr lang="cs-CZ" dirty="0"/>
              <a:t>obsah textu pomocí 2 </a:t>
            </a:r>
            <a:r>
              <a:rPr lang="cs-CZ" dirty="0" smtClean="0"/>
              <a:t>souvětí.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4. V</a:t>
            </a:r>
            <a:r>
              <a:rPr lang="cs-CZ" dirty="0"/>
              <a:t> textu se opakuje slovo na začátku </a:t>
            </a:r>
            <a:r>
              <a:rPr lang="cs-CZ" dirty="0" smtClean="0"/>
              <a:t>veršů, které to je?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5. Jak </a:t>
            </a:r>
            <a:r>
              <a:rPr lang="cs-CZ" dirty="0"/>
              <a:t>tomuto básnickému prostředku říkáme?</a:t>
            </a:r>
          </a:p>
          <a:p>
            <a:pPr marL="0" indent="0">
              <a:buNone/>
            </a:pPr>
            <a:r>
              <a:rPr lang="cs-CZ" dirty="0" smtClean="0"/>
              <a:t>6. Jak </a:t>
            </a:r>
            <a:r>
              <a:rPr lang="cs-CZ" dirty="0"/>
              <a:t>říkáme tomu, když se opakuje stejné slovo na konci veršů?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nápověda: </a:t>
            </a:r>
            <a:r>
              <a:rPr lang="cs-CZ" dirty="0"/>
              <a:t>5</a:t>
            </a:r>
            <a:r>
              <a:rPr lang="cs-CZ" dirty="0" smtClean="0"/>
              <a:t>, 17, 10, 6, 16</a:t>
            </a:r>
            <a:r>
              <a:rPr lang="cs-CZ" dirty="0"/>
              <a:t>, </a:t>
            </a:r>
            <a:r>
              <a:rPr lang="cs-CZ" dirty="0" smtClean="0"/>
              <a:t>19, 1 (každé číslo odpovídá jednomu písmenu v abecedě, neberte v úvahu háčky)</a:t>
            </a:r>
          </a:p>
          <a:p>
            <a:pPr marL="0" lvl="0" indent="0">
              <a:buNone/>
            </a:pPr>
            <a:r>
              <a:rPr lang="cs-CZ" dirty="0" smtClean="0"/>
              <a:t>7. Vyhledej </a:t>
            </a:r>
            <a:r>
              <a:rPr lang="cs-CZ" dirty="0"/>
              <a:t>v textu přirovnání, pokus se je vyjádřit jinými slovy. Proč je v textu užito?</a:t>
            </a:r>
          </a:p>
          <a:p>
            <a:pPr marL="0" lvl="0" indent="0">
              <a:buNone/>
            </a:pPr>
            <a:r>
              <a:rPr lang="cs-CZ" dirty="0" smtClean="0"/>
              <a:t>8. Vyhledej </a:t>
            </a:r>
            <a:r>
              <a:rPr lang="cs-CZ" dirty="0"/>
              <a:t>slovo mnohoznačné, napiš, jaké významy může mít.</a:t>
            </a:r>
          </a:p>
          <a:p>
            <a:pPr marL="0" lvl="0" indent="0">
              <a:buNone/>
            </a:pPr>
            <a:r>
              <a:rPr lang="cs-CZ" dirty="0" smtClean="0"/>
              <a:t>9. V</a:t>
            </a:r>
            <a:r>
              <a:rPr lang="cs-CZ" dirty="0"/>
              <a:t> textu se vyskytují slova nespisovná. Vypiš je a převeď do spisovné češtiny.</a:t>
            </a:r>
          </a:p>
          <a:p>
            <a:pPr marL="0" lvl="0" indent="0">
              <a:buNone/>
            </a:pPr>
            <a:r>
              <a:rPr lang="cs-CZ" dirty="0" smtClean="0"/>
              <a:t>10. Jaký </a:t>
            </a:r>
            <a:r>
              <a:rPr lang="cs-CZ" dirty="0"/>
              <a:t>význam má v textu slovo </a:t>
            </a:r>
            <a:r>
              <a:rPr lang="cs-CZ" i="1" dirty="0" smtClean="0"/>
              <a:t>roztál?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67990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Odpovědi: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/>
              <a:t>. Jak </a:t>
            </a:r>
            <a:r>
              <a:rPr lang="cs-CZ" dirty="0" smtClean="0"/>
              <a:t>říkáme opakování slov na začátku veršů?</a:t>
            </a:r>
          </a:p>
          <a:p>
            <a:pPr marL="0" indent="0">
              <a:buNone/>
            </a:pPr>
            <a:r>
              <a:rPr lang="cs-CZ" dirty="0" smtClean="0"/>
              <a:t>6</a:t>
            </a:r>
            <a:r>
              <a:rPr lang="cs-CZ" dirty="0"/>
              <a:t>. Jak říkáme tomu, když se opakuje stejné slovo na konci veršů? </a:t>
            </a:r>
          </a:p>
          <a:p>
            <a:pPr marL="0" indent="0">
              <a:buNone/>
            </a:pPr>
            <a:r>
              <a:rPr lang="cs-CZ" dirty="0" smtClean="0"/>
              <a:t>nápověda</a:t>
            </a:r>
            <a:r>
              <a:rPr lang="cs-CZ" dirty="0"/>
              <a:t>: 5, 17, 10, 6, 16, 19, 1</a:t>
            </a:r>
          </a:p>
          <a:p>
            <a:pPr marL="0" lvl="0" indent="0">
              <a:buNone/>
            </a:pPr>
            <a:r>
              <a:rPr lang="cs-CZ" dirty="0"/>
              <a:t>7. Vyhledej v textu přirovnání, pokus se je vyjádřit jinými slovy. Proč je v textu užito?</a:t>
            </a:r>
          </a:p>
          <a:p>
            <a:pPr marL="0" lvl="0" indent="0">
              <a:buNone/>
            </a:pPr>
            <a:r>
              <a:rPr lang="cs-CZ" dirty="0"/>
              <a:t>8. Vyhledej slovo mnohoznačné, napiš, jaké významy může mít.</a:t>
            </a:r>
          </a:p>
          <a:p>
            <a:pPr marL="0" lvl="0" indent="0">
              <a:buNone/>
            </a:pPr>
            <a:r>
              <a:rPr lang="cs-CZ" dirty="0"/>
              <a:t>9. V textu se vyskytují slova nespisovná. Vypiš je a převeď do spisovné češtiny.</a:t>
            </a:r>
          </a:p>
          <a:p>
            <a:pPr marL="0" lvl="0" indent="0">
              <a:buNone/>
            </a:pPr>
            <a:r>
              <a:rPr lang="cs-CZ" dirty="0"/>
              <a:t>10. Jaký význam má v textu slovo </a:t>
            </a:r>
            <a:r>
              <a:rPr lang="cs-CZ" i="1" dirty="0"/>
              <a:t>roztál?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ANAFORA</a:t>
            </a:r>
          </a:p>
          <a:p>
            <a:endParaRPr lang="cs-CZ" dirty="0"/>
          </a:p>
          <a:p>
            <a:r>
              <a:rPr lang="cs-CZ" dirty="0" smtClean="0"/>
              <a:t>EPIFORA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„Jako </a:t>
            </a:r>
            <a:r>
              <a:rPr lang="cs-CZ" dirty="0" err="1" smtClean="0"/>
              <a:t>ňáká</a:t>
            </a:r>
            <a:r>
              <a:rPr lang="cs-CZ" dirty="0" smtClean="0"/>
              <a:t> věž“ -  stál nehybně, strnule, mlčky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Neděle – den v týdnu, celý den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ŇÁKÁ – </a:t>
            </a:r>
            <a:r>
              <a:rPr lang="cs-CZ" dirty="0" smtClean="0"/>
              <a:t>NĚJAKÁ, NEŘEK - NEŘEKL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Začal komunikovat.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50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Já žiju dál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numCol="3">
            <a:normAutofit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Jdu ulicí tmavou</a:t>
            </a:r>
          </a:p>
          <a:p>
            <a:pPr marL="0" indent="0">
              <a:buNone/>
            </a:pPr>
            <a:r>
              <a:rPr lang="cs-CZ" sz="2000" dirty="0" smtClean="0"/>
              <a:t>Meluzína sténá</a:t>
            </a:r>
          </a:p>
          <a:p>
            <a:pPr marL="0" indent="0">
              <a:buNone/>
            </a:pPr>
            <a:r>
              <a:rPr lang="cs-CZ" sz="2000" dirty="0" smtClean="0"/>
              <a:t>Osloví mě náhle</a:t>
            </a:r>
          </a:p>
          <a:p>
            <a:pPr marL="0" indent="0">
              <a:buNone/>
            </a:pPr>
            <a:r>
              <a:rPr lang="cs-CZ" sz="2000" dirty="0" smtClean="0"/>
              <a:t>Sympatický muž</a:t>
            </a:r>
          </a:p>
          <a:p>
            <a:pPr marL="0" indent="0">
              <a:buNone/>
            </a:pPr>
            <a:r>
              <a:rPr lang="cs-CZ" sz="2000" dirty="0" smtClean="0"/>
              <a:t>Prolétla mi hlavou</a:t>
            </a:r>
          </a:p>
          <a:p>
            <a:pPr marL="0" indent="0">
              <a:buNone/>
            </a:pPr>
            <a:r>
              <a:rPr lang="cs-CZ" sz="2000" dirty="0" smtClean="0"/>
              <a:t>Kulka olověná Do srdce mi zajel</a:t>
            </a:r>
          </a:p>
          <a:p>
            <a:pPr marL="0" indent="0">
              <a:buNone/>
            </a:pPr>
            <a:r>
              <a:rPr lang="cs-CZ" sz="2000" dirty="0" smtClean="0"/>
              <a:t>Ocelový nůž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Já žiju dál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Kamarád z Podbaby</a:t>
            </a:r>
          </a:p>
          <a:p>
            <a:pPr marL="0" indent="0">
              <a:buNone/>
            </a:pPr>
            <a:r>
              <a:rPr lang="cs-CZ" sz="2000" dirty="0" smtClean="0"/>
              <a:t>Přikázal mě skočit</a:t>
            </a:r>
          </a:p>
          <a:p>
            <a:pPr marL="0" indent="0">
              <a:buNone/>
            </a:pPr>
            <a:r>
              <a:rPr lang="cs-CZ" sz="2000" dirty="0" smtClean="0"/>
              <a:t>Z vrcholu mé stavby</a:t>
            </a:r>
          </a:p>
          <a:p>
            <a:pPr marL="0" indent="0">
              <a:buNone/>
            </a:pPr>
            <a:r>
              <a:rPr lang="cs-CZ" sz="2000" dirty="0" smtClean="0"/>
              <a:t>S mnoha věžemi</a:t>
            </a:r>
          </a:p>
          <a:p>
            <a:pPr marL="0" indent="0">
              <a:buNone/>
            </a:pPr>
            <a:r>
              <a:rPr lang="cs-CZ" sz="2000" dirty="0" smtClean="0"/>
              <a:t>A to jenom aby</a:t>
            </a:r>
          </a:p>
          <a:p>
            <a:pPr marL="0" indent="0">
              <a:buNone/>
            </a:pPr>
            <a:r>
              <a:rPr lang="cs-CZ" sz="2000" dirty="0" smtClean="0"/>
              <a:t>Viděl na své oči</a:t>
            </a:r>
          </a:p>
          <a:p>
            <a:pPr marL="0" indent="0">
              <a:buNone/>
            </a:pPr>
            <a:r>
              <a:rPr lang="cs-CZ" sz="2000" dirty="0" smtClean="0"/>
              <a:t>Jak se budu tvářit</a:t>
            </a:r>
          </a:p>
          <a:p>
            <a:pPr marL="0" indent="0">
              <a:buNone/>
            </a:pPr>
            <a:r>
              <a:rPr lang="cs-CZ" sz="2000" dirty="0" smtClean="0"/>
              <a:t>Dole na zemi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Já žiju dál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Napil jsem se rtutí</a:t>
            </a:r>
          </a:p>
          <a:p>
            <a:pPr marL="0" indent="0">
              <a:buNone/>
            </a:pPr>
            <a:r>
              <a:rPr lang="cs-CZ" sz="2000" dirty="0" smtClean="0"/>
              <a:t>Polil kyselinou</a:t>
            </a:r>
          </a:p>
          <a:p>
            <a:pPr marL="0" indent="0">
              <a:buNone/>
            </a:pPr>
            <a:r>
              <a:rPr lang="cs-CZ" sz="2000" dirty="0" smtClean="0"/>
              <a:t>Když se nic nestalo</a:t>
            </a:r>
          </a:p>
          <a:p>
            <a:pPr marL="0" indent="0">
              <a:buNone/>
            </a:pPr>
            <a:r>
              <a:rPr lang="cs-CZ" sz="2000" dirty="0" smtClean="0"/>
              <a:t>Pak jsem pochopil</a:t>
            </a:r>
          </a:p>
          <a:p>
            <a:pPr marL="0" indent="0">
              <a:buNone/>
            </a:pPr>
            <a:r>
              <a:rPr lang="cs-CZ" sz="2000" dirty="0" smtClean="0"/>
              <a:t>Že ti co </a:t>
            </a:r>
            <a:r>
              <a:rPr lang="cs-CZ" sz="2000" dirty="0" err="1" smtClean="0"/>
              <a:t>žijou</a:t>
            </a:r>
            <a:r>
              <a:rPr lang="cs-CZ" sz="2000" dirty="0" smtClean="0"/>
              <a:t> s chutí</a:t>
            </a:r>
          </a:p>
          <a:p>
            <a:pPr marL="0" indent="0">
              <a:buNone/>
            </a:pPr>
            <a:r>
              <a:rPr lang="cs-CZ" sz="2000" dirty="0" smtClean="0"/>
              <a:t>Hned tak nezahynou</a:t>
            </a:r>
          </a:p>
          <a:p>
            <a:pPr marL="0" indent="0">
              <a:buNone/>
            </a:pPr>
            <a:r>
              <a:rPr lang="cs-CZ" sz="2000" dirty="0" smtClean="0"/>
              <a:t>A ti co do nich míří minou</a:t>
            </a:r>
          </a:p>
          <a:p>
            <a:pPr marL="0" indent="0">
              <a:buNone/>
            </a:pPr>
            <a:r>
              <a:rPr lang="cs-CZ" sz="2000" dirty="0" smtClean="0"/>
              <a:t>Zaručeně cíl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30379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Rozbor básně: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1173808"/>
          </a:xfrm>
        </p:spPr>
        <p:txBody>
          <a:bodyPr>
            <a:normAutofit/>
          </a:bodyPr>
          <a:lstStyle/>
          <a:p>
            <a:pPr algn="ctr"/>
            <a:r>
              <a:rPr lang="cs-CZ" b="0" u="sng" dirty="0"/>
              <a:t>V čem je tato báseň rozdílná od těch předchozích</a:t>
            </a:r>
            <a:r>
              <a:rPr lang="cs-CZ" b="0" u="sng" dirty="0" smtClean="0"/>
              <a:t>?</a:t>
            </a:r>
            <a:endParaRPr lang="cs-CZ" b="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3284985"/>
            <a:ext cx="4040188" cy="284117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Grafická podoba básně.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885775"/>
          </a:xfrm>
        </p:spPr>
        <p:txBody>
          <a:bodyPr>
            <a:normAutofit/>
          </a:bodyPr>
          <a:lstStyle/>
          <a:p>
            <a:pPr algn="ctr"/>
            <a:r>
              <a:rPr lang="cs-CZ" b="0" u="sng" dirty="0"/>
              <a:t>Ocitujte verše, které vyjadřují hlavní myšlenku textu</a:t>
            </a:r>
            <a:r>
              <a:rPr lang="cs-CZ" b="0" u="sng" dirty="0" smtClean="0"/>
              <a:t>:</a:t>
            </a:r>
            <a:endParaRPr lang="cs-CZ" b="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36913"/>
            <a:ext cx="4041775" cy="348925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Poslední 4 verše:</a:t>
            </a:r>
          </a:p>
          <a:p>
            <a:pPr marL="0" indent="0">
              <a:buNone/>
            </a:pPr>
            <a:r>
              <a:rPr lang="cs-CZ" i="1" dirty="0" smtClean="0"/>
              <a:t>„Že </a:t>
            </a:r>
            <a:r>
              <a:rPr lang="cs-CZ" i="1" dirty="0"/>
              <a:t>ti co </a:t>
            </a:r>
            <a:r>
              <a:rPr lang="cs-CZ" i="1" dirty="0" err="1"/>
              <a:t>žijou</a:t>
            </a:r>
            <a:r>
              <a:rPr lang="cs-CZ" i="1" dirty="0"/>
              <a:t> s chutí</a:t>
            </a:r>
          </a:p>
          <a:p>
            <a:pPr marL="0" indent="0">
              <a:buNone/>
            </a:pPr>
            <a:r>
              <a:rPr lang="cs-CZ" i="1" dirty="0"/>
              <a:t>Hned tak nezahynou</a:t>
            </a:r>
          </a:p>
          <a:p>
            <a:pPr marL="0" indent="0">
              <a:buNone/>
            </a:pPr>
            <a:r>
              <a:rPr lang="cs-CZ" i="1" dirty="0"/>
              <a:t>A ti co do nich míří minou</a:t>
            </a:r>
          </a:p>
          <a:p>
            <a:pPr marL="0" indent="0">
              <a:buNone/>
            </a:pPr>
            <a:r>
              <a:rPr lang="cs-CZ" i="1" dirty="0"/>
              <a:t>Zaručeně </a:t>
            </a:r>
            <a:r>
              <a:rPr lang="cs-CZ" i="1" dirty="0" smtClean="0"/>
              <a:t>cíl“</a:t>
            </a:r>
            <a:endParaRPr lang="cs-CZ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3908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Čeho si v básní všímáme?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(název) ……………… je ze sbírky ………… autora 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je:	</a:t>
            </a:r>
            <a:r>
              <a:rPr lang="cs-CZ" sz="3400" b="1" dirty="0"/>
              <a:t>epická</a:t>
            </a:r>
            <a:r>
              <a:rPr lang="cs-CZ" sz="3400" dirty="0"/>
              <a:t> 		</a:t>
            </a:r>
            <a:r>
              <a:rPr lang="cs-CZ" sz="3400" b="1" dirty="0"/>
              <a:t>lyrická</a:t>
            </a:r>
            <a:r>
              <a:rPr lang="cs-CZ" sz="3400" dirty="0"/>
              <a:t> 		</a:t>
            </a:r>
            <a:r>
              <a:rPr lang="cs-CZ" sz="3400" b="1" dirty="0"/>
              <a:t>lyrickoepická</a:t>
            </a:r>
            <a:r>
              <a:rPr lang="cs-CZ" sz="3400" dirty="0"/>
              <a:t> 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K hlavním motivům básně patří ……………………………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(patří – nepatří) k nonsensové poezii (nonsens – nesmysl).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(je – není) rozdělena na sloky, všechny sloky (mají – nemají) stejný počet veršů.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Báseň má celkem …… veršů, které jsou rozděleny do …… slok.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V básni (jsou – nejsou) rýmy. Např. ………………………………………</a:t>
            </a:r>
          </a:p>
          <a:p>
            <a:pPr marL="514350" lvl="0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3400" dirty="0"/>
              <a:t>Rým je ………………………</a:t>
            </a:r>
          </a:p>
          <a:p>
            <a:pPr marL="0" indent="0">
              <a:lnSpc>
                <a:spcPct val="12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3885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Použité zdroje:</a:t>
            </a:r>
            <a:endParaRPr lang="cs-CZ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www.prostor-ad.cz/pruvodce/praha/sporilov/herci/suchy.htm</a:t>
            </a:r>
          </a:p>
          <a:p>
            <a:r>
              <a:rPr lang="cs-CZ" dirty="0"/>
              <a:t>http://</a:t>
            </a:r>
            <a:r>
              <a:rPr lang="cs-CZ" dirty="0" smtClean="0"/>
              <a:t>santroch.blog.idnes.cz/c/212649/Vzpominacek-1-rijna-Frantisek-Kovarik-a-Jiri-Suchy.html</a:t>
            </a:r>
          </a:p>
          <a:p>
            <a:r>
              <a:rPr lang="cs-CZ" dirty="0"/>
              <a:t>http://</a:t>
            </a:r>
            <a:r>
              <a:rPr lang="cs-CZ" dirty="0" smtClean="0"/>
              <a:t>www.cojeco.cz/index.php?id_desc=94554&amp;s_lang=2&amp;detail=1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www.youtube.com/watch?v=2BZheMiAi0c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www.youtube.com/watch?v=4KVgEbmKYcI</a:t>
            </a:r>
          </a:p>
          <a:p>
            <a:r>
              <a:rPr lang="cs-CZ" dirty="0"/>
              <a:t>http://</a:t>
            </a:r>
            <a:r>
              <a:rPr lang="cs-CZ" dirty="0" smtClean="0"/>
              <a:t>www.youtube.com/watch?v=2WCSzogZx48&amp;feature=related</a:t>
            </a:r>
          </a:p>
          <a:p>
            <a:r>
              <a:rPr lang="cs-CZ" dirty="0"/>
              <a:t>http://www.youtube.com/watch?v=wcLYDFIWZzo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129500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477</Words>
  <Application>Microsoft Office PowerPoint</Application>
  <PresentationFormat>Předvádění na obrazovce (4:3)</PresentationFormat>
  <Paragraphs>258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Divadlo Semafor</vt:lpstr>
      <vt:lpstr>Divadlo Semafor</vt:lpstr>
      <vt:lpstr>Divadlo Semafor - opakování</vt:lpstr>
      <vt:lpstr>Tulipán:</vt:lpstr>
      <vt:lpstr>Tulipán:</vt:lpstr>
      <vt:lpstr>Rozbor básně:</vt:lpstr>
      <vt:lpstr>Včera neděle byla</vt:lpstr>
      <vt:lpstr>Včera neděle byla</vt:lpstr>
      <vt:lpstr>Včera neděle byla </vt:lpstr>
      <vt:lpstr>Odpovědi:</vt:lpstr>
      <vt:lpstr>Já žiju dál</vt:lpstr>
      <vt:lpstr>Rozbor básně:</vt:lpstr>
      <vt:lpstr>Čeho si v básní všímáme?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Divadlo Semafor</dc:title>
  <dc:creator>Jajinka</dc:creator>
  <cp:lastModifiedBy>Jajinka</cp:lastModifiedBy>
  <cp:revision>48</cp:revision>
  <dcterms:created xsi:type="dcterms:W3CDTF">2012-01-02T20:25:47Z</dcterms:created>
  <dcterms:modified xsi:type="dcterms:W3CDTF">2012-02-19T18:33:59Z</dcterms:modified>
</cp:coreProperties>
</file>