
<file path=[Content_Types].xml><?xml version="1.0" encoding="utf-8"?>
<Types xmlns="http://schemas.openxmlformats.org/package/2006/content-types">
  <Default Extension="png" ContentType="image/png"/>
  <Default Extension="mp3" ContentType="audio/unknown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5" r:id="rId2"/>
    <p:sldId id="276" r:id="rId3"/>
    <p:sldId id="256" r:id="rId4"/>
    <p:sldId id="263" r:id="rId5"/>
    <p:sldId id="258" r:id="rId6"/>
    <p:sldId id="270" r:id="rId7"/>
    <p:sldId id="271" r:id="rId8"/>
    <p:sldId id="272" r:id="rId9"/>
    <p:sldId id="268" r:id="rId10"/>
    <p:sldId id="269" r:id="rId11"/>
    <p:sldId id="273" r:id="rId12"/>
    <p:sldId id="259" r:id="rId13"/>
    <p:sldId id="260" r:id="rId14"/>
    <p:sldId id="274" r:id="rId15"/>
    <p:sldId id="277" r:id="rId16"/>
    <p:sldId id="26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1E9D4"/>
    <a:srgbClr val="4BE15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1800" baseline="0" dirty="0" smtClean="0"/>
            <a:t>VY_32_INOVACE_17_ČESKÝ_JAZYK_A_LITERATURA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Osoblaha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Jana </a:t>
          </a:r>
          <a:r>
            <a:rPr lang="cs-CZ" sz="2000" dirty="0" err="1" smtClean="0"/>
            <a:t>Kolbeová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Česká literatura 2. poloviny 20. století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1.07/1.4.00/21.0816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D9B6B5E-0929-4367-A11D-9CCB128A4264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56AAEB7-75FB-4867-8C0F-F21D39AC55B0}" type="presOf" srcId="{4C35D32F-0EAB-4CD7-82EE-45574DC2A586}" destId="{8BEBB6EC-1DAA-4CAC-8A25-BC0FCBD5DBD5}" srcOrd="0" destOrd="0" presId="urn:microsoft.com/office/officeart/2005/8/layout/target3"/>
    <dgm:cxn modelId="{5F944BDD-FB7E-4969-B05F-4DC9F6AFA84F}" type="presOf" srcId="{757F3AB3-0718-4624-B441-E567A8F0AB56}" destId="{333A1088-737F-45CB-B68E-254E46348037}" srcOrd="0" destOrd="0" presId="urn:microsoft.com/office/officeart/2005/8/layout/target3"/>
    <dgm:cxn modelId="{FABACFE4-5134-4FC5-AC5A-4C21699C1FCB}" type="presOf" srcId="{D1D4F407-5343-4D3F-B5B9-D407B03CAEB4}" destId="{D005CE8C-CC26-4C3E-AC11-E15060ECD759}" srcOrd="0" destOrd="0" presId="urn:microsoft.com/office/officeart/2005/8/layout/target3"/>
    <dgm:cxn modelId="{FB53DC88-6E1E-4EA5-97AA-EC2F68A7FA1A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7418580-6617-4150-B906-B910C3985DFF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661AF5D-D0D4-4949-A532-EBBCDFDBEAE6}" type="presOf" srcId="{D8197B8C-B260-4A16-BDF4-0947B075E274}" destId="{25B08C86-7E15-44DC-BE7F-FFB55DD49D12}" srcOrd="0" destOrd="0" presId="urn:microsoft.com/office/officeart/2005/8/layout/target3"/>
    <dgm:cxn modelId="{0DD1093A-C760-4E47-81F8-3A9E17DFE284}" type="presOf" srcId="{B651F6E3-6281-48DB-9319-2AEAFDAE7572}" destId="{619D679B-A015-4ECF-8348-D1034C574F40}" srcOrd="0" destOrd="0" presId="urn:microsoft.com/office/officeart/2005/8/layout/target3"/>
    <dgm:cxn modelId="{7AB5ABA7-F722-4DFF-8A7B-F736BF063D23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76D125A-8A2E-46E3-A9EA-79457DBC0CB3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5837F77-D134-404F-957A-524F140FCC2C}" type="presOf" srcId="{D1B46980-6531-4606-95E6-44980827E919}" destId="{2BE915AB-18AA-4053-B92C-3BFC9ED204BB}" srcOrd="1" destOrd="0" presId="urn:microsoft.com/office/officeart/2005/8/layout/target3"/>
    <dgm:cxn modelId="{64075461-ED4F-4DF6-AC2F-4C2197513869}" type="presParOf" srcId="{333A1088-737F-45CB-B68E-254E46348037}" destId="{F5ABB229-8D3B-4694-996A-96F23CF14429}" srcOrd="0" destOrd="0" presId="urn:microsoft.com/office/officeart/2005/8/layout/target3"/>
    <dgm:cxn modelId="{648B31CB-5650-4D2A-8E4D-A54C6FEF9545}" type="presParOf" srcId="{333A1088-737F-45CB-B68E-254E46348037}" destId="{F41139FD-01EE-4571-8B17-4FB00FC51163}" srcOrd="1" destOrd="0" presId="urn:microsoft.com/office/officeart/2005/8/layout/target3"/>
    <dgm:cxn modelId="{6DB6F5F7-46C4-46EB-B196-85D48E26B632}" type="presParOf" srcId="{333A1088-737F-45CB-B68E-254E46348037}" destId="{D005CE8C-CC26-4C3E-AC11-E15060ECD759}" srcOrd="2" destOrd="0" presId="urn:microsoft.com/office/officeart/2005/8/layout/target3"/>
    <dgm:cxn modelId="{24F35AAE-44D4-4872-B17E-30CD30FDA6CD}" type="presParOf" srcId="{333A1088-737F-45CB-B68E-254E46348037}" destId="{2C702D82-9B77-49B7-9568-BB8EB47C3372}" srcOrd="3" destOrd="0" presId="urn:microsoft.com/office/officeart/2005/8/layout/target3"/>
    <dgm:cxn modelId="{7EC0E613-4749-4AE7-A722-C6ED576128FF}" type="presParOf" srcId="{333A1088-737F-45CB-B68E-254E46348037}" destId="{A52A0455-90FF-4808-ABD0-F02540D31D5A}" srcOrd="4" destOrd="0" presId="urn:microsoft.com/office/officeart/2005/8/layout/target3"/>
    <dgm:cxn modelId="{734B9DD3-76B1-4F75-8A7C-A3FD54097645}" type="presParOf" srcId="{333A1088-737F-45CB-B68E-254E46348037}" destId="{6140AFEC-043D-4C43-A2F9-D0F5331DF3A3}" srcOrd="5" destOrd="0" presId="urn:microsoft.com/office/officeart/2005/8/layout/target3"/>
    <dgm:cxn modelId="{8329F2D8-7782-4D7B-88F5-07D38C3AF3A8}" type="presParOf" srcId="{333A1088-737F-45CB-B68E-254E46348037}" destId="{9358AC05-5D7D-4327-9F80-1AD486AEA664}" srcOrd="6" destOrd="0" presId="urn:microsoft.com/office/officeart/2005/8/layout/target3"/>
    <dgm:cxn modelId="{B14A482E-CC76-4726-A188-186D971E2D4A}" type="presParOf" srcId="{333A1088-737F-45CB-B68E-254E46348037}" destId="{313FC574-E1CD-4FB4-B054-0B805CE0447D}" srcOrd="7" destOrd="0" presId="urn:microsoft.com/office/officeart/2005/8/layout/target3"/>
    <dgm:cxn modelId="{BFF9801D-9717-4BBA-ADC1-705AE76DC84C}" type="presParOf" srcId="{333A1088-737F-45CB-B68E-254E46348037}" destId="{619D679B-A015-4ECF-8348-D1034C574F40}" srcOrd="8" destOrd="0" presId="urn:microsoft.com/office/officeart/2005/8/layout/target3"/>
    <dgm:cxn modelId="{4EF1D006-71B8-43BC-8E40-9E5CA83639F2}" type="presParOf" srcId="{333A1088-737F-45CB-B68E-254E46348037}" destId="{322283A8-4A27-4CDA-BAE3-F381106A9174}" srcOrd="9" destOrd="0" presId="urn:microsoft.com/office/officeart/2005/8/layout/target3"/>
    <dgm:cxn modelId="{928F4AC0-875B-4842-A190-E1A2D4E60F1B}" type="presParOf" srcId="{333A1088-737F-45CB-B68E-254E46348037}" destId="{FFC9F71D-1B4F-4AD9-A4A6-86ADEFC8AF5C}" srcOrd="10" destOrd="0" presId="urn:microsoft.com/office/officeart/2005/8/layout/target3"/>
    <dgm:cxn modelId="{AE294A09-5269-426C-95DC-CB932E890F32}" type="presParOf" srcId="{333A1088-737F-45CB-B68E-254E46348037}" destId="{25B08C86-7E15-44DC-BE7F-FFB55DD49D12}" srcOrd="11" destOrd="0" presId="urn:microsoft.com/office/officeart/2005/8/layout/target3"/>
    <dgm:cxn modelId="{3862009D-5EF5-40B1-9059-16D0740FEC70}" type="presParOf" srcId="{333A1088-737F-45CB-B68E-254E46348037}" destId="{76644BE8-9D7C-4C09-B250-3D10AF48CBB7}" srcOrd="12" destOrd="0" presId="urn:microsoft.com/office/officeart/2005/8/layout/target3"/>
    <dgm:cxn modelId="{2DD86223-13BE-4BA1-9FAE-682EE5E19C8C}" type="presParOf" srcId="{333A1088-737F-45CB-B68E-254E46348037}" destId="{EE85B701-7295-41C0-BA7A-34D3756A2AE6}" srcOrd="13" destOrd="0" presId="urn:microsoft.com/office/officeart/2005/8/layout/target3"/>
    <dgm:cxn modelId="{2A1117E1-D6F8-4867-AD32-0B8FEDE814C3}" type="presParOf" srcId="{333A1088-737F-45CB-B68E-254E46348037}" destId="{8BEBB6EC-1DAA-4CAC-8A25-BC0FCBD5DBD5}" srcOrd="14" destOrd="0" presId="urn:microsoft.com/office/officeart/2005/8/layout/target3"/>
    <dgm:cxn modelId="{F08AA50B-A72F-4356-A4F4-89E33DE5F44D}" type="presParOf" srcId="{333A1088-737F-45CB-B68E-254E46348037}" destId="{AED2198E-93D5-4001-81B4-73124B309672}" srcOrd="15" destOrd="0" presId="urn:microsoft.com/office/officeart/2005/8/layout/target3"/>
    <dgm:cxn modelId="{0EBC8FD4-048F-4CE3-969D-FA8603F07D20}" type="presParOf" srcId="{333A1088-737F-45CB-B68E-254E46348037}" destId="{2BE915AB-18AA-4053-B92C-3BFC9ED204BB}" srcOrd="16" destOrd="0" presId="urn:microsoft.com/office/officeart/2005/8/layout/target3"/>
    <dgm:cxn modelId="{0F1A3BB0-F610-44E7-99EC-1967BEFD93B1}" type="presParOf" srcId="{333A1088-737F-45CB-B68E-254E46348037}" destId="{6BB5E863-4638-4E1D-BFDE-399D028AC4ED}" srcOrd="17" destOrd="0" presId="urn:microsoft.com/office/officeart/2005/8/layout/target3"/>
    <dgm:cxn modelId="{89D5622E-52DD-4996-A0EC-D4F43B58C084}" type="presParOf" srcId="{333A1088-737F-45CB-B68E-254E46348037}" destId="{5A5FFA88-C948-4069-8E93-59FA12366E83}" srcOrd="18" destOrd="0" presId="urn:microsoft.com/office/officeart/2005/8/layout/target3"/>
    <dgm:cxn modelId="{3B314022-7A46-498C-9E9C-5E4199019D2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Osoblaha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</a:t>
          </a:r>
          <a:r>
            <a:rPr lang="cs-CZ" sz="2000" kern="1200" dirty="0" err="1" smtClean="0"/>
            <a:t>Kolbeová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1800" kern="1200" baseline="0" dirty="0" smtClean="0"/>
            <a:t>VY_32_INOVACE_17_ČESKÝ_JAZYK_A_LITERATURA</a:t>
          </a:r>
          <a:endParaRPr lang="cs-CZ" sz="18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Česká literatura 2. poloviny 20. století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1.07/1.4.00/21.0816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C3F89-9D10-4B17-B09E-573A0FE434B7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3237B-8AD0-4285-9E4C-883C81D725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70784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C3F89-9D10-4B17-B09E-573A0FE434B7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3237B-8AD0-4285-9E4C-883C81D725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2870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C3F89-9D10-4B17-B09E-573A0FE434B7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3237B-8AD0-4285-9E4C-883C81D725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0646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C3F89-9D10-4B17-B09E-573A0FE434B7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3237B-8AD0-4285-9E4C-883C81D725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49383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C3F89-9D10-4B17-B09E-573A0FE434B7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3237B-8AD0-4285-9E4C-883C81D725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61914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C3F89-9D10-4B17-B09E-573A0FE434B7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3237B-8AD0-4285-9E4C-883C81D725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99078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C3F89-9D10-4B17-B09E-573A0FE434B7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3237B-8AD0-4285-9E4C-883C81D725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01465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C3F89-9D10-4B17-B09E-573A0FE434B7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3237B-8AD0-4285-9E4C-883C81D725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97657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C3F89-9D10-4B17-B09E-573A0FE434B7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3237B-8AD0-4285-9E4C-883C81D725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7551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C3F89-9D10-4B17-B09E-573A0FE434B7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3237B-8AD0-4285-9E4C-883C81D725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66052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C3F89-9D10-4B17-B09E-573A0FE434B7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3237B-8AD0-4285-9E4C-883C81D725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18404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76000">
              <a:srgbClr val="9CB86E">
                <a:alpha val="65000"/>
              </a:srgbClr>
            </a:gs>
            <a:gs pos="100000">
              <a:srgbClr val="156B13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EC3F89-9D10-4B17-B09E-573A0FE434B7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B3237B-8AD0-4285-9E4C-883C81D725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06738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wcLYDFIWZzo" TargetMode="External"/><Relationship Id="rId2" Type="http://schemas.openxmlformats.org/officeDocument/2006/relationships/hyperlink" Target="VY_32_INOVACE_15_&#268;ESK&#221;_JAZYK_A_LITERATURA.pptx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amepark.cz/jiri_slitr_tri_tety_1965_393587.htm" TargetMode="Externa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5" Type="http://schemas.openxmlformats.org/officeDocument/2006/relationships/image" Target="../media/image5.png"/><Relationship Id="rId4" Type="http://schemas.openxmlformats.org/officeDocument/2006/relationships/hyperlink" Target="http://www.gamepark.cz/jiri_slitr_tri_tety_1965_393587.htm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5" Type="http://schemas.openxmlformats.org/officeDocument/2006/relationships/image" Target="../media/image5.png"/><Relationship Id="rId4" Type="http://schemas.openxmlformats.org/officeDocument/2006/relationships/hyperlink" Target="http://www.youtube.com/watch?v=2BZheMiAi0c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5" Type="http://schemas.openxmlformats.org/officeDocument/2006/relationships/image" Target="../media/image5.png"/><Relationship Id="rId4" Type="http://schemas.openxmlformats.org/officeDocument/2006/relationships/hyperlink" Target="http://www.youtube.com/watch?v=2BZheMiAi0c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2WCSzogZx48&amp;feature=related" TargetMode="Externa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AGW5kFq-BsI&amp;feature=related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hJsJmbI6mYc" TargetMode="External"/><Relationship Id="rId7" Type="http://schemas.openxmlformats.org/officeDocument/2006/relationships/hyperlink" Target="http://www.youtube.com/watch?v=mY6HAv0Zc5Q" TargetMode="External"/><Relationship Id="rId2" Type="http://schemas.openxmlformats.org/officeDocument/2006/relationships/hyperlink" Target="http://www.youtube.com/watch?v=tvKO3bofbXU&amp;feature=related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OvyzZOtxRrU" TargetMode="External"/><Relationship Id="rId5" Type="http://schemas.openxmlformats.org/officeDocument/2006/relationships/hyperlink" Target="http://www.youtube.com/watch?v=-qMVyr85nNU" TargetMode="External"/><Relationship Id="rId4" Type="http://schemas.openxmlformats.org/officeDocument/2006/relationships/hyperlink" Target="http://www.youtube.com/watch?v=cV8i0_KGu8Q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6874145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1" y="4149080"/>
            <a:ext cx="5779164" cy="1785585"/>
          </a:xfrm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Písňové texty Divadla Semafor II: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13315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797152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01737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7638229"/>
              </p:ext>
            </p:extLst>
          </p:nvPr>
        </p:nvGraphicFramePr>
        <p:xfrm>
          <a:off x="1547813" y="1412875"/>
          <a:ext cx="6096000" cy="1383056"/>
        </p:xfrm>
        <a:graphic>
          <a:graphicData uri="http://schemas.openxmlformats.org/drawingml/2006/table">
            <a:tbl>
              <a:tblPr/>
              <a:tblGrid>
                <a:gridCol w="3048000"/>
                <a:gridCol w="30480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Datum vytvoření projektu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 </a:t>
                      </a: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leden 2012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9.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Popis prezentace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Žáci si prohloubí a doplní znalosti z předchozích let. 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991963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Divadlo </a:t>
            </a:r>
            <a:r>
              <a:rPr lang="cs-CZ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Semafor</a:t>
            </a:r>
            <a:endParaRPr lang="cs-CZ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8483" y="1600200"/>
            <a:ext cx="6207034" cy="4525963"/>
          </a:xfrm>
        </p:spPr>
      </p:pic>
    </p:spTree>
    <p:extLst>
      <p:ext uri="{BB962C8B-B14F-4D97-AF65-F5344CB8AC3E}">
        <p14:creationId xmlns:p14="http://schemas.microsoft.com/office/powerpoint/2010/main" val="35811598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Divadlo Semafor</a:t>
            </a:r>
            <a:endParaRPr lang="cs-CZ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/>
              <a:t>Jiří Suchý (1931)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45" r="5444"/>
          <a:stretch/>
        </p:blipFill>
        <p:spPr>
          <a:xfrm>
            <a:off x="611560" y="2492896"/>
            <a:ext cx="3122024" cy="3138363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4008" y="1484784"/>
            <a:ext cx="4041775" cy="639762"/>
          </a:xfrm>
        </p:spPr>
        <p:txBody>
          <a:bodyPr/>
          <a:lstStyle/>
          <a:p>
            <a:pPr algn="ctr"/>
            <a:r>
              <a:rPr lang="cs-CZ" dirty="0" smtClean="0"/>
              <a:t>Jiří </a:t>
            </a:r>
            <a:r>
              <a:rPr lang="cs-CZ" dirty="0" err="1" smtClean="0"/>
              <a:t>Šlitr</a:t>
            </a:r>
            <a:r>
              <a:rPr lang="cs-CZ" dirty="0" smtClean="0"/>
              <a:t> (1924 – 1969)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2348880"/>
            <a:ext cx="2675012" cy="3263515"/>
          </a:xfrm>
        </p:spPr>
      </p:pic>
    </p:spTree>
    <p:extLst>
      <p:ext uri="{BB962C8B-B14F-4D97-AF65-F5344CB8AC3E}">
        <p14:creationId xmlns:p14="http://schemas.microsoft.com/office/powerpoint/2010/main" val="3641266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20000"/>
                    <a:lumOff val="80000"/>
                  </a:schemeClr>
                </a:solidFill>
                <a:hlinkClick r:id="rId2" action="ppaction://hlinkpres?slideindex=10&amp;slidetitle=Divadlo Semafor"/>
              </a:rPr>
              <a:t>Divadlo Semafor - opakování</a:t>
            </a:r>
            <a:endParaRPr lang="cs-CZ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Kdy vzniklo divadlo Semafor?</a:t>
            </a:r>
          </a:p>
          <a:p>
            <a:r>
              <a:rPr lang="cs-CZ" dirty="0" smtClean="0"/>
              <a:t>Co jsou tzv. text appealy?</a:t>
            </a:r>
          </a:p>
          <a:p>
            <a:r>
              <a:rPr lang="cs-CZ" dirty="0" smtClean="0"/>
              <a:t>Vysvětlete název Semafor.</a:t>
            </a:r>
          </a:p>
          <a:p>
            <a:r>
              <a:rPr lang="cs-CZ" dirty="0" smtClean="0"/>
              <a:t>Kdo tvořil hlavní dvojici tohoto divadla?</a:t>
            </a:r>
          </a:p>
          <a:p>
            <a:r>
              <a:rPr lang="cs-CZ" dirty="0" smtClean="0"/>
              <a:t>Jaký byl mezi nimi rozdíl?</a:t>
            </a:r>
          </a:p>
          <a:p>
            <a:r>
              <a:rPr lang="cs-CZ" dirty="0" smtClean="0"/>
              <a:t>Která hra patřila k jejich nejúspěšnějším?</a:t>
            </a:r>
          </a:p>
          <a:p>
            <a:r>
              <a:rPr lang="cs-CZ" dirty="0" smtClean="0"/>
              <a:t>Co se stalo s tímto divadlem v 60. letech?</a:t>
            </a:r>
          </a:p>
          <a:p>
            <a:r>
              <a:rPr lang="cs-CZ" dirty="0" smtClean="0"/>
              <a:t>Jak souvisí Erbenova Kytice s tímto divadlem?</a:t>
            </a:r>
          </a:p>
          <a:p>
            <a:r>
              <a:rPr lang="cs-CZ" dirty="0" smtClean="0">
                <a:hlinkClick r:id="rId3"/>
              </a:rPr>
              <a:t>Kdo v této hře hrál?</a:t>
            </a:r>
            <a:endParaRPr lang="cs-CZ" dirty="0" smtClean="0"/>
          </a:p>
          <a:p>
            <a:r>
              <a:rPr lang="cs-CZ" dirty="0" smtClean="0"/>
              <a:t>S kým začal spolupracovat Jiří Suchý a proč?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21684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03848" y="274638"/>
            <a:ext cx="2664296" cy="922114"/>
          </a:xfrm>
        </p:spPr>
        <p:txBody>
          <a:bodyPr/>
          <a:lstStyle/>
          <a:p>
            <a:r>
              <a:rPr lang="cs-CZ" dirty="0" smtClean="0">
                <a:hlinkClick r:id="rId2"/>
              </a:rPr>
              <a:t>Tři tety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196752"/>
            <a:ext cx="4038600" cy="5256584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1800" dirty="0"/>
              <a:t>Mám jednu </a:t>
            </a:r>
            <a:r>
              <a:rPr lang="cs-CZ" sz="1800" dirty="0" smtClean="0"/>
              <a:t>__ </a:t>
            </a:r>
            <a:r>
              <a:rPr lang="cs-CZ" sz="1800" dirty="0"/>
              <a:t>v </a:t>
            </a:r>
            <a:r>
              <a:rPr lang="cs-CZ" sz="1800" dirty="0" smtClean="0"/>
              <a:t>____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 smtClean="0"/>
              <a:t>Jezdí </a:t>
            </a:r>
            <a:r>
              <a:rPr lang="cs-CZ" sz="1800" dirty="0"/>
              <a:t>k nám na </a:t>
            </a:r>
            <a:r>
              <a:rPr lang="cs-CZ" sz="1800" dirty="0" smtClean="0"/>
              <a:t>__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 smtClean="0"/>
              <a:t>A </a:t>
            </a:r>
            <a:r>
              <a:rPr lang="cs-CZ" sz="1800" dirty="0"/>
              <a:t>hrabe se nám ve </a:t>
            </a:r>
            <a:r>
              <a:rPr lang="cs-CZ" sz="1800" dirty="0" smtClean="0"/>
              <a:t>____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/>
              <a:t>A</a:t>
            </a:r>
            <a:r>
              <a:rPr lang="cs-CZ" sz="1800" dirty="0" smtClean="0"/>
              <a:t> </a:t>
            </a:r>
            <a:r>
              <a:rPr lang="cs-CZ" sz="1800" dirty="0"/>
              <a:t>na </a:t>
            </a:r>
            <a:r>
              <a:rPr lang="cs-CZ" sz="1800" dirty="0" smtClean="0"/>
              <a:t>_____ </a:t>
            </a:r>
            <a:r>
              <a:rPr lang="cs-CZ" sz="1800" dirty="0"/>
              <a:t>má slevu </a:t>
            </a:r>
            <a:endParaRPr lang="cs-CZ" sz="1800" dirty="0" smtClean="0"/>
          </a:p>
          <a:p>
            <a:pPr>
              <a:spcBef>
                <a:spcPts val="0"/>
              </a:spcBef>
            </a:pPr>
            <a:endParaRPr lang="cs-CZ" sz="1800" dirty="0"/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 smtClean="0"/>
              <a:t>Druhou ___ </a:t>
            </a:r>
            <a:r>
              <a:rPr lang="cs-CZ" sz="1800" dirty="0"/>
              <a:t>mám v </a:t>
            </a:r>
            <a:r>
              <a:rPr lang="cs-CZ" sz="1800" dirty="0" smtClean="0"/>
              <a:t>____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/>
              <a:t>M</a:t>
            </a:r>
            <a:r>
              <a:rPr lang="cs-CZ" sz="1800" dirty="0" smtClean="0"/>
              <a:t>á </a:t>
            </a:r>
            <a:r>
              <a:rPr lang="cs-CZ" sz="1800" dirty="0"/>
              <a:t>na náměstí </a:t>
            </a:r>
            <a:r>
              <a:rPr lang="cs-CZ" sz="1800" dirty="0" smtClean="0"/>
              <a:t>____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 smtClean="0"/>
              <a:t>V </a:t>
            </a:r>
            <a:r>
              <a:rPr lang="cs-CZ" sz="1800" dirty="0"/>
              <a:t>něm sedí s </a:t>
            </a:r>
            <a:r>
              <a:rPr lang="cs-CZ" sz="1800" dirty="0" smtClean="0"/>
              <a:t>______ </a:t>
            </a:r>
            <a:r>
              <a:rPr lang="cs-CZ" sz="1800" dirty="0"/>
              <a:t>na klíně </a:t>
            </a:r>
            <a:endParaRPr lang="cs-CZ" sz="18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 smtClean="0"/>
              <a:t>A </a:t>
            </a:r>
            <a:r>
              <a:rPr lang="cs-CZ" sz="1800" dirty="0"/>
              <a:t>přitom pije </a:t>
            </a:r>
            <a:r>
              <a:rPr lang="cs-CZ" sz="1800" dirty="0" smtClean="0"/>
              <a:t>___</a:t>
            </a:r>
          </a:p>
          <a:p>
            <a:pPr marL="0" indent="0">
              <a:spcBef>
                <a:spcPts val="0"/>
              </a:spcBef>
              <a:buNone/>
            </a:pPr>
            <a:endParaRPr lang="cs-CZ" sz="1800" dirty="0"/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 smtClean="0"/>
              <a:t>Nejpodivnější </a:t>
            </a:r>
            <a:r>
              <a:rPr lang="cs-CZ" sz="1800" dirty="0"/>
              <a:t>ze všech </a:t>
            </a:r>
            <a:r>
              <a:rPr lang="cs-CZ" sz="1800" dirty="0" smtClean="0"/>
              <a:t>___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 smtClean="0"/>
              <a:t>Je </a:t>
            </a:r>
            <a:r>
              <a:rPr lang="cs-CZ" sz="1800" dirty="0"/>
              <a:t>ale </a:t>
            </a:r>
            <a:r>
              <a:rPr lang="cs-CZ" sz="1800" dirty="0" smtClean="0"/>
              <a:t>___ </a:t>
            </a:r>
            <a:r>
              <a:rPr lang="cs-CZ" sz="1800" dirty="0"/>
              <a:t>třetí </a:t>
            </a:r>
            <a:endParaRPr lang="cs-CZ" sz="18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 smtClean="0"/>
              <a:t>Má </a:t>
            </a:r>
            <a:r>
              <a:rPr lang="cs-CZ" sz="1800" dirty="0"/>
              <a:t>jeden žaludeční </a:t>
            </a:r>
            <a:r>
              <a:rPr lang="cs-CZ" sz="1800" dirty="0" smtClean="0"/>
              <a:t>____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 smtClean="0"/>
              <a:t>A </a:t>
            </a:r>
            <a:r>
              <a:rPr lang="cs-CZ" sz="1800" dirty="0"/>
              <a:t>asi </a:t>
            </a:r>
            <a:r>
              <a:rPr lang="cs-CZ" sz="1800" dirty="0" smtClean="0"/>
              <a:t>___ </a:t>
            </a:r>
            <a:r>
              <a:rPr lang="cs-CZ" sz="1800" dirty="0"/>
              <a:t>dětí </a:t>
            </a:r>
            <a:endParaRPr lang="cs-CZ" sz="1800" dirty="0" smtClean="0"/>
          </a:p>
          <a:p>
            <a:pPr marL="0" indent="0">
              <a:spcBef>
                <a:spcPts val="0"/>
              </a:spcBef>
              <a:buNone/>
            </a:pPr>
            <a:endParaRPr lang="cs-CZ" sz="1800" dirty="0"/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 smtClean="0"/>
              <a:t>Ta </a:t>
            </a:r>
            <a:r>
              <a:rPr lang="cs-CZ" sz="1800" dirty="0"/>
              <a:t>pije </a:t>
            </a:r>
            <a:r>
              <a:rPr lang="cs-CZ" sz="1800" dirty="0" smtClean="0"/>
              <a:t>___ </a:t>
            </a:r>
            <a:r>
              <a:rPr lang="cs-CZ" sz="1800" dirty="0"/>
              <a:t>se sodou </a:t>
            </a:r>
            <a:endParaRPr lang="cs-CZ" sz="18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 smtClean="0"/>
              <a:t>A někdy </a:t>
            </a:r>
            <a:r>
              <a:rPr lang="cs-CZ" sz="1800" dirty="0"/>
              <a:t>taky </a:t>
            </a:r>
            <a:r>
              <a:rPr lang="cs-CZ" sz="1800" dirty="0" smtClean="0"/>
              <a:t>___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 smtClean="0"/>
              <a:t>A </a:t>
            </a:r>
            <a:r>
              <a:rPr lang="cs-CZ" sz="1800" dirty="0"/>
              <a:t>tahle teta </a:t>
            </a:r>
            <a:r>
              <a:rPr lang="cs-CZ" sz="1800" dirty="0" smtClean="0"/>
              <a:t>_____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 smtClean="0"/>
              <a:t>Má hrozně ráda ___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124744"/>
            <a:ext cx="4038600" cy="5256584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1800" dirty="0"/>
              <a:t>Sousedi když jdou do </a:t>
            </a:r>
            <a:r>
              <a:rPr lang="cs-CZ" sz="1800" dirty="0" smtClean="0"/>
              <a:t>___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 smtClean="0"/>
              <a:t>Tu </a:t>
            </a:r>
            <a:r>
              <a:rPr lang="cs-CZ" sz="1800" dirty="0"/>
              <a:t>teta světlo </a:t>
            </a:r>
            <a:r>
              <a:rPr lang="cs-CZ" sz="1800" dirty="0" smtClean="0"/>
              <a:t>____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 smtClean="0"/>
              <a:t>A </a:t>
            </a:r>
            <a:r>
              <a:rPr lang="cs-CZ" sz="1800" dirty="0"/>
              <a:t>do vzpomínek potichu se </a:t>
            </a:r>
            <a:r>
              <a:rPr lang="cs-CZ" sz="1800" dirty="0" smtClean="0"/>
              <a:t>___</a:t>
            </a:r>
          </a:p>
          <a:p>
            <a:pPr marL="0" indent="0">
              <a:spcBef>
                <a:spcPts val="0"/>
              </a:spcBef>
              <a:buNone/>
            </a:pPr>
            <a:endParaRPr lang="cs-CZ" sz="1200" dirty="0"/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 smtClean="0"/>
              <a:t>A </a:t>
            </a:r>
            <a:r>
              <a:rPr lang="cs-CZ" sz="1800" dirty="0"/>
              <a:t>pak se chápe </a:t>
            </a:r>
            <a:r>
              <a:rPr lang="cs-CZ" sz="1800" dirty="0" smtClean="0"/>
              <a:t>___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 smtClean="0"/>
              <a:t>Na </a:t>
            </a:r>
            <a:r>
              <a:rPr lang="cs-CZ" sz="1800" dirty="0"/>
              <a:t>kterou </a:t>
            </a:r>
            <a:r>
              <a:rPr lang="cs-CZ" sz="1800" dirty="0" smtClean="0"/>
              <a:t>______ </a:t>
            </a:r>
            <a:r>
              <a:rPr lang="cs-CZ" sz="1800" dirty="0"/>
              <a:t>před léty </a:t>
            </a:r>
            <a:endParaRPr lang="cs-CZ" sz="18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 err="1" smtClean="0"/>
              <a:t>Hrávával</a:t>
            </a:r>
            <a:r>
              <a:rPr lang="cs-CZ" sz="1800" dirty="0" smtClean="0"/>
              <a:t> </a:t>
            </a:r>
            <a:r>
              <a:rPr lang="cs-CZ" sz="1800" dirty="0"/>
              <a:t>při požárech svoje </a:t>
            </a:r>
            <a:r>
              <a:rPr lang="cs-CZ" sz="1800" dirty="0" smtClean="0"/>
              <a:t>„___“ </a:t>
            </a:r>
          </a:p>
          <a:p>
            <a:pPr marL="0" indent="0">
              <a:spcBef>
                <a:spcPts val="0"/>
              </a:spcBef>
              <a:buNone/>
            </a:pPr>
            <a:endParaRPr lang="cs-CZ" sz="1200" dirty="0"/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 smtClean="0"/>
              <a:t>A </a:t>
            </a:r>
            <a:r>
              <a:rPr lang="cs-CZ" sz="1800" dirty="0"/>
              <a:t>v </a:t>
            </a:r>
            <a:r>
              <a:rPr lang="cs-CZ" sz="1800" dirty="0" smtClean="0"/>
              <a:t>___ </a:t>
            </a:r>
            <a:r>
              <a:rPr lang="cs-CZ" sz="1800" dirty="0"/>
              <a:t>teskné </a:t>
            </a:r>
            <a:endParaRPr lang="cs-CZ" sz="18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 smtClean="0"/>
              <a:t>Se </a:t>
            </a:r>
            <a:r>
              <a:rPr lang="cs-CZ" sz="1800" dirty="0"/>
              <a:t>pokoj </a:t>
            </a:r>
            <a:r>
              <a:rPr lang="cs-CZ" sz="1800" dirty="0" smtClean="0"/>
              <a:t>____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 smtClean="0"/>
              <a:t>Jak </a:t>
            </a:r>
            <a:r>
              <a:rPr lang="cs-CZ" sz="1800" dirty="0"/>
              <a:t>se ta trubka </a:t>
            </a:r>
            <a:r>
              <a:rPr lang="cs-CZ" sz="1800" dirty="0" smtClean="0"/>
              <a:t>___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 smtClean="0"/>
              <a:t>A </a:t>
            </a:r>
            <a:r>
              <a:rPr lang="cs-CZ" sz="1800" dirty="0"/>
              <a:t>teta v kombiné </a:t>
            </a:r>
          </a:p>
          <a:p>
            <a:pPr marL="0" indent="0">
              <a:spcBef>
                <a:spcPts val="0"/>
              </a:spcBef>
              <a:buNone/>
            </a:pPr>
            <a:endParaRPr lang="cs-CZ" sz="12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 smtClean="0"/>
              <a:t>____ </a:t>
            </a:r>
            <a:r>
              <a:rPr lang="cs-CZ" sz="1800" dirty="0"/>
              <a:t>když se vrací zpět </a:t>
            </a:r>
            <a:endParaRPr lang="cs-CZ" sz="18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 smtClean="0"/>
              <a:t>Nejpodivnější </a:t>
            </a:r>
            <a:r>
              <a:rPr lang="cs-CZ" sz="1800" dirty="0"/>
              <a:t>ze všech </a:t>
            </a:r>
            <a:r>
              <a:rPr lang="cs-CZ" sz="1800" dirty="0" smtClean="0"/>
              <a:t>___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 smtClean="0"/>
              <a:t>Přestane </a:t>
            </a:r>
            <a:r>
              <a:rPr lang="cs-CZ" sz="1800" dirty="0"/>
              <a:t>hrát a tváří se zas </a:t>
            </a:r>
            <a:r>
              <a:rPr lang="cs-CZ" sz="1800" dirty="0" smtClean="0"/>
              <a:t>___</a:t>
            </a:r>
          </a:p>
          <a:p>
            <a:pPr marL="0" indent="0">
              <a:spcBef>
                <a:spcPts val="0"/>
              </a:spcBef>
              <a:buNone/>
            </a:pPr>
            <a:endParaRPr lang="cs-CZ" sz="1200" dirty="0"/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 smtClean="0"/>
              <a:t>A </a:t>
            </a:r>
            <a:r>
              <a:rPr lang="cs-CZ" sz="1800" dirty="0"/>
              <a:t>v pokoji s ní </a:t>
            </a:r>
            <a:r>
              <a:rPr lang="cs-CZ" sz="1800" dirty="0" smtClean="0"/>
              <a:t>___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 smtClean="0"/>
              <a:t>Zůstává </a:t>
            </a:r>
            <a:r>
              <a:rPr lang="cs-CZ" sz="1800" dirty="0"/>
              <a:t>tichá </a:t>
            </a:r>
            <a:r>
              <a:rPr lang="cs-CZ" sz="1800" dirty="0" smtClean="0"/>
              <a:t>____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 err="1" smtClean="0"/>
              <a:t>Tý</a:t>
            </a:r>
            <a:r>
              <a:rPr lang="cs-CZ" sz="1800" dirty="0" smtClean="0"/>
              <a:t> </a:t>
            </a:r>
            <a:r>
              <a:rPr lang="cs-CZ" sz="1800" dirty="0"/>
              <a:t>její smutný opuštěný </a:t>
            </a:r>
            <a:r>
              <a:rPr lang="cs-CZ" sz="1800" dirty="0" smtClean="0"/>
              <a:t>___</a:t>
            </a:r>
            <a:endParaRPr lang="cs-CZ" sz="1800" dirty="0"/>
          </a:p>
          <a:p>
            <a:pPr marL="0" indent="0">
              <a:spcBef>
                <a:spcPts val="0"/>
              </a:spcBef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22793385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hlinkClick r:id="rId4"/>
              </a:rPr>
              <a:t>Tři tety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544616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1800" dirty="0"/>
              <a:t>Mám jednu tetu v Bechyni </a:t>
            </a:r>
            <a:endParaRPr lang="cs-CZ" sz="18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 smtClean="0"/>
              <a:t>Jezdí </a:t>
            </a:r>
            <a:r>
              <a:rPr lang="cs-CZ" sz="1800" dirty="0"/>
              <a:t>k nám na návštěvu </a:t>
            </a:r>
            <a:endParaRPr lang="cs-CZ" sz="18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 smtClean="0"/>
              <a:t>A </a:t>
            </a:r>
            <a:r>
              <a:rPr lang="cs-CZ" sz="1800" dirty="0"/>
              <a:t>hrabe se nám ve skříni </a:t>
            </a:r>
            <a:endParaRPr lang="cs-CZ" sz="18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/>
              <a:t>A</a:t>
            </a:r>
            <a:r>
              <a:rPr lang="cs-CZ" sz="1800" dirty="0" smtClean="0"/>
              <a:t> </a:t>
            </a:r>
            <a:r>
              <a:rPr lang="cs-CZ" sz="1800" dirty="0"/>
              <a:t>na dráze má slevu </a:t>
            </a:r>
            <a:endParaRPr lang="cs-CZ" sz="1800" dirty="0" smtClean="0"/>
          </a:p>
          <a:p>
            <a:pPr marL="0" indent="0">
              <a:spcBef>
                <a:spcPts val="0"/>
              </a:spcBef>
            </a:pPr>
            <a:endParaRPr lang="cs-CZ" sz="1200" dirty="0"/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 smtClean="0"/>
              <a:t>Druhou </a:t>
            </a:r>
            <a:r>
              <a:rPr lang="cs-CZ" sz="1800" dirty="0"/>
              <a:t>tetu mám v Kolíně </a:t>
            </a:r>
            <a:endParaRPr lang="cs-CZ" sz="18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 smtClean="0"/>
              <a:t>má </a:t>
            </a:r>
            <a:r>
              <a:rPr lang="cs-CZ" sz="1800" dirty="0"/>
              <a:t>na náměstí dům </a:t>
            </a:r>
            <a:endParaRPr lang="cs-CZ" sz="18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 smtClean="0"/>
              <a:t>V </a:t>
            </a:r>
            <a:r>
              <a:rPr lang="cs-CZ" sz="1800" dirty="0"/>
              <a:t>něm sedí s kočkou na klíně </a:t>
            </a:r>
            <a:endParaRPr lang="cs-CZ" sz="18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 smtClean="0"/>
              <a:t>A </a:t>
            </a:r>
            <a:r>
              <a:rPr lang="cs-CZ" sz="1800" dirty="0"/>
              <a:t>přitom pije rum </a:t>
            </a:r>
            <a:endParaRPr lang="cs-CZ" sz="1800" dirty="0" smtClean="0"/>
          </a:p>
          <a:p>
            <a:pPr marL="0" indent="0">
              <a:spcBef>
                <a:spcPts val="0"/>
              </a:spcBef>
              <a:buNone/>
            </a:pPr>
            <a:endParaRPr lang="cs-CZ" sz="1200" dirty="0"/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 smtClean="0"/>
              <a:t>Nejpodivnější </a:t>
            </a:r>
            <a:r>
              <a:rPr lang="cs-CZ" sz="1800" dirty="0"/>
              <a:t>ze všech tet </a:t>
            </a:r>
            <a:endParaRPr lang="cs-CZ" sz="18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 smtClean="0"/>
              <a:t>Je </a:t>
            </a:r>
            <a:r>
              <a:rPr lang="cs-CZ" sz="1800" dirty="0"/>
              <a:t>ale teta třetí </a:t>
            </a:r>
            <a:endParaRPr lang="cs-CZ" sz="18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 smtClean="0"/>
              <a:t>Má </a:t>
            </a:r>
            <a:r>
              <a:rPr lang="cs-CZ" sz="1800" dirty="0"/>
              <a:t>jeden žaludeční vřed </a:t>
            </a:r>
            <a:endParaRPr lang="cs-CZ" sz="18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 smtClean="0"/>
              <a:t>A </a:t>
            </a:r>
            <a:r>
              <a:rPr lang="cs-CZ" sz="1800" dirty="0"/>
              <a:t>asi sedm dětí </a:t>
            </a:r>
            <a:endParaRPr lang="cs-CZ" sz="1800" dirty="0" smtClean="0"/>
          </a:p>
          <a:p>
            <a:pPr marL="0" indent="0">
              <a:spcBef>
                <a:spcPts val="0"/>
              </a:spcBef>
              <a:buNone/>
            </a:pPr>
            <a:endParaRPr lang="cs-CZ" sz="1200" dirty="0"/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 smtClean="0"/>
              <a:t>Ta </a:t>
            </a:r>
            <a:r>
              <a:rPr lang="cs-CZ" sz="1800" dirty="0"/>
              <a:t>pije whisky se sodou </a:t>
            </a:r>
            <a:endParaRPr lang="cs-CZ" sz="18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 smtClean="0"/>
              <a:t>A někdy </a:t>
            </a:r>
            <a:r>
              <a:rPr lang="cs-CZ" sz="1800" dirty="0"/>
              <a:t>taky bez </a:t>
            </a:r>
            <a:endParaRPr lang="cs-CZ" sz="18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 smtClean="0"/>
              <a:t>A </a:t>
            </a:r>
            <a:r>
              <a:rPr lang="cs-CZ" sz="1800" dirty="0"/>
              <a:t>tahle teta náhodou </a:t>
            </a:r>
            <a:endParaRPr lang="cs-CZ" sz="18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 smtClean="0"/>
              <a:t>Má hrozně </a:t>
            </a:r>
            <a:r>
              <a:rPr lang="cs-CZ" sz="1800" dirty="0"/>
              <a:t>ráda jazz </a:t>
            </a:r>
            <a:endParaRPr lang="cs-CZ" sz="1800" dirty="0" smtClean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908720"/>
            <a:ext cx="4038600" cy="5472608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1800" dirty="0"/>
              <a:t>Sousedi když jdou do </a:t>
            </a:r>
            <a:r>
              <a:rPr lang="cs-CZ" sz="1800" dirty="0" smtClean="0"/>
              <a:t>kina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 smtClean="0"/>
              <a:t>Tu </a:t>
            </a:r>
            <a:r>
              <a:rPr lang="cs-CZ" sz="1800" dirty="0"/>
              <a:t>teta světlo zhasíná </a:t>
            </a:r>
            <a:endParaRPr lang="cs-CZ" sz="18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 smtClean="0"/>
              <a:t>A </a:t>
            </a:r>
            <a:r>
              <a:rPr lang="cs-CZ" sz="1800" dirty="0"/>
              <a:t>do vzpomínek potichu se noří </a:t>
            </a:r>
            <a:endParaRPr lang="cs-CZ" sz="1800" dirty="0" smtClean="0"/>
          </a:p>
          <a:p>
            <a:pPr marL="0" indent="0">
              <a:spcBef>
                <a:spcPts val="0"/>
              </a:spcBef>
              <a:buNone/>
            </a:pPr>
            <a:endParaRPr lang="cs-CZ" sz="1200" dirty="0"/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 smtClean="0"/>
              <a:t>A </a:t>
            </a:r>
            <a:r>
              <a:rPr lang="cs-CZ" sz="1800" dirty="0"/>
              <a:t>pak se chápe trumpety </a:t>
            </a:r>
            <a:endParaRPr lang="cs-CZ" sz="18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 smtClean="0"/>
              <a:t>Na </a:t>
            </a:r>
            <a:r>
              <a:rPr lang="cs-CZ" sz="1800" dirty="0"/>
              <a:t>kterou </a:t>
            </a:r>
            <a:r>
              <a:rPr lang="cs-CZ" sz="1800" dirty="0" err="1"/>
              <a:t>strejček</a:t>
            </a:r>
            <a:r>
              <a:rPr lang="cs-CZ" sz="1800" dirty="0"/>
              <a:t> před léty </a:t>
            </a:r>
            <a:endParaRPr lang="cs-CZ" sz="18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 err="1" smtClean="0"/>
              <a:t>Hrávával</a:t>
            </a:r>
            <a:r>
              <a:rPr lang="cs-CZ" sz="1800" dirty="0" smtClean="0"/>
              <a:t> </a:t>
            </a:r>
            <a:r>
              <a:rPr lang="cs-CZ" sz="1800" dirty="0"/>
              <a:t>při požárech svoje </a:t>
            </a:r>
            <a:r>
              <a:rPr lang="cs-CZ" sz="1800" dirty="0" smtClean="0"/>
              <a:t>„hoří“ </a:t>
            </a:r>
          </a:p>
          <a:p>
            <a:pPr marL="0" indent="0">
              <a:spcBef>
                <a:spcPts val="0"/>
              </a:spcBef>
              <a:buNone/>
            </a:pPr>
            <a:endParaRPr lang="cs-CZ" sz="1200" dirty="0"/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 smtClean="0"/>
              <a:t>A </a:t>
            </a:r>
            <a:r>
              <a:rPr lang="cs-CZ" sz="1800" dirty="0"/>
              <a:t>v melodii teskné </a:t>
            </a:r>
            <a:endParaRPr lang="cs-CZ" sz="18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 smtClean="0"/>
              <a:t>Se </a:t>
            </a:r>
            <a:r>
              <a:rPr lang="cs-CZ" sz="1800" dirty="0"/>
              <a:t>pokoj rozplyne </a:t>
            </a:r>
            <a:endParaRPr lang="cs-CZ" sz="18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 smtClean="0"/>
              <a:t>Jak </a:t>
            </a:r>
            <a:r>
              <a:rPr lang="cs-CZ" sz="1800" dirty="0"/>
              <a:t>se ta trubka leskne </a:t>
            </a:r>
            <a:endParaRPr lang="cs-CZ" sz="18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 smtClean="0"/>
              <a:t>A </a:t>
            </a:r>
            <a:r>
              <a:rPr lang="cs-CZ" sz="1800" dirty="0"/>
              <a:t>teta v kombiné </a:t>
            </a:r>
          </a:p>
          <a:p>
            <a:pPr marL="0" indent="0">
              <a:spcBef>
                <a:spcPts val="0"/>
              </a:spcBef>
              <a:buNone/>
            </a:pPr>
            <a:endParaRPr lang="cs-CZ" sz="12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 smtClean="0"/>
              <a:t>Sousedi </a:t>
            </a:r>
            <a:r>
              <a:rPr lang="cs-CZ" sz="1800" dirty="0"/>
              <a:t>když se vrací zpět </a:t>
            </a:r>
            <a:endParaRPr lang="cs-CZ" sz="18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 smtClean="0"/>
              <a:t>Nejpodivnější </a:t>
            </a:r>
            <a:r>
              <a:rPr lang="cs-CZ" sz="1800" dirty="0"/>
              <a:t>ze všech tet </a:t>
            </a:r>
            <a:endParaRPr lang="cs-CZ" sz="18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 smtClean="0"/>
              <a:t>Přestane </a:t>
            </a:r>
            <a:r>
              <a:rPr lang="cs-CZ" sz="1800" dirty="0"/>
              <a:t>hrát a tváří se zas přísně </a:t>
            </a:r>
            <a:endParaRPr lang="cs-CZ" sz="1800" dirty="0" smtClean="0"/>
          </a:p>
          <a:p>
            <a:pPr marL="0" indent="0">
              <a:spcBef>
                <a:spcPts val="0"/>
              </a:spcBef>
              <a:buNone/>
            </a:pPr>
            <a:endParaRPr lang="cs-CZ" sz="1200" dirty="0"/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 smtClean="0"/>
              <a:t>A </a:t>
            </a:r>
            <a:r>
              <a:rPr lang="cs-CZ" sz="1800" dirty="0"/>
              <a:t>v pokoji s ní zavřená </a:t>
            </a:r>
            <a:endParaRPr lang="cs-CZ" sz="18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 smtClean="0"/>
              <a:t>Zůstává </a:t>
            </a:r>
            <a:r>
              <a:rPr lang="cs-CZ" sz="1800" dirty="0"/>
              <a:t>tichá ozvěna </a:t>
            </a:r>
            <a:endParaRPr lang="cs-CZ" sz="18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 err="1" smtClean="0"/>
              <a:t>Tý</a:t>
            </a:r>
            <a:r>
              <a:rPr lang="cs-CZ" sz="1800" dirty="0" smtClean="0"/>
              <a:t> </a:t>
            </a:r>
            <a:r>
              <a:rPr lang="cs-CZ" sz="1800" dirty="0"/>
              <a:t>její smutný opuštěný písně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cs-CZ" sz="1800" dirty="0"/>
          </a:p>
        </p:txBody>
      </p:sp>
      <p:pic>
        <p:nvPicPr>
          <p:cNvPr id="3" name="Ji_í Šlitr - T_i tety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347864" y="55172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49939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2" dur="500"/>
                                        <p:tgtEl>
                                          <p:spTgt spid="4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7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2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7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2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7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2" dur="5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7" dur="500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2" dur="500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7" dur="500"/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2" dur="500"/>
                                        <p:tgtEl>
                                          <p:spTgt spid="5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7" dur="500"/>
                                        <p:tgtEl>
                                          <p:spTgt spid="5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2" dur="500"/>
                                        <p:tgtEl>
                                          <p:spTgt spid="5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7" dur="50571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16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4" grpId="0" build="p"/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Tři tety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Doplňte podle písně text.</a:t>
            </a:r>
          </a:p>
          <a:p>
            <a:pPr marL="514350" indent="-514350">
              <a:buAutoNum type="arabicPeriod"/>
            </a:pPr>
            <a:r>
              <a:rPr lang="cs-CZ" dirty="0" smtClean="0">
                <a:hlinkClick r:id="rId2" action="ppaction://hlinksldjump"/>
              </a:rPr>
              <a:t>Rozeberte píseň podle předlohy v sešitě.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/>
              <a:t>Jaký hudební styl se zmiňuje v této básni?</a:t>
            </a:r>
          </a:p>
          <a:p>
            <a:pPr marL="514350" indent="-514350">
              <a:buAutoNum type="arabicPeriod"/>
            </a:pPr>
            <a:r>
              <a:rPr lang="cs-CZ" dirty="0" smtClean="0"/>
              <a:t>Co o něm víte? Kdo jej hrál?</a:t>
            </a:r>
          </a:p>
          <a:p>
            <a:pPr marL="514350" indent="-514350">
              <a:buAutoNum type="arabicPeriod"/>
            </a:pPr>
            <a:r>
              <a:rPr lang="cs-CZ" dirty="0" smtClean="0"/>
              <a:t>Jak na vás působí představa tety v kombiné, která hraje na trumpetu?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1807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4"/>
              </a:rPr>
              <a:t>Dítě školou povinné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637112"/>
          </a:xfrm>
        </p:spPr>
        <p:txBody>
          <a:bodyPr>
            <a:noAutofit/>
          </a:bodyPr>
          <a:lstStyle/>
          <a:p>
            <a:r>
              <a:rPr lang="cs-CZ" sz="2400" dirty="0"/>
              <a:t>Dítě školou povinné</a:t>
            </a:r>
            <a:br>
              <a:rPr lang="cs-CZ" sz="2400" dirty="0"/>
            </a:br>
            <a:r>
              <a:rPr lang="cs-CZ" sz="2400" dirty="0"/>
              <a:t>………………… to, co my ne,</a:t>
            </a:r>
            <a:br>
              <a:rPr lang="cs-CZ" sz="2400" dirty="0"/>
            </a:br>
            <a:r>
              <a:rPr lang="cs-CZ" sz="2400" dirty="0"/>
              <a:t>my jsme sice světa …………,</a:t>
            </a:r>
            <a:br>
              <a:rPr lang="cs-CZ" sz="2400" dirty="0"/>
            </a:br>
            <a:r>
              <a:rPr lang="cs-CZ" sz="2400" dirty="0"/>
              <a:t>my jsme lidé s ………………,</a:t>
            </a:r>
            <a:br>
              <a:rPr lang="cs-CZ" sz="2400" dirty="0"/>
            </a:br>
            <a:r>
              <a:rPr lang="cs-CZ" sz="2400" dirty="0"/>
              <a:t>ale hrát si jako malí,</a:t>
            </a:r>
            <a:br>
              <a:rPr lang="cs-CZ" sz="2400" dirty="0"/>
            </a:br>
            <a:r>
              <a:rPr lang="cs-CZ" sz="2400" dirty="0"/>
              <a:t>to bohužel </a:t>
            </a:r>
            <a:r>
              <a:rPr lang="cs-CZ" sz="2400" dirty="0" err="1"/>
              <a:t>nesvedem</a:t>
            </a:r>
            <a:r>
              <a:rPr lang="cs-CZ" sz="2400" dirty="0"/>
              <a:t>.</a:t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Co se všechno ……………, </a:t>
            </a:r>
            <a:br>
              <a:rPr lang="cs-CZ" sz="2400" dirty="0"/>
            </a:br>
            <a:r>
              <a:rPr lang="cs-CZ" sz="2400" dirty="0"/>
              <a:t>když si dítě………………,</a:t>
            </a:r>
            <a:br>
              <a:rPr lang="cs-CZ" sz="2400" dirty="0"/>
            </a:br>
            <a:r>
              <a:rPr lang="cs-CZ" sz="2400" dirty="0"/>
              <a:t>kuchyně se stane lesem</a:t>
            </a:r>
            <a:br>
              <a:rPr lang="cs-CZ" sz="2400" dirty="0"/>
            </a:br>
            <a:r>
              <a:rPr lang="cs-CZ" sz="2400" dirty="0"/>
              <a:t>a štokrle …………………,</a:t>
            </a:r>
            <a:br>
              <a:rPr lang="cs-CZ" sz="2400" dirty="0"/>
            </a:br>
            <a:r>
              <a:rPr lang="cs-CZ" sz="2400" dirty="0"/>
              <a:t>já i vy to těžce ……………,</a:t>
            </a:r>
            <a:br>
              <a:rPr lang="cs-CZ" sz="2400" dirty="0"/>
            </a:br>
            <a:r>
              <a:rPr lang="cs-CZ" sz="2400" dirty="0"/>
              <a:t>že to taky </a:t>
            </a:r>
            <a:r>
              <a:rPr lang="cs-CZ" sz="2400" dirty="0" err="1"/>
              <a:t>nesvedem</a:t>
            </a:r>
            <a:r>
              <a:rPr lang="cs-CZ" sz="2400" dirty="0"/>
              <a:t>.</a:t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925144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sz="3400" dirty="0"/>
              <a:t>Dítě věří tomu, že z domu do </a:t>
            </a:r>
            <a:r>
              <a:rPr lang="cs-CZ" sz="3400" dirty="0" smtClean="0"/>
              <a:t>…</a:t>
            </a:r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/>
              <a:t>vede třeba chodba ……………</a:t>
            </a:r>
            <a:br>
              <a:rPr lang="cs-CZ" sz="3600" dirty="0"/>
            </a:br>
            <a:r>
              <a:rPr lang="cs-CZ" sz="3600" dirty="0"/>
              <a:t>o takové věci domovní důvěrnice</a:t>
            </a:r>
            <a:br>
              <a:rPr lang="cs-CZ" sz="3600" dirty="0"/>
            </a:br>
            <a:r>
              <a:rPr lang="cs-CZ" sz="3600" dirty="0"/>
              <a:t>nemá ani šajna...</a:t>
            </a:r>
            <a:br>
              <a:rPr lang="cs-CZ" sz="3600" dirty="0"/>
            </a:br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/>
              <a:t>Dítě školou povinné</a:t>
            </a:r>
            <a:br>
              <a:rPr lang="cs-CZ" sz="3600" dirty="0"/>
            </a:br>
            <a:r>
              <a:rPr lang="cs-CZ" sz="3600" dirty="0"/>
              <a:t>…………… to, co my ne,</a:t>
            </a:r>
            <a:br>
              <a:rPr lang="cs-CZ" sz="3600" dirty="0"/>
            </a:br>
            <a:r>
              <a:rPr lang="cs-CZ" sz="3600" dirty="0"/>
              <a:t>dejme tomu v ………………</a:t>
            </a:r>
            <a:br>
              <a:rPr lang="cs-CZ" sz="3600" dirty="0"/>
            </a:br>
            <a:r>
              <a:rPr lang="cs-CZ" sz="3600" dirty="0"/>
              <a:t>průvodčí se rozplyne,</a:t>
            </a:r>
            <a:br>
              <a:rPr lang="cs-CZ" sz="3600" dirty="0"/>
            </a:br>
            <a:r>
              <a:rPr lang="cs-CZ" sz="3600" dirty="0"/>
              <a:t>………… bloumá po ……………,</a:t>
            </a:r>
            <a:br>
              <a:rPr lang="cs-CZ" sz="3600" dirty="0"/>
            </a:br>
            <a:r>
              <a:rPr lang="cs-CZ" sz="3600" dirty="0"/>
              <a:t>loví lvice a my </a:t>
            </a:r>
            <a:r>
              <a:rPr lang="cs-CZ" sz="3600" dirty="0" smtClean="0"/>
              <a:t>………….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  <a:p>
            <a:endParaRPr lang="cs-CZ" dirty="0"/>
          </a:p>
        </p:txBody>
      </p:sp>
      <p:pic>
        <p:nvPicPr>
          <p:cNvPr id="5" name="Suchý-Šlitr Dít_ školou povinné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940152" y="537321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7416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331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4"/>
              </a:rPr>
              <a:t>Dítě školou povinné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/>
              <a:t>Dítě školou povinné</a:t>
            </a:r>
            <a:br>
              <a:rPr lang="cs-CZ" dirty="0"/>
            </a:br>
            <a:r>
              <a:rPr lang="cs-CZ" dirty="0"/>
              <a:t>dovede to, co my ne,</a:t>
            </a:r>
            <a:br>
              <a:rPr lang="cs-CZ" dirty="0"/>
            </a:br>
            <a:r>
              <a:rPr lang="cs-CZ" dirty="0"/>
              <a:t>my jsme sice světa znalí,</a:t>
            </a:r>
            <a:br>
              <a:rPr lang="cs-CZ" dirty="0"/>
            </a:br>
            <a:r>
              <a:rPr lang="cs-CZ" dirty="0"/>
              <a:t>my jsme lidé s rozhledem,</a:t>
            </a:r>
            <a:br>
              <a:rPr lang="cs-CZ" dirty="0"/>
            </a:br>
            <a:r>
              <a:rPr lang="cs-CZ" dirty="0"/>
              <a:t>ale hrát si jako malí,</a:t>
            </a:r>
            <a:br>
              <a:rPr lang="cs-CZ" dirty="0"/>
            </a:br>
            <a:r>
              <a:rPr lang="cs-CZ" dirty="0"/>
              <a:t>to bohužel </a:t>
            </a:r>
            <a:r>
              <a:rPr lang="cs-CZ" dirty="0" err="1"/>
              <a:t>nesvedem</a:t>
            </a:r>
            <a:r>
              <a:rPr lang="cs-CZ" dirty="0"/>
              <a:t>.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Co se všechno nestane, </a:t>
            </a:r>
            <a:br>
              <a:rPr lang="cs-CZ" dirty="0"/>
            </a:br>
            <a:r>
              <a:rPr lang="cs-CZ" dirty="0"/>
              <a:t>když si dítě zamane,</a:t>
            </a:r>
            <a:br>
              <a:rPr lang="cs-CZ" dirty="0"/>
            </a:br>
            <a:r>
              <a:rPr lang="cs-CZ" dirty="0"/>
              <a:t>kuchyně se stane lesem</a:t>
            </a:r>
            <a:br>
              <a:rPr lang="cs-CZ" dirty="0"/>
            </a:br>
            <a:r>
              <a:rPr lang="cs-CZ" dirty="0"/>
              <a:t>a štokrle medvědem,</a:t>
            </a:r>
            <a:br>
              <a:rPr lang="cs-CZ" dirty="0"/>
            </a:br>
            <a:r>
              <a:rPr lang="cs-CZ" dirty="0"/>
              <a:t>já i vy to těžce </a:t>
            </a:r>
            <a:r>
              <a:rPr lang="cs-CZ" dirty="0" err="1"/>
              <a:t>nesem</a:t>
            </a:r>
            <a:r>
              <a:rPr lang="cs-CZ" dirty="0"/>
              <a:t>,</a:t>
            </a:r>
            <a:br>
              <a:rPr lang="cs-CZ" dirty="0"/>
            </a:br>
            <a:r>
              <a:rPr lang="cs-CZ" dirty="0"/>
              <a:t>že to taky </a:t>
            </a:r>
            <a:r>
              <a:rPr lang="cs-CZ" dirty="0" err="1"/>
              <a:t>nesvedem</a:t>
            </a:r>
            <a:r>
              <a:rPr lang="cs-CZ" dirty="0"/>
              <a:t>.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2400" dirty="0"/>
              <a:t>Dítě věří tomu, že z domu do ulice</a:t>
            </a:r>
            <a:br>
              <a:rPr lang="cs-CZ" sz="2400" dirty="0"/>
            </a:br>
            <a:r>
              <a:rPr lang="cs-CZ" dirty="0"/>
              <a:t>vede třeba chodba tajná</a:t>
            </a:r>
            <a:br>
              <a:rPr lang="cs-CZ" dirty="0"/>
            </a:br>
            <a:r>
              <a:rPr lang="cs-CZ" dirty="0"/>
              <a:t>o takové věci domovní důvěrnice</a:t>
            </a:r>
            <a:br>
              <a:rPr lang="cs-CZ" dirty="0"/>
            </a:br>
            <a:r>
              <a:rPr lang="cs-CZ" dirty="0"/>
              <a:t>nemá ani šajna...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Dítě školou povinné</a:t>
            </a:r>
            <a:br>
              <a:rPr lang="cs-CZ" dirty="0"/>
            </a:br>
            <a:r>
              <a:rPr lang="cs-CZ" dirty="0"/>
              <a:t>dovede to, co my ne,</a:t>
            </a:r>
            <a:br>
              <a:rPr lang="cs-CZ" dirty="0"/>
            </a:br>
            <a:r>
              <a:rPr lang="cs-CZ" dirty="0"/>
              <a:t>dejme tomu v elektrice</a:t>
            </a:r>
            <a:br>
              <a:rPr lang="cs-CZ" dirty="0"/>
            </a:br>
            <a:r>
              <a:rPr lang="cs-CZ" dirty="0"/>
              <a:t>průvodčí se rozplyne,</a:t>
            </a:r>
            <a:br>
              <a:rPr lang="cs-CZ" dirty="0"/>
            </a:br>
            <a:r>
              <a:rPr lang="cs-CZ" dirty="0"/>
              <a:t>dítě bloumá po Africe,</a:t>
            </a:r>
            <a:br>
              <a:rPr lang="cs-CZ" dirty="0"/>
            </a:br>
            <a:r>
              <a:rPr lang="cs-CZ" dirty="0"/>
              <a:t>loví lvice a my ne.</a:t>
            </a:r>
          </a:p>
          <a:p>
            <a:endParaRPr lang="cs-CZ" dirty="0"/>
          </a:p>
        </p:txBody>
      </p:sp>
      <p:pic>
        <p:nvPicPr>
          <p:cNvPr id="5" name="Suchý-Šlitr Dít_ školou povinné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364088" y="5229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63002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7" dur="15331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3" grpId="0" build="p"/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Dítě školou povinné 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/>
              <a:t>Doplňte podle písně text.</a:t>
            </a:r>
          </a:p>
          <a:p>
            <a:pPr marL="514350" indent="-514350">
              <a:buAutoNum type="arabicPeriod"/>
            </a:pPr>
            <a:r>
              <a:rPr lang="cs-CZ" dirty="0">
                <a:hlinkClick r:id="rId2" action="ppaction://hlinksldjump"/>
              </a:rPr>
              <a:t>Rozeberte píseň podle předlohy v sešitě.</a:t>
            </a:r>
            <a:endParaRPr lang="cs-CZ" dirty="0"/>
          </a:p>
          <a:p>
            <a:pPr marL="514350" indent="-514350">
              <a:buAutoNum type="arabicPeriod"/>
            </a:pPr>
            <a:r>
              <a:rPr lang="cs-CZ" dirty="0" smtClean="0"/>
              <a:t>Jak na vás působí tato báseň?</a:t>
            </a:r>
          </a:p>
          <a:p>
            <a:pPr marL="514350" indent="-514350">
              <a:buAutoNum type="arabicPeriod"/>
            </a:pPr>
            <a:r>
              <a:rPr lang="cs-CZ" dirty="0" smtClean="0"/>
              <a:t>Zkuste vysvětlit její hlavní myšlenku.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62102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20000"/>
                    <a:lumOff val="80000"/>
                  </a:schemeClr>
                </a:solidFill>
                <a:hlinkClick r:id="rId2"/>
              </a:rPr>
              <a:t>Jiří Suchý - Polednice</a:t>
            </a:r>
            <a:endParaRPr lang="cs-CZ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853136"/>
          </a:xfrm>
        </p:spPr>
        <p:txBody>
          <a:bodyPr numCol="1">
            <a:noAutofit/>
          </a:bodyPr>
          <a:lstStyle/>
          <a:p>
            <a:pPr marL="0" indent="0">
              <a:buNone/>
            </a:pPr>
            <a:r>
              <a:rPr lang="cs-CZ" sz="2000" dirty="0"/>
              <a:t>U lednice dítě stálo</a:t>
            </a:r>
          </a:p>
          <a:p>
            <a:pPr marL="0" indent="0">
              <a:buNone/>
            </a:pPr>
            <a:r>
              <a:rPr lang="cs-CZ" sz="2000" dirty="0"/>
              <a:t>Z plna hrdla zpívalo</a:t>
            </a:r>
          </a:p>
          <a:p>
            <a:pPr marL="0" indent="0">
              <a:buNone/>
            </a:pPr>
            <a:r>
              <a:rPr lang="cs-CZ" sz="2000" dirty="0"/>
              <a:t>Na tranzistor k tomu hrálo</a:t>
            </a:r>
          </a:p>
          <a:p>
            <a:pPr marL="0" indent="0">
              <a:buNone/>
            </a:pPr>
            <a:r>
              <a:rPr lang="cs-CZ" sz="2000" dirty="0"/>
              <a:t>Do rytmu se kývalo</a:t>
            </a:r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r>
              <a:rPr lang="cs-CZ" sz="2000" dirty="0"/>
              <a:t>Hudba kvičí nervy ničí</a:t>
            </a:r>
          </a:p>
          <a:p>
            <a:pPr marL="0" indent="0">
              <a:buNone/>
            </a:pPr>
            <a:r>
              <a:rPr lang="cs-CZ" sz="2000" dirty="0"/>
              <a:t>Nepeče se pečeně</a:t>
            </a:r>
          </a:p>
          <a:p>
            <a:pPr marL="0" indent="0">
              <a:buNone/>
            </a:pPr>
            <a:r>
              <a:rPr lang="cs-CZ" sz="2000" dirty="0"/>
              <a:t>Cosi syčí na vařiči</a:t>
            </a:r>
          </a:p>
          <a:p>
            <a:pPr marL="0" indent="0">
              <a:buNone/>
            </a:pPr>
            <a:r>
              <a:rPr lang="cs-CZ" sz="2000" dirty="0"/>
              <a:t>Matka křičí zděšeně</a:t>
            </a:r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r>
              <a:rPr lang="cs-CZ" sz="2000" dirty="0"/>
              <a:t>Mléko prchá! Běda </a:t>
            </a:r>
            <a:r>
              <a:rPr lang="cs-CZ" sz="2000" dirty="0" err="1"/>
              <a:t>běda</a:t>
            </a:r>
            <a:r>
              <a:rPr lang="cs-CZ" sz="2000" dirty="0"/>
              <a:t>!</a:t>
            </a:r>
          </a:p>
          <a:p>
            <a:pPr marL="0" indent="0">
              <a:buNone/>
            </a:pPr>
            <a:r>
              <a:rPr lang="cs-CZ" sz="2000" dirty="0"/>
              <a:t>Nateklo mi do boty</a:t>
            </a:r>
          </a:p>
          <a:p>
            <a:pPr marL="0" indent="0">
              <a:buNone/>
            </a:pPr>
            <a:r>
              <a:rPr lang="cs-CZ" sz="2000" dirty="0"/>
              <a:t>Táta bude bez oběda</a:t>
            </a:r>
          </a:p>
          <a:p>
            <a:pPr marL="0" indent="0">
              <a:buNone/>
            </a:pPr>
            <a:r>
              <a:rPr lang="cs-CZ" sz="2000" dirty="0"/>
              <a:t>Pro tebe ty zlobo ty</a:t>
            </a:r>
          </a:p>
          <a:p>
            <a:pPr marL="0" indent="0">
              <a:buNone/>
            </a:pPr>
            <a:r>
              <a:rPr lang="cs-CZ" sz="2000" dirty="0"/>
              <a:t> 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3096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/>
              <a:t>Zanech řvaní moje zlato</a:t>
            </a:r>
          </a:p>
          <a:p>
            <a:pPr marL="0" indent="0">
              <a:buNone/>
            </a:pPr>
            <a:r>
              <a:rPr lang="cs-CZ" dirty="0" err="1"/>
              <a:t>Hrej</a:t>
            </a:r>
            <a:r>
              <a:rPr lang="cs-CZ" dirty="0"/>
              <a:t> si – tu máš kohouta!</a:t>
            </a:r>
          </a:p>
          <a:p>
            <a:pPr marL="0" indent="0">
              <a:buNone/>
            </a:pPr>
            <a:r>
              <a:rPr lang="cs-CZ" dirty="0"/>
              <a:t>Jedva matka dořekla to</a:t>
            </a:r>
          </a:p>
          <a:p>
            <a:pPr marL="0" indent="0">
              <a:buNone/>
            </a:pPr>
            <a:r>
              <a:rPr lang="cs-CZ" dirty="0"/>
              <a:t>Bouch bác! Letí do </a:t>
            </a:r>
            <a:r>
              <a:rPr lang="cs-CZ" dirty="0" smtClean="0"/>
              <a:t>kouta</a:t>
            </a: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dirty="0" smtClean="0"/>
              <a:t>Podlily </a:t>
            </a:r>
            <a:r>
              <a:rPr lang="cs-CZ" dirty="0"/>
              <a:t>se krví oči</a:t>
            </a:r>
          </a:p>
          <a:p>
            <a:pPr marL="0" indent="0">
              <a:buNone/>
            </a:pPr>
            <a:r>
              <a:rPr lang="cs-CZ" dirty="0"/>
              <a:t>Povalené matičce</a:t>
            </a:r>
          </a:p>
          <a:p>
            <a:pPr marL="0" indent="0">
              <a:buNone/>
            </a:pPr>
            <a:r>
              <a:rPr lang="cs-CZ" dirty="0"/>
              <a:t>Pozvedne se Povyskočí</a:t>
            </a:r>
          </a:p>
          <a:p>
            <a:pPr marL="0" indent="0">
              <a:buNone/>
            </a:pPr>
            <a:r>
              <a:rPr lang="cs-CZ" dirty="0"/>
              <a:t>A pak řekne </a:t>
            </a:r>
            <a:r>
              <a:rPr lang="cs-CZ" dirty="0" smtClean="0"/>
              <a:t>kratičce</a:t>
            </a: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dirty="0"/>
              <a:t>Pojď si proň ty Polednice</a:t>
            </a:r>
          </a:p>
          <a:p>
            <a:pPr marL="0" indent="0">
              <a:buNone/>
            </a:pPr>
            <a:r>
              <a:rPr lang="cs-CZ" dirty="0"/>
              <a:t>Pojď </a:t>
            </a:r>
            <a:r>
              <a:rPr lang="cs-CZ" dirty="0" err="1"/>
              <a:t>vem</a:t>
            </a:r>
            <a:r>
              <a:rPr lang="cs-CZ" dirty="0"/>
              <a:t> si ho tuláka</a:t>
            </a:r>
          </a:p>
          <a:p>
            <a:pPr marL="0" indent="0">
              <a:buNone/>
            </a:pPr>
            <a:r>
              <a:rPr lang="cs-CZ" dirty="0"/>
              <a:t>Stojí </a:t>
            </a:r>
            <a:r>
              <a:rPr lang="cs-CZ" dirty="0" err="1"/>
              <a:t>stojí</a:t>
            </a:r>
            <a:r>
              <a:rPr lang="cs-CZ" dirty="0"/>
              <a:t> u lednice</a:t>
            </a:r>
          </a:p>
          <a:p>
            <a:pPr marL="0" indent="0">
              <a:buNone/>
            </a:pPr>
            <a:r>
              <a:rPr lang="cs-CZ" dirty="0"/>
              <a:t>Nepracuje Huláká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81716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20000"/>
                    <a:lumOff val="80000"/>
                  </a:schemeClr>
                </a:solidFill>
                <a:hlinkClick r:id="rId2"/>
              </a:rPr>
              <a:t>Jiří Suchý - Polednice</a:t>
            </a:r>
            <a:endParaRPr lang="cs-CZ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numCol="3">
            <a:noAutofit/>
          </a:bodyPr>
          <a:lstStyle/>
          <a:p>
            <a:pPr marL="0" indent="0">
              <a:buNone/>
            </a:pPr>
            <a:r>
              <a:rPr lang="cs-CZ" sz="1800" dirty="0" smtClean="0"/>
              <a:t>Malá </a:t>
            </a:r>
            <a:r>
              <a:rPr lang="cs-CZ" sz="1800" dirty="0"/>
              <a:t>bledá tváře divé</a:t>
            </a:r>
          </a:p>
          <a:p>
            <a:pPr marL="0" indent="0">
              <a:buNone/>
            </a:pPr>
            <a:r>
              <a:rPr lang="cs-CZ" sz="1800" dirty="0"/>
              <a:t>Pod plachetkou osoba</a:t>
            </a:r>
          </a:p>
          <a:p>
            <a:pPr marL="0" indent="0">
              <a:buNone/>
            </a:pPr>
            <a:r>
              <a:rPr lang="cs-CZ" sz="1800" dirty="0"/>
              <a:t>Škytá heká prská plive</a:t>
            </a:r>
          </a:p>
          <a:p>
            <a:pPr marL="0" indent="0">
              <a:buNone/>
            </a:pPr>
            <a:r>
              <a:rPr lang="cs-CZ" sz="1800" dirty="0"/>
              <a:t>Vichřici se podobá</a:t>
            </a:r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r>
              <a:rPr lang="cs-CZ" sz="1800" dirty="0"/>
              <a:t>Vlivem síly odstředivé</a:t>
            </a:r>
          </a:p>
          <a:p>
            <a:pPr marL="0" indent="0">
              <a:buNone/>
            </a:pPr>
            <a:r>
              <a:rPr lang="cs-CZ" sz="1800" dirty="0"/>
              <a:t>Plachetka když zvedne se</a:t>
            </a:r>
          </a:p>
          <a:p>
            <a:pPr marL="0" indent="0">
              <a:buNone/>
            </a:pPr>
            <a:r>
              <a:rPr lang="cs-CZ" sz="1800" dirty="0"/>
              <a:t>Odhalí se hnáty křivé</a:t>
            </a:r>
          </a:p>
          <a:p>
            <a:pPr marL="0" indent="0">
              <a:buNone/>
            </a:pPr>
            <a:r>
              <a:rPr lang="cs-CZ" sz="1800" dirty="0"/>
              <a:t>Bože to je recese</a:t>
            </a:r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r>
              <a:rPr lang="cs-CZ" sz="1800" dirty="0" smtClean="0"/>
              <a:t>Kde </a:t>
            </a:r>
            <a:r>
              <a:rPr lang="cs-CZ" sz="1800" dirty="0"/>
              <a:t>se vzala bledá malá</a:t>
            </a:r>
          </a:p>
          <a:p>
            <a:pPr marL="0" indent="0">
              <a:buNone/>
            </a:pPr>
            <a:r>
              <a:rPr lang="cs-CZ" sz="1800" dirty="0"/>
              <a:t>Pod plachetkou </a:t>
            </a:r>
            <a:r>
              <a:rPr lang="cs-CZ" sz="1800" dirty="0" err="1"/>
              <a:t>perzóna</a:t>
            </a:r>
            <a:endParaRPr lang="cs-CZ" sz="1800" dirty="0"/>
          </a:p>
          <a:p>
            <a:pPr marL="0" indent="0">
              <a:buNone/>
            </a:pPr>
            <a:r>
              <a:rPr lang="cs-CZ" sz="1800" dirty="0"/>
              <a:t>Dodnes nevím proč mi dala</a:t>
            </a:r>
          </a:p>
          <a:p>
            <a:pPr marL="0" indent="0">
              <a:buNone/>
            </a:pPr>
            <a:r>
              <a:rPr lang="cs-CZ" sz="1800" dirty="0" err="1"/>
              <a:t>Dvojitýho</a:t>
            </a:r>
            <a:r>
              <a:rPr lang="cs-CZ" sz="1800" dirty="0"/>
              <a:t> </a:t>
            </a:r>
            <a:r>
              <a:rPr lang="cs-CZ" sz="1800" dirty="0" err="1" smtClean="0"/>
              <a:t>nelsona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A </a:t>
            </a:r>
            <a:r>
              <a:rPr lang="cs-CZ" sz="1800" dirty="0"/>
              <a:t>pak řekla: naval dítě</a:t>
            </a:r>
          </a:p>
          <a:p>
            <a:pPr marL="0" indent="0">
              <a:buNone/>
            </a:pPr>
            <a:r>
              <a:rPr lang="cs-CZ" sz="1800" dirty="0"/>
              <a:t>Nekoukej tak zarytě</a:t>
            </a:r>
          </a:p>
          <a:p>
            <a:pPr marL="0" indent="0">
              <a:buNone/>
            </a:pPr>
            <a:r>
              <a:rPr lang="cs-CZ" sz="1800" dirty="0"/>
              <a:t>Na ta slova </a:t>
            </a:r>
            <a:r>
              <a:rPr lang="cs-CZ" sz="1800" dirty="0" err="1"/>
              <a:t>začla</a:t>
            </a:r>
            <a:r>
              <a:rPr lang="cs-CZ" sz="1800" dirty="0"/>
              <a:t> hbitě</a:t>
            </a:r>
          </a:p>
          <a:p>
            <a:pPr marL="0" indent="0">
              <a:buNone/>
            </a:pPr>
            <a:r>
              <a:rPr lang="cs-CZ" sz="1800" dirty="0"/>
              <a:t>Honit dítě po bytě</a:t>
            </a:r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r>
              <a:rPr lang="cs-CZ" sz="1800" dirty="0"/>
              <a:t>Když pak celá rozechvělá</a:t>
            </a:r>
          </a:p>
          <a:p>
            <a:pPr marL="0" indent="0">
              <a:buNone/>
            </a:pPr>
            <a:r>
              <a:rPr lang="cs-CZ" sz="1800" dirty="0"/>
              <a:t>Dítě v rohu lapila</a:t>
            </a:r>
          </a:p>
          <a:p>
            <a:pPr marL="0" indent="0">
              <a:buNone/>
            </a:pPr>
            <a:r>
              <a:rPr lang="cs-CZ" sz="1800" dirty="0"/>
              <a:t>Pozval jsem ji kdyby chtěla</a:t>
            </a:r>
          </a:p>
          <a:p>
            <a:pPr marL="0" indent="0">
              <a:buNone/>
            </a:pPr>
            <a:r>
              <a:rPr lang="cs-CZ" sz="1800" dirty="0"/>
              <a:t>By se se mnou </a:t>
            </a:r>
            <a:r>
              <a:rPr lang="cs-CZ" sz="1800" dirty="0" smtClean="0"/>
              <a:t>napila</a:t>
            </a:r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r>
              <a:rPr lang="cs-CZ" sz="1800" dirty="0" smtClean="0"/>
              <a:t>Nejprve </a:t>
            </a:r>
            <a:r>
              <a:rPr lang="cs-CZ" sz="1800" dirty="0"/>
              <a:t>se upejpala</a:t>
            </a:r>
          </a:p>
          <a:p>
            <a:pPr marL="0" indent="0">
              <a:buNone/>
            </a:pPr>
            <a:r>
              <a:rPr lang="cs-CZ" sz="1800" dirty="0"/>
              <a:t>Pak se vrhla na whisky</a:t>
            </a:r>
          </a:p>
          <a:p>
            <a:pPr marL="0" indent="0">
              <a:buNone/>
            </a:pPr>
            <a:r>
              <a:rPr lang="cs-CZ" sz="1800" dirty="0"/>
              <a:t>Pro mě v domě nenechala</a:t>
            </a:r>
          </a:p>
          <a:p>
            <a:pPr marL="0" indent="0">
              <a:buNone/>
            </a:pPr>
            <a:r>
              <a:rPr lang="cs-CZ" sz="1800" dirty="0"/>
              <a:t>Nic než prstů otisky</a:t>
            </a:r>
          </a:p>
          <a:p>
            <a:pPr marL="0" indent="0">
              <a:buNone/>
            </a:pPr>
            <a:r>
              <a:rPr lang="cs-CZ" sz="1800" dirty="0" smtClean="0"/>
              <a:t>Od </a:t>
            </a:r>
            <a:r>
              <a:rPr lang="cs-CZ" sz="1800" dirty="0"/>
              <a:t>té doby dnes a denně</a:t>
            </a:r>
          </a:p>
          <a:p>
            <a:pPr marL="0" indent="0">
              <a:buNone/>
            </a:pPr>
            <a:r>
              <a:rPr lang="cs-CZ" sz="1800" dirty="0"/>
              <a:t>jak poledne udeří</a:t>
            </a:r>
          </a:p>
          <a:p>
            <a:pPr marL="0" indent="0">
              <a:buNone/>
            </a:pPr>
            <a:r>
              <a:rPr lang="cs-CZ" sz="1800" dirty="0"/>
              <a:t>Malá bledá neprodleně</a:t>
            </a:r>
          </a:p>
          <a:p>
            <a:pPr marL="0" indent="0">
              <a:buNone/>
            </a:pPr>
            <a:r>
              <a:rPr lang="cs-CZ" sz="1800" dirty="0"/>
              <a:t>Narve se mi do dveří</a:t>
            </a:r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r>
              <a:rPr lang="cs-CZ" sz="1800" dirty="0"/>
              <a:t>Vypije mi slivovici</a:t>
            </a:r>
          </a:p>
          <a:p>
            <a:pPr marL="0" indent="0">
              <a:buNone/>
            </a:pPr>
            <a:r>
              <a:rPr lang="cs-CZ" sz="1800" dirty="0"/>
              <a:t>Vypije i petrolej</a:t>
            </a:r>
          </a:p>
          <a:p>
            <a:pPr marL="0" indent="0">
              <a:buNone/>
            </a:pPr>
            <a:r>
              <a:rPr lang="cs-CZ" sz="1800" dirty="0"/>
              <a:t>Proto nikdy Polednici</a:t>
            </a:r>
          </a:p>
          <a:p>
            <a:pPr marL="0" indent="0">
              <a:buNone/>
            </a:pPr>
            <a:r>
              <a:rPr lang="cs-CZ" sz="1800" dirty="0"/>
              <a:t>Na dítě si nevolej                               </a:t>
            </a:r>
          </a:p>
          <a:p>
            <a:pPr marL="0" indent="0">
              <a:buNone/>
            </a:pPr>
            <a:r>
              <a:rPr lang="cs-CZ" sz="1800" dirty="0"/>
              <a:t/>
            </a:r>
            <a:br>
              <a:rPr lang="cs-CZ" sz="1800" dirty="0"/>
            </a:br>
            <a:endParaRPr lang="cs-CZ" sz="1800" dirty="0"/>
          </a:p>
          <a:p>
            <a:pPr marL="0" indent="0">
              <a:buNone/>
            </a:pPr>
            <a:r>
              <a:rPr lang="cs-CZ" sz="1800" dirty="0"/>
              <a:t> </a:t>
            </a:r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1441663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Písně divadla Semafor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3754760" cy="452596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1. Dítě školou povinné </a:t>
            </a:r>
          </a:p>
          <a:p>
            <a:pPr marL="0" indent="0">
              <a:buNone/>
            </a:pPr>
            <a:r>
              <a:rPr lang="cs-CZ" dirty="0" smtClean="0"/>
              <a:t>2. Tři tety</a:t>
            </a:r>
          </a:p>
          <a:p>
            <a:pPr marL="0" indent="0">
              <a:buNone/>
            </a:pPr>
            <a:r>
              <a:rPr lang="cs-CZ" dirty="0" smtClean="0"/>
              <a:t>3. </a:t>
            </a:r>
            <a:r>
              <a:rPr lang="cs-CZ" dirty="0" smtClean="0">
                <a:hlinkClick r:id="rId2"/>
              </a:rPr>
              <a:t>Tulipán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4. </a:t>
            </a:r>
            <a:r>
              <a:rPr lang="cs-CZ" dirty="0" smtClean="0">
                <a:hlinkClick r:id="rId3"/>
              </a:rPr>
              <a:t>Včera neděle byla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5. </a:t>
            </a:r>
            <a:r>
              <a:rPr lang="cs-CZ" dirty="0" smtClean="0">
                <a:hlinkClick r:id="rId4"/>
              </a:rPr>
              <a:t>Babeta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6. </a:t>
            </a:r>
            <a:r>
              <a:rPr lang="cs-CZ" dirty="0" smtClean="0">
                <a:hlinkClick r:id="rId5"/>
              </a:rPr>
              <a:t>Tereza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7. </a:t>
            </a:r>
            <a:r>
              <a:rPr lang="cs-CZ" dirty="0" smtClean="0">
                <a:hlinkClick r:id="rId6"/>
              </a:rPr>
              <a:t>Marnivá sestřenice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8. Píseň o rose</a:t>
            </a:r>
          </a:p>
          <a:p>
            <a:pPr marL="0" indent="0">
              <a:buNone/>
            </a:pPr>
            <a:r>
              <a:rPr lang="cs-CZ" dirty="0" smtClean="0"/>
              <a:t>9. </a:t>
            </a:r>
            <a:r>
              <a:rPr lang="cs-CZ" dirty="0" smtClean="0">
                <a:hlinkClick r:id="rId7"/>
              </a:rPr>
              <a:t>Pramínek vlasů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1252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Čeho si v básní všímáme?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rmAutofit fontScale="70000" lnSpcReduction="20000"/>
          </a:bodyPr>
          <a:lstStyle/>
          <a:p>
            <a:pPr marL="514350" lvl="0" indent="-514350">
              <a:lnSpc>
                <a:spcPct val="120000"/>
              </a:lnSpc>
              <a:buFont typeface="+mj-lt"/>
              <a:buAutoNum type="arabicPeriod"/>
            </a:pPr>
            <a:r>
              <a:rPr lang="cs-CZ" sz="3400" dirty="0"/>
              <a:t>Báseň (název) ……………… je ze sbírky ………… autora ……………</a:t>
            </a:r>
          </a:p>
          <a:p>
            <a:pPr marL="514350" lvl="0" indent="-514350">
              <a:lnSpc>
                <a:spcPct val="120000"/>
              </a:lnSpc>
              <a:buFont typeface="+mj-lt"/>
              <a:buAutoNum type="arabicPeriod"/>
            </a:pPr>
            <a:r>
              <a:rPr lang="cs-CZ" sz="3400" dirty="0"/>
              <a:t>Báseň je:	</a:t>
            </a:r>
            <a:r>
              <a:rPr lang="cs-CZ" sz="3400" b="1" dirty="0"/>
              <a:t>epická</a:t>
            </a:r>
            <a:r>
              <a:rPr lang="cs-CZ" sz="3400" dirty="0"/>
              <a:t> 		</a:t>
            </a:r>
            <a:r>
              <a:rPr lang="cs-CZ" sz="3400" b="1" dirty="0"/>
              <a:t>lyrická</a:t>
            </a:r>
            <a:r>
              <a:rPr lang="cs-CZ" sz="3400" dirty="0"/>
              <a:t> 		</a:t>
            </a:r>
            <a:r>
              <a:rPr lang="cs-CZ" sz="3400" b="1" dirty="0"/>
              <a:t>lyrickoepická</a:t>
            </a:r>
            <a:r>
              <a:rPr lang="cs-CZ" sz="3400" dirty="0"/>
              <a:t> </a:t>
            </a:r>
          </a:p>
          <a:p>
            <a:pPr marL="514350" lvl="0" indent="-514350">
              <a:lnSpc>
                <a:spcPct val="120000"/>
              </a:lnSpc>
              <a:buFont typeface="+mj-lt"/>
              <a:buAutoNum type="arabicPeriod"/>
            </a:pPr>
            <a:r>
              <a:rPr lang="cs-CZ" sz="3400" dirty="0"/>
              <a:t>K hlavním motivům básně patří ……………………………</a:t>
            </a:r>
          </a:p>
          <a:p>
            <a:pPr marL="514350" lvl="0" indent="-514350">
              <a:lnSpc>
                <a:spcPct val="120000"/>
              </a:lnSpc>
              <a:buFont typeface="+mj-lt"/>
              <a:buAutoNum type="arabicPeriod"/>
            </a:pPr>
            <a:r>
              <a:rPr lang="cs-CZ" sz="3400" dirty="0"/>
              <a:t>Báseň (patří – nepatří) k nonsensové poezii (nonsens – nesmysl).</a:t>
            </a:r>
          </a:p>
          <a:p>
            <a:pPr marL="514350" lvl="0" indent="-514350">
              <a:lnSpc>
                <a:spcPct val="120000"/>
              </a:lnSpc>
              <a:buFont typeface="+mj-lt"/>
              <a:buAutoNum type="arabicPeriod"/>
            </a:pPr>
            <a:r>
              <a:rPr lang="cs-CZ" sz="3400" dirty="0"/>
              <a:t>Báseň (je – není) rozdělena na sloky, všechny sloky (mají – nemají) stejný počet veršů.</a:t>
            </a:r>
          </a:p>
          <a:p>
            <a:pPr marL="514350" lvl="0" indent="-514350">
              <a:lnSpc>
                <a:spcPct val="120000"/>
              </a:lnSpc>
              <a:buFont typeface="+mj-lt"/>
              <a:buAutoNum type="arabicPeriod"/>
            </a:pPr>
            <a:r>
              <a:rPr lang="cs-CZ" sz="3400" dirty="0"/>
              <a:t>Báseň má celkem …… veršů, které jsou rozděleny do …… slok.</a:t>
            </a:r>
          </a:p>
          <a:p>
            <a:pPr marL="514350" lvl="0" indent="-514350">
              <a:lnSpc>
                <a:spcPct val="120000"/>
              </a:lnSpc>
              <a:buFont typeface="+mj-lt"/>
              <a:buAutoNum type="arabicPeriod"/>
            </a:pPr>
            <a:r>
              <a:rPr lang="cs-CZ" sz="3400" dirty="0"/>
              <a:t>V básni (jsou – nejsou) rýmy. Např. ………………………………………</a:t>
            </a:r>
          </a:p>
          <a:p>
            <a:pPr marL="514350" lvl="0" indent="-514350">
              <a:lnSpc>
                <a:spcPct val="120000"/>
              </a:lnSpc>
              <a:buFont typeface="+mj-lt"/>
              <a:buAutoNum type="arabicPeriod"/>
            </a:pPr>
            <a:r>
              <a:rPr lang="cs-CZ" sz="3400" dirty="0"/>
              <a:t>Rým je ………………………</a:t>
            </a:r>
          </a:p>
          <a:p>
            <a:pPr marL="0" indent="0">
              <a:lnSpc>
                <a:spcPct val="120000"/>
              </a:lnSpc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263510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Použité zdroje:</a:t>
            </a:r>
            <a:endParaRPr lang="cs-CZ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/>
              <a:t>http://</a:t>
            </a:r>
            <a:r>
              <a:rPr lang="cs-CZ" dirty="0" smtClean="0"/>
              <a:t>www.prostor-ad.cz/pruvodce/praha/sporilov/herci/suchy.htm</a:t>
            </a:r>
          </a:p>
          <a:p>
            <a:r>
              <a:rPr lang="cs-CZ" dirty="0"/>
              <a:t>http://</a:t>
            </a:r>
            <a:r>
              <a:rPr lang="cs-CZ" dirty="0" smtClean="0"/>
              <a:t>santroch.blog.idnes.cz/c/212649/Vzpominacek-1-rijna-Frantisek-Kovarik-a-Jiri-Suchy.html</a:t>
            </a:r>
          </a:p>
          <a:p>
            <a:r>
              <a:rPr lang="cs-CZ" dirty="0"/>
              <a:t>http://</a:t>
            </a:r>
            <a:r>
              <a:rPr lang="cs-CZ" dirty="0" smtClean="0"/>
              <a:t>www.cojeco.cz/index.php?id_desc=94554&amp;s_lang=2&amp;detail=1</a:t>
            </a:r>
          </a:p>
          <a:p>
            <a:r>
              <a:rPr lang="cs-CZ" dirty="0"/>
              <a:t>http://</a:t>
            </a:r>
            <a:r>
              <a:rPr lang="cs-CZ" dirty="0" smtClean="0"/>
              <a:t>www.youtube.com/watch?v=2BZheMiAi0c</a:t>
            </a:r>
          </a:p>
          <a:p>
            <a:r>
              <a:rPr lang="cs-CZ" dirty="0"/>
              <a:t>http://</a:t>
            </a:r>
            <a:r>
              <a:rPr lang="cs-CZ" dirty="0" smtClean="0"/>
              <a:t>www.youtube.com/watch?v=4KVgEbmKYcI</a:t>
            </a:r>
          </a:p>
          <a:p>
            <a:r>
              <a:rPr lang="cs-CZ" dirty="0"/>
              <a:t>http://</a:t>
            </a:r>
            <a:r>
              <a:rPr lang="cs-CZ" dirty="0" smtClean="0"/>
              <a:t>www.youtube.com/watch?v=2WCSzogZx48&amp;feature=related</a:t>
            </a:r>
          </a:p>
          <a:p>
            <a:r>
              <a:rPr lang="cs-CZ" dirty="0"/>
              <a:t>http://</a:t>
            </a:r>
            <a:r>
              <a:rPr lang="cs-CZ" dirty="0" smtClean="0"/>
              <a:t>www.youtube.com/watch?v=wcLYDFIWZzo</a:t>
            </a:r>
          </a:p>
          <a:p>
            <a:r>
              <a:rPr lang="cs-CZ" dirty="0"/>
              <a:t>http://</a:t>
            </a:r>
            <a:r>
              <a:rPr lang="cs-CZ" dirty="0" smtClean="0"/>
              <a:t>www.youtube.com/watch?v=tvKO3bofbXU</a:t>
            </a:r>
          </a:p>
          <a:p>
            <a:r>
              <a:rPr lang="cs-CZ" dirty="0"/>
              <a:t>http://</a:t>
            </a:r>
            <a:r>
              <a:rPr lang="cs-CZ" dirty="0" smtClean="0"/>
              <a:t>www.youtube.com/watch?v=hJsJmbI6mYc</a:t>
            </a:r>
          </a:p>
          <a:p>
            <a:r>
              <a:rPr lang="cs-CZ" dirty="0"/>
              <a:t>http://www.youtube.com/watch?v=mY6HAv0Zc5Q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4129500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426</TotalTime>
  <Words>884</Words>
  <Application>Microsoft Office PowerPoint</Application>
  <PresentationFormat>Předvádění na obrazovce (4:3)</PresentationFormat>
  <Paragraphs>226</Paragraphs>
  <Slides>16</Slides>
  <Notes>0</Notes>
  <HiddenSlides>0</HiddenSlides>
  <MMClips>3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Prezentace aplikace PowerPoint</vt:lpstr>
      <vt:lpstr>Divadlo Semafor</vt:lpstr>
      <vt:lpstr>Divadlo Semafor</vt:lpstr>
      <vt:lpstr>Divadlo Semafor - opakování</vt:lpstr>
      <vt:lpstr>Tři tety</vt:lpstr>
      <vt:lpstr>Tři tety</vt:lpstr>
      <vt:lpstr>Tři tety</vt:lpstr>
      <vt:lpstr>Dítě školou povinné</vt:lpstr>
      <vt:lpstr>Dítě školou povinné</vt:lpstr>
      <vt:lpstr>Dítě školou povinné </vt:lpstr>
      <vt:lpstr>Jiří Suchý - Polednice</vt:lpstr>
      <vt:lpstr>Jiří Suchý - Polednice</vt:lpstr>
      <vt:lpstr>Písně divadla Semafor</vt:lpstr>
      <vt:lpstr>Čeho si v básní všímáme?</vt:lpstr>
      <vt:lpstr>Použité zdroje: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Divadlo Semafor</dc:title>
  <dc:creator>Jajinka</dc:creator>
  <cp:lastModifiedBy>Jajinka</cp:lastModifiedBy>
  <cp:revision>47</cp:revision>
  <dcterms:created xsi:type="dcterms:W3CDTF">2012-01-02T20:25:47Z</dcterms:created>
  <dcterms:modified xsi:type="dcterms:W3CDTF">2012-02-19T18:37:38Z</dcterms:modified>
</cp:coreProperties>
</file>